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737"/>
    <a:srgbClr val="FFFF00"/>
    <a:srgbClr val="FFA3A3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AD05-3B4E-4D49-A1BD-8FDD8691D483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7D74-085A-423D-B2E9-B27586EC09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753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AD05-3B4E-4D49-A1BD-8FDD8691D483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7D74-085A-423D-B2E9-B27586EC09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506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AD05-3B4E-4D49-A1BD-8FDD8691D483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7D74-085A-423D-B2E9-B27586EC09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950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AD05-3B4E-4D49-A1BD-8FDD8691D483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7D74-085A-423D-B2E9-B27586EC09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189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AD05-3B4E-4D49-A1BD-8FDD8691D483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7D74-085A-423D-B2E9-B27586EC09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246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AD05-3B4E-4D49-A1BD-8FDD8691D483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7D74-085A-423D-B2E9-B27586EC09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254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AD05-3B4E-4D49-A1BD-8FDD8691D483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7D74-085A-423D-B2E9-B27586EC09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90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AD05-3B4E-4D49-A1BD-8FDD8691D483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7D74-085A-423D-B2E9-B27586EC09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562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AD05-3B4E-4D49-A1BD-8FDD8691D483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7D74-085A-423D-B2E9-B27586EC09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839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AD05-3B4E-4D49-A1BD-8FDD8691D483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7D74-085A-423D-B2E9-B27586EC09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577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AD05-3B4E-4D49-A1BD-8FDD8691D483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7D74-085A-423D-B2E9-B27586EC09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721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3AD05-3B4E-4D49-A1BD-8FDD8691D483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7D74-085A-423D-B2E9-B27586EC09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384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5175399" y="273818"/>
            <a:ext cx="3620220" cy="61591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Sprint Execution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372942" y="4630896"/>
            <a:ext cx="3394192" cy="1796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July Product Increment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375029" y="2732201"/>
            <a:ext cx="3394192" cy="1796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June Product Increment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366084" y="833506"/>
            <a:ext cx="3394192" cy="1796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May Product Increment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41315" y="623798"/>
            <a:ext cx="5015825" cy="58031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268769"/>
              </p:ext>
            </p:extLst>
          </p:nvPr>
        </p:nvGraphicFramePr>
        <p:xfrm>
          <a:off x="396383" y="1533346"/>
          <a:ext cx="2385456" cy="303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351"/>
                <a:gridCol w="741572"/>
                <a:gridCol w="572467"/>
                <a:gridCol w="631066"/>
              </a:tblGrid>
              <a:tr h="266998">
                <a:tc>
                  <a:txBody>
                    <a:bodyPr/>
                    <a:lstStyle/>
                    <a:p>
                      <a:r>
                        <a:rPr lang="en-AU" sz="900" dirty="0" smtClean="0"/>
                        <a:t>User Story</a:t>
                      </a:r>
                      <a:endParaRPr lang="en-A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 smtClean="0"/>
                        <a:t>Acceptance Criteria</a:t>
                      </a:r>
                      <a:endParaRPr lang="en-A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 smtClean="0"/>
                        <a:t>Priority</a:t>
                      </a:r>
                      <a:endParaRPr lang="en-A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 smtClean="0"/>
                        <a:t>Estimate (PD)</a:t>
                      </a:r>
                      <a:endParaRPr lang="en-AU" sz="900" dirty="0"/>
                    </a:p>
                  </a:txBody>
                  <a:tcPr/>
                </a:tc>
              </a:tr>
              <a:tr h="266998">
                <a:tc>
                  <a:txBody>
                    <a:bodyPr/>
                    <a:lstStyle/>
                    <a:p>
                      <a:r>
                        <a:rPr lang="en-AU" sz="900" strike="sngStrike" dirty="0" smtClean="0"/>
                        <a:t>AAA</a:t>
                      </a:r>
                      <a:endParaRPr lang="en-AU" sz="9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strike="sngStrike" dirty="0" err="1" smtClean="0"/>
                        <a:t>Aaa</a:t>
                      </a:r>
                      <a:endParaRPr lang="en-AU" sz="9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strike="sngStrike" dirty="0" smtClean="0"/>
                        <a:t>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strike="sngStrike" dirty="0" smtClean="0"/>
                        <a:t>12</a:t>
                      </a:r>
                      <a:endParaRPr lang="en-AU" sz="900" strike="sngStrike" dirty="0"/>
                    </a:p>
                  </a:txBody>
                  <a:tcPr/>
                </a:tc>
              </a:tr>
              <a:tr h="266998">
                <a:tc>
                  <a:txBody>
                    <a:bodyPr/>
                    <a:lstStyle/>
                    <a:p>
                      <a:r>
                        <a:rPr lang="en-AU" sz="900" strike="sngStrike" dirty="0" smtClean="0"/>
                        <a:t>BBB</a:t>
                      </a:r>
                      <a:endParaRPr lang="en-AU" sz="9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strike="sngStrike" dirty="0" err="1" smtClean="0"/>
                        <a:t>Bbb</a:t>
                      </a:r>
                      <a:endParaRPr lang="en-AU" sz="9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strike="sngStrike" dirty="0" smtClean="0"/>
                        <a:t>4.7</a:t>
                      </a:r>
                      <a:endParaRPr lang="en-AU" sz="9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strike="sngStrike" dirty="0" smtClean="0"/>
                        <a:t>14</a:t>
                      </a:r>
                      <a:endParaRPr lang="en-AU" sz="900" strike="sngStrike" dirty="0"/>
                    </a:p>
                  </a:txBody>
                  <a:tcPr/>
                </a:tc>
              </a:tr>
              <a:tr h="266998">
                <a:tc>
                  <a:txBody>
                    <a:bodyPr/>
                    <a:lstStyle/>
                    <a:p>
                      <a:r>
                        <a:rPr lang="en-AU" sz="900" strike="sngStrike" dirty="0" smtClean="0"/>
                        <a:t>CCC</a:t>
                      </a:r>
                      <a:endParaRPr lang="en-AU" sz="9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strike="sngStrike" dirty="0" err="1" smtClean="0"/>
                        <a:t>Ccc</a:t>
                      </a:r>
                      <a:endParaRPr lang="en-AU" sz="9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strike="sngStrike" dirty="0" smtClean="0"/>
                        <a:t>4.7</a:t>
                      </a:r>
                      <a:endParaRPr lang="en-AU" sz="9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strike="sngStrike" dirty="0" smtClean="0"/>
                        <a:t>6</a:t>
                      </a:r>
                      <a:endParaRPr lang="en-AU" sz="900" strike="sngStrike" dirty="0"/>
                    </a:p>
                  </a:txBody>
                  <a:tcPr/>
                </a:tc>
              </a:tr>
              <a:tr h="266998">
                <a:tc>
                  <a:txBody>
                    <a:bodyPr/>
                    <a:lstStyle/>
                    <a:p>
                      <a:r>
                        <a:rPr lang="en-AU" sz="900" strike="sngStrike" dirty="0" smtClean="0"/>
                        <a:t>DDD</a:t>
                      </a:r>
                      <a:endParaRPr lang="en-AU" sz="9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strike="sngStrike" dirty="0" err="1" smtClean="0"/>
                        <a:t>Ddd</a:t>
                      </a:r>
                      <a:endParaRPr lang="en-AU" sz="9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strike="sngStrike" dirty="0" smtClean="0"/>
                        <a:t>4.6</a:t>
                      </a:r>
                      <a:endParaRPr lang="en-AU" sz="9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strike="sngStrike" dirty="0" smtClean="0"/>
                        <a:t>15</a:t>
                      </a:r>
                      <a:endParaRPr lang="en-AU" sz="900" strike="sngStrike" dirty="0"/>
                    </a:p>
                  </a:txBody>
                  <a:tcPr/>
                </a:tc>
              </a:tr>
              <a:tr h="266998">
                <a:tc>
                  <a:txBody>
                    <a:bodyPr/>
                    <a:lstStyle/>
                    <a:p>
                      <a:r>
                        <a:rPr lang="en-AU" sz="900" strike="sngStrike" dirty="0" smtClean="0"/>
                        <a:t>EEE</a:t>
                      </a:r>
                      <a:endParaRPr lang="en-AU" sz="9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strike="sngStrike" dirty="0" err="1" smtClean="0"/>
                        <a:t>Eee</a:t>
                      </a:r>
                      <a:endParaRPr lang="en-AU" sz="9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strike="sngStrike" dirty="0" smtClean="0"/>
                        <a:t>4.5</a:t>
                      </a:r>
                      <a:endParaRPr lang="en-AU" sz="9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strike="sngStrike" dirty="0" smtClean="0"/>
                        <a:t>13</a:t>
                      </a:r>
                      <a:endParaRPr lang="en-AU" sz="900" strike="sngStrike" dirty="0"/>
                    </a:p>
                  </a:txBody>
                  <a:tcPr/>
                </a:tc>
              </a:tr>
              <a:tr h="266998">
                <a:tc>
                  <a:txBody>
                    <a:bodyPr/>
                    <a:lstStyle/>
                    <a:p>
                      <a:r>
                        <a:rPr lang="en-AU" sz="900" strike="sngStrike" dirty="0" smtClean="0"/>
                        <a:t>FFF</a:t>
                      </a:r>
                      <a:endParaRPr lang="en-AU" sz="9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strike="sngStrike" dirty="0" err="1" smtClean="0"/>
                        <a:t>Fff</a:t>
                      </a:r>
                      <a:endParaRPr lang="en-AU" sz="9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strike="sngStrike" dirty="0" smtClean="0"/>
                        <a:t>4.5</a:t>
                      </a:r>
                      <a:endParaRPr lang="en-AU" sz="9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strike="sngStrike" dirty="0" smtClean="0"/>
                        <a:t>7</a:t>
                      </a:r>
                      <a:endParaRPr lang="en-AU" sz="900" strike="sngStrike" dirty="0"/>
                    </a:p>
                  </a:txBody>
                  <a:tcPr/>
                </a:tc>
              </a:tr>
              <a:tr h="266998">
                <a:tc>
                  <a:txBody>
                    <a:bodyPr/>
                    <a:lstStyle/>
                    <a:p>
                      <a:r>
                        <a:rPr lang="en-AU" sz="900" strike="sngStrike" dirty="0" smtClean="0"/>
                        <a:t>GGG</a:t>
                      </a:r>
                      <a:endParaRPr lang="en-AU" sz="9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strike="sngStrike" dirty="0" err="1" smtClean="0"/>
                        <a:t>Ggg</a:t>
                      </a:r>
                      <a:endParaRPr lang="en-AU" sz="9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strike="sngStrike" dirty="0" smtClean="0"/>
                        <a:t>4.4</a:t>
                      </a:r>
                      <a:endParaRPr lang="en-AU" sz="9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strike="sngStrike" dirty="0" smtClean="0"/>
                        <a:t>6</a:t>
                      </a:r>
                      <a:endParaRPr lang="en-AU" sz="900" strike="sngStrike" dirty="0"/>
                    </a:p>
                  </a:txBody>
                  <a:tcPr/>
                </a:tc>
              </a:tr>
              <a:tr h="266998">
                <a:tc>
                  <a:txBody>
                    <a:bodyPr/>
                    <a:lstStyle/>
                    <a:p>
                      <a:r>
                        <a:rPr lang="en-AU" sz="900" strike="sngStrike" dirty="0" smtClean="0"/>
                        <a:t>HHH</a:t>
                      </a:r>
                      <a:endParaRPr lang="en-AU" sz="9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strike="sngStrike" dirty="0" err="1" smtClean="0"/>
                        <a:t>Hhh</a:t>
                      </a:r>
                      <a:endParaRPr lang="en-AU" sz="9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strike="sngStrike" dirty="0" smtClean="0"/>
                        <a:t>4.3</a:t>
                      </a:r>
                      <a:endParaRPr lang="en-AU" sz="9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strike="sngStrike" dirty="0" smtClean="0"/>
                        <a:t>10</a:t>
                      </a:r>
                      <a:endParaRPr lang="en-AU" sz="900" strike="sngStrike" dirty="0"/>
                    </a:p>
                  </a:txBody>
                  <a:tcPr/>
                </a:tc>
              </a:tr>
              <a:tr h="266998">
                <a:tc>
                  <a:txBody>
                    <a:bodyPr/>
                    <a:lstStyle/>
                    <a:p>
                      <a:r>
                        <a:rPr lang="en-AU" sz="900" strike="sngStrike" dirty="0" smtClean="0"/>
                        <a:t>III</a:t>
                      </a:r>
                      <a:endParaRPr lang="en-AU" sz="9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strike="sngStrike" dirty="0" smtClean="0"/>
                        <a:t>Iii</a:t>
                      </a:r>
                      <a:endParaRPr lang="en-AU" sz="9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strike="sngStrike" dirty="0" smtClean="0"/>
                        <a:t>4.3</a:t>
                      </a:r>
                      <a:endParaRPr lang="en-AU" sz="9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strike="sngStrike" dirty="0" smtClean="0"/>
                        <a:t>11</a:t>
                      </a:r>
                      <a:endParaRPr lang="en-AU" sz="900" strike="sngStrike" dirty="0"/>
                    </a:p>
                  </a:txBody>
                  <a:tcPr/>
                </a:tc>
              </a:tr>
              <a:tr h="266998">
                <a:tc>
                  <a:txBody>
                    <a:bodyPr/>
                    <a:lstStyle/>
                    <a:p>
                      <a:r>
                        <a:rPr lang="en-AU" sz="900" dirty="0" smtClean="0"/>
                        <a:t>JJJ</a:t>
                      </a:r>
                      <a:endParaRPr lang="en-A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 err="1" smtClean="0"/>
                        <a:t>Jjj</a:t>
                      </a:r>
                      <a:endParaRPr lang="en-AU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 smtClean="0"/>
                        <a:t>4.2</a:t>
                      </a:r>
                      <a:endParaRPr lang="en-A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 smtClean="0"/>
                        <a:t>14</a:t>
                      </a:r>
                      <a:endParaRPr lang="en-AU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51572" y="1256347"/>
            <a:ext cx="1216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Product Backlog</a:t>
            </a:r>
            <a:endParaRPr lang="en-AU" sz="12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917271"/>
              </p:ext>
            </p:extLst>
          </p:nvPr>
        </p:nvGraphicFramePr>
        <p:xfrm>
          <a:off x="3117460" y="1162506"/>
          <a:ext cx="162356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815"/>
                <a:gridCol w="635754"/>
              </a:tblGrid>
              <a:tr h="216354">
                <a:tc>
                  <a:txBody>
                    <a:bodyPr/>
                    <a:lstStyle/>
                    <a:p>
                      <a:r>
                        <a:rPr lang="en-AU" sz="900" dirty="0" smtClean="0"/>
                        <a:t>User Story</a:t>
                      </a:r>
                      <a:endParaRPr lang="en-A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 smtClean="0"/>
                        <a:t>Estimate</a:t>
                      </a:r>
                      <a:endParaRPr lang="en-AU" sz="900" dirty="0"/>
                    </a:p>
                  </a:txBody>
                  <a:tcPr/>
                </a:tc>
              </a:tr>
              <a:tr h="2163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dirty="0" smtClean="0"/>
                        <a:t>AAA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 smtClean="0"/>
                        <a:t>12</a:t>
                      </a:r>
                      <a:endParaRPr lang="en-AU" sz="900" dirty="0"/>
                    </a:p>
                  </a:txBody>
                  <a:tcPr/>
                </a:tc>
              </a:tr>
              <a:tr h="216354">
                <a:tc>
                  <a:txBody>
                    <a:bodyPr/>
                    <a:lstStyle/>
                    <a:p>
                      <a:r>
                        <a:rPr lang="en-AU" sz="900" dirty="0" smtClean="0"/>
                        <a:t>BBB</a:t>
                      </a:r>
                      <a:endParaRPr lang="en-A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 smtClean="0"/>
                        <a:t>14</a:t>
                      </a:r>
                      <a:endParaRPr lang="en-AU" sz="900" dirty="0"/>
                    </a:p>
                  </a:txBody>
                  <a:tcPr/>
                </a:tc>
              </a:tr>
              <a:tr h="216354">
                <a:tc>
                  <a:txBody>
                    <a:bodyPr/>
                    <a:lstStyle/>
                    <a:p>
                      <a:r>
                        <a:rPr lang="en-AU" sz="900" dirty="0" smtClean="0"/>
                        <a:t>CCC</a:t>
                      </a:r>
                      <a:endParaRPr lang="en-A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 smtClean="0"/>
                        <a:t>6</a:t>
                      </a:r>
                      <a:endParaRPr lang="en-AU" sz="900" dirty="0"/>
                    </a:p>
                  </a:txBody>
                  <a:tcPr/>
                </a:tc>
              </a:tr>
              <a:tr h="216354">
                <a:tc>
                  <a:txBody>
                    <a:bodyPr/>
                    <a:lstStyle/>
                    <a:p>
                      <a:r>
                        <a:rPr lang="en-AU" sz="900" b="1" dirty="0" smtClean="0"/>
                        <a:t>Total Estimate </a:t>
                      </a:r>
                      <a:r>
                        <a:rPr lang="en-AU" sz="900" b="1" dirty="0" err="1" smtClean="0"/>
                        <a:t>capcity</a:t>
                      </a:r>
                      <a:r>
                        <a:rPr lang="en-AU" sz="900" b="1" dirty="0" smtClean="0"/>
                        <a:t>=31</a:t>
                      </a:r>
                      <a:r>
                        <a:rPr lang="en-AU" sz="900" b="1" baseline="0" dirty="0" smtClean="0"/>
                        <a:t> PD**</a:t>
                      </a:r>
                      <a:endParaRPr lang="en-AU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b="1" dirty="0" smtClean="0"/>
                        <a:t>32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22640" y="946650"/>
            <a:ext cx="141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Sprint Backlog </a:t>
            </a:r>
            <a:r>
              <a:rPr lang="en-AU" sz="1200" b="1" dirty="0" smtClean="0">
                <a:solidFill>
                  <a:srgbClr val="FF0000"/>
                </a:solidFill>
              </a:rPr>
              <a:t>May</a:t>
            </a:r>
            <a:endParaRPr lang="en-AU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496140"/>
              </p:ext>
            </p:extLst>
          </p:nvPr>
        </p:nvGraphicFramePr>
        <p:xfrm>
          <a:off x="3117459" y="2855890"/>
          <a:ext cx="162913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41"/>
                <a:gridCol w="631798"/>
              </a:tblGrid>
              <a:tr h="216354">
                <a:tc>
                  <a:txBody>
                    <a:bodyPr/>
                    <a:lstStyle/>
                    <a:p>
                      <a:r>
                        <a:rPr lang="en-AU" sz="900" dirty="0" smtClean="0"/>
                        <a:t>User Story</a:t>
                      </a:r>
                      <a:endParaRPr lang="en-A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 smtClean="0"/>
                        <a:t>Estimate</a:t>
                      </a:r>
                      <a:endParaRPr lang="en-AU" sz="900" dirty="0"/>
                    </a:p>
                  </a:txBody>
                  <a:tcPr/>
                </a:tc>
              </a:tr>
              <a:tr h="2163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dirty="0" smtClean="0"/>
                        <a:t>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 smtClean="0"/>
                        <a:t>15</a:t>
                      </a:r>
                    </a:p>
                  </a:txBody>
                  <a:tcPr/>
                </a:tc>
              </a:tr>
              <a:tr h="216354">
                <a:tc>
                  <a:txBody>
                    <a:bodyPr/>
                    <a:lstStyle/>
                    <a:p>
                      <a:r>
                        <a:rPr lang="en-AU" sz="900" dirty="0" smtClean="0"/>
                        <a:t>EEE</a:t>
                      </a:r>
                      <a:endParaRPr lang="en-A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 smtClean="0"/>
                        <a:t>13</a:t>
                      </a:r>
                      <a:endParaRPr lang="en-AU" sz="900" dirty="0"/>
                    </a:p>
                  </a:txBody>
                  <a:tcPr/>
                </a:tc>
              </a:tr>
              <a:tr h="216354">
                <a:tc>
                  <a:txBody>
                    <a:bodyPr/>
                    <a:lstStyle/>
                    <a:p>
                      <a:r>
                        <a:rPr lang="en-AU" sz="900" dirty="0" smtClean="0"/>
                        <a:t>FFF</a:t>
                      </a:r>
                      <a:endParaRPr lang="en-A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 smtClean="0"/>
                        <a:t>7</a:t>
                      </a:r>
                      <a:endParaRPr lang="en-AU" sz="900" dirty="0"/>
                    </a:p>
                  </a:txBody>
                  <a:tcPr/>
                </a:tc>
              </a:tr>
              <a:tr h="216354">
                <a:tc>
                  <a:txBody>
                    <a:bodyPr/>
                    <a:lstStyle/>
                    <a:p>
                      <a:r>
                        <a:rPr lang="en-AU" sz="900" b="1" dirty="0" smtClean="0"/>
                        <a:t>Total Estimate (</a:t>
                      </a:r>
                      <a:r>
                        <a:rPr lang="en-AU" sz="900" b="1" dirty="0" err="1" smtClean="0"/>
                        <a:t>capcity</a:t>
                      </a:r>
                      <a:r>
                        <a:rPr lang="en-AU" sz="900" b="1" dirty="0" smtClean="0"/>
                        <a:t>=31</a:t>
                      </a:r>
                      <a:r>
                        <a:rPr lang="en-AU" sz="900" b="1" baseline="0" dirty="0" smtClean="0"/>
                        <a:t> PD</a:t>
                      </a:r>
                      <a:r>
                        <a:rPr lang="en-AU" sz="900" b="1" dirty="0" smtClean="0"/>
                        <a:t>)</a:t>
                      </a:r>
                      <a:endParaRPr lang="en-AU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b="1" dirty="0" smtClean="0"/>
                        <a:t>32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176751" y="2633242"/>
            <a:ext cx="1428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Sprint Backlog </a:t>
            </a:r>
            <a:r>
              <a:rPr lang="en-AU" sz="1200" b="1" dirty="0" smtClean="0">
                <a:solidFill>
                  <a:srgbClr val="FF0000"/>
                </a:solidFill>
              </a:rPr>
              <a:t>June</a:t>
            </a:r>
            <a:endParaRPr lang="en-AU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738794"/>
              </p:ext>
            </p:extLst>
          </p:nvPr>
        </p:nvGraphicFramePr>
        <p:xfrm>
          <a:off x="3117460" y="4569086"/>
          <a:ext cx="162356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403"/>
                <a:gridCol w="602166"/>
              </a:tblGrid>
              <a:tr h="216354">
                <a:tc>
                  <a:txBody>
                    <a:bodyPr/>
                    <a:lstStyle/>
                    <a:p>
                      <a:r>
                        <a:rPr lang="en-AU" sz="900" dirty="0" smtClean="0"/>
                        <a:t>User Story</a:t>
                      </a:r>
                      <a:endParaRPr lang="en-A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 smtClean="0"/>
                        <a:t>Estimate</a:t>
                      </a:r>
                      <a:endParaRPr lang="en-AU" sz="900" dirty="0"/>
                    </a:p>
                  </a:txBody>
                  <a:tcPr/>
                </a:tc>
              </a:tr>
              <a:tr h="2163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dirty="0" smtClean="0"/>
                        <a:t>GGG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 smtClean="0"/>
                        <a:t>6</a:t>
                      </a:r>
                    </a:p>
                  </a:txBody>
                  <a:tcPr/>
                </a:tc>
              </a:tr>
              <a:tr h="216354">
                <a:tc>
                  <a:txBody>
                    <a:bodyPr/>
                    <a:lstStyle/>
                    <a:p>
                      <a:r>
                        <a:rPr lang="en-AU" sz="900" dirty="0" smtClean="0"/>
                        <a:t>HHH</a:t>
                      </a:r>
                      <a:endParaRPr lang="en-A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 smtClean="0"/>
                        <a:t>10</a:t>
                      </a:r>
                      <a:endParaRPr lang="en-AU" sz="900" dirty="0"/>
                    </a:p>
                  </a:txBody>
                  <a:tcPr/>
                </a:tc>
              </a:tr>
              <a:tr h="216354">
                <a:tc>
                  <a:txBody>
                    <a:bodyPr/>
                    <a:lstStyle/>
                    <a:p>
                      <a:r>
                        <a:rPr lang="en-AU" sz="900" dirty="0" smtClean="0"/>
                        <a:t>III</a:t>
                      </a:r>
                      <a:endParaRPr lang="en-A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 smtClean="0"/>
                        <a:t>11</a:t>
                      </a:r>
                      <a:endParaRPr lang="en-AU" sz="900" dirty="0"/>
                    </a:p>
                  </a:txBody>
                  <a:tcPr/>
                </a:tc>
              </a:tr>
              <a:tr h="216354">
                <a:tc>
                  <a:txBody>
                    <a:bodyPr/>
                    <a:lstStyle/>
                    <a:p>
                      <a:r>
                        <a:rPr lang="en-AU" sz="900" b="1" dirty="0" smtClean="0"/>
                        <a:t>Total Estimate (</a:t>
                      </a:r>
                      <a:r>
                        <a:rPr lang="en-AU" sz="900" b="1" dirty="0" err="1" smtClean="0"/>
                        <a:t>capcity</a:t>
                      </a:r>
                      <a:r>
                        <a:rPr lang="en-AU" sz="900" b="1" dirty="0" smtClean="0"/>
                        <a:t>=31</a:t>
                      </a:r>
                      <a:r>
                        <a:rPr lang="en-AU" sz="900" b="1" baseline="0" dirty="0" smtClean="0"/>
                        <a:t> PD</a:t>
                      </a:r>
                      <a:r>
                        <a:rPr lang="en-AU" sz="900" b="1" dirty="0" smtClean="0"/>
                        <a:t>)</a:t>
                      </a:r>
                      <a:endParaRPr lang="en-AU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b="1" dirty="0" smtClean="0"/>
                        <a:t>26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201597" y="4294007"/>
            <a:ext cx="1379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Sprint Backlog </a:t>
            </a:r>
            <a:r>
              <a:rPr lang="en-AU" sz="1200" b="1" dirty="0" smtClean="0">
                <a:solidFill>
                  <a:srgbClr val="FF0000"/>
                </a:solidFill>
              </a:rPr>
              <a:t>July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00047" y="1490626"/>
            <a:ext cx="1692323" cy="10618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900" b="1" dirty="0" smtClean="0"/>
              <a:t>Junit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900" b="1" dirty="0" smtClean="0"/>
              <a:t>Jest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900" b="1" dirty="0" smtClean="0"/>
              <a:t>Automatic Code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9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900" b="1" dirty="0" err="1" smtClean="0"/>
              <a:t>Katalon</a:t>
            </a:r>
            <a:r>
              <a:rPr lang="en-AU" sz="900" b="1" dirty="0" smtClean="0"/>
              <a:t>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900" b="1" dirty="0" smtClean="0"/>
              <a:t>Perf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900" b="1" dirty="0" smtClean="0"/>
              <a:t>Pen Test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32198" y="1213627"/>
            <a:ext cx="885114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AU" sz="1200" dirty="0" smtClean="0"/>
              <a:t>Test Scripts</a:t>
            </a:r>
            <a:endParaRPr lang="en-AU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7058428" y="1490626"/>
            <a:ext cx="1692323" cy="7848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900" b="1" dirty="0" smtClean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900" b="1" dirty="0" smtClean="0"/>
              <a:t>React 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900" b="1" dirty="0" smtClean="0"/>
              <a:t>React Native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900" b="1" dirty="0" smtClean="0"/>
              <a:t>Infra as code (if </a:t>
            </a:r>
            <a:r>
              <a:rPr lang="en-AU" sz="900" b="1" dirty="0" err="1" smtClean="0"/>
              <a:t>reqd</a:t>
            </a:r>
            <a:r>
              <a:rPr lang="en-AU" sz="900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900" b="1" dirty="0" smtClean="0"/>
              <a:t>Security specific codes</a:t>
            </a:r>
            <a:endParaRPr lang="en-AU" sz="9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290579" y="1213627"/>
            <a:ext cx="505267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200" dirty="0" smtClean="0"/>
              <a:t>Code</a:t>
            </a:r>
            <a:endParaRPr lang="en-AU" sz="1200" dirty="0"/>
          </a:p>
        </p:txBody>
      </p:sp>
      <p:sp>
        <p:nvSpPr>
          <p:cNvPr id="26" name="Rectangle 25"/>
          <p:cNvSpPr/>
          <p:nvPr/>
        </p:nvSpPr>
        <p:spPr>
          <a:xfrm>
            <a:off x="8800496" y="828471"/>
            <a:ext cx="3297562" cy="18169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9916949" y="504555"/>
            <a:ext cx="1264110" cy="2757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Jenkins Pipeline</a:t>
            </a:r>
            <a:endParaRPr lang="en-AU" sz="1200" dirty="0"/>
          </a:p>
        </p:txBody>
      </p:sp>
      <p:sp>
        <p:nvSpPr>
          <p:cNvPr id="28" name="Rectangle 27"/>
          <p:cNvSpPr/>
          <p:nvPr/>
        </p:nvSpPr>
        <p:spPr>
          <a:xfrm>
            <a:off x="8982902" y="1256347"/>
            <a:ext cx="561692" cy="2898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 smtClean="0">
                <a:solidFill>
                  <a:schemeClr val="tx1"/>
                </a:solidFill>
              </a:rPr>
              <a:t>May Build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747440" y="1256347"/>
            <a:ext cx="561692" cy="2898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 smtClean="0">
                <a:solidFill>
                  <a:schemeClr val="tx1"/>
                </a:solidFill>
              </a:rPr>
              <a:t>Unit Test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889743" y="1150780"/>
            <a:ext cx="1573391" cy="696202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 smtClean="0"/>
          </a:p>
          <a:p>
            <a:pPr algn="ctr"/>
            <a:r>
              <a:rPr lang="en-AU" sz="1200" dirty="0" smtClean="0"/>
              <a:t>Dev </a:t>
            </a:r>
            <a:r>
              <a:rPr lang="en-AU" sz="1200" dirty="0" err="1" smtClean="0"/>
              <a:t>Env</a:t>
            </a:r>
            <a:endParaRPr lang="en-AU" sz="12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676147" y="1377552"/>
            <a:ext cx="1306755" cy="8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9544594" y="1377552"/>
            <a:ext cx="202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846309" y="1197271"/>
            <a:ext cx="10903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900" dirty="0" smtClean="0"/>
              <a:t>System, </a:t>
            </a:r>
            <a:r>
              <a:rPr lang="en-AU" sz="900" dirty="0" err="1" smtClean="0"/>
              <a:t>Intgrn</a:t>
            </a:r>
            <a:r>
              <a:rPr lang="en-AU" sz="900" dirty="0" smtClean="0"/>
              <a:t>, </a:t>
            </a:r>
          </a:p>
          <a:p>
            <a:r>
              <a:rPr lang="en-AU" sz="900" dirty="0" smtClean="0"/>
              <a:t>Security &amp; Perf test</a:t>
            </a:r>
            <a:endParaRPr lang="en-AU" sz="900" dirty="0"/>
          </a:p>
        </p:txBody>
      </p:sp>
      <p:sp>
        <p:nvSpPr>
          <p:cNvPr id="47" name="Rectangle 46"/>
          <p:cNvSpPr/>
          <p:nvPr/>
        </p:nvSpPr>
        <p:spPr>
          <a:xfrm>
            <a:off x="10574232" y="1978399"/>
            <a:ext cx="1482991" cy="591801"/>
          </a:xfrm>
          <a:prstGeom prst="rect">
            <a:avLst/>
          </a:prstGeom>
          <a:solidFill>
            <a:srgbClr val="FF3737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PROD </a:t>
            </a:r>
            <a:r>
              <a:rPr lang="en-AU" sz="1200" dirty="0" smtClean="0"/>
              <a:t>ENV </a:t>
            </a:r>
            <a:r>
              <a:rPr lang="en-AU" sz="1200" b="1" dirty="0" smtClean="0">
                <a:solidFill>
                  <a:srgbClr val="FFFF00"/>
                </a:solidFill>
              </a:rPr>
              <a:t>MAY (AAA, BBB, CCC)</a:t>
            </a:r>
            <a:endParaRPr lang="en-AU" sz="1200" b="1" dirty="0">
              <a:solidFill>
                <a:srgbClr val="FFFF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41315" y="5922227"/>
            <a:ext cx="4344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b="1" dirty="0" smtClean="0"/>
              <a:t>**</a:t>
            </a:r>
            <a:r>
              <a:rPr lang="en-AU" sz="800" dirty="0" smtClean="0"/>
              <a:t> Capacity = Team Size (2)</a:t>
            </a:r>
            <a:r>
              <a:rPr lang="en-AU" sz="800" baseline="0" dirty="0" smtClean="0"/>
              <a:t> </a:t>
            </a:r>
            <a:r>
              <a:rPr lang="en-AU" sz="1200" b="1" baseline="0" dirty="0" smtClean="0"/>
              <a:t>X</a:t>
            </a:r>
            <a:r>
              <a:rPr lang="en-AU" sz="800" baseline="0" dirty="0" smtClean="0"/>
              <a:t> Working Days in Sprint (22 per month) </a:t>
            </a:r>
            <a:r>
              <a:rPr lang="en-AU" sz="1200" b="1" baseline="0" dirty="0" smtClean="0"/>
              <a:t>X</a:t>
            </a:r>
            <a:r>
              <a:rPr lang="en-AU" sz="800" baseline="0" dirty="0" smtClean="0"/>
              <a:t> Effective working time(70%)</a:t>
            </a:r>
            <a:endParaRPr lang="en-AU" sz="800" dirty="0"/>
          </a:p>
        </p:txBody>
      </p:sp>
      <p:sp>
        <p:nvSpPr>
          <p:cNvPr id="41" name="Rectangle 40"/>
          <p:cNvSpPr/>
          <p:nvPr/>
        </p:nvSpPr>
        <p:spPr>
          <a:xfrm>
            <a:off x="10591002" y="1161978"/>
            <a:ext cx="1482991" cy="696202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 smtClean="0"/>
          </a:p>
          <a:p>
            <a:pPr algn="ctr"/>
            <a:r>
              <a:rPr lang="en-AU" sz="1200" dirty="0" smtClean="0"/>
              <a:t>Test </a:t>
            </a:r>
            <a:r>
              <a:rPr lang="en-AU" sz="1200" dirty="0" err="1" smtClean="0"/>
              <a:t>Env</a:t>
            </a:r>
            <a:endParaRPr lang="en-AU" sz="1200" dirty="0"/>
          </a:p>
        </p:txBody>
      </p:sp>
      <p:sp>
        <p:nvSpPr>
          <p:cNvPr id="75" name="Rectangle 74"/>
          <p:cNvSpPr/>
          <p:nvPr/>
        </p:nvSpPr>
        <p:spPr>
          <a:xfrm>
            <a:off x="9340048" y="1844220"/>
            <a:ext cx="1309948" cy="586674"/>
          </a:xfrm>
          <a:prstGeom prst="rect">
            <a:avLst/>
          </a:prstGeom>
          <a:solidFill>
            <a:srgbClr val="00B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K8s + Security</a:t>
            </a:r>
          </a:p>
          <a:p>
            <a:pPr algn="ctr"/>
            <a:r>
              <a:rPr lang="en-AU" sz="1200" dirty="0" smtClean="0"/>
              <a:t>For all </a:t>
            </a:r>
            <a:r>
              <a:rPr lang="en-AU" sz="1200" dirty="0" err="1" smtClean="0"/>
              <a:t>env</a:t>
            </a:r>
            <a:r>
              <a:rPr lang="en-AU" sz="1200" dirty="0" smtClean="0"/>
              <a:t>:</a:t>
            </a:r>
            <a:endParaRPr lang="en-AU" sz="1200" dirty="0"/>
          </a:p>
          <a:p>
            <a:pPr algn="ctr"/>
            <a:r>
              <a:rPr lang="en-AU" sz="1200" dirty="0" smtClean="0"/>
              <a:t>(Dev, Test &amp; Prod)</a:t>
            </a:r>
            <a:endParaRPr lang="en-AU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5509572" y="3348001"/>
            <a:ext cx="1692323" cy="10618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900" b="1" dirty="0" smtClean="0"/>
              <a:t>Junit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900" b="1" dirty="0" smtClean="0"/>
              <a:t>Jest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900" b="1" dirty="0" smtClean="0"/>
              <a:t>Automatic Code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9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900" b="1" dirty="0" err="1" smtClean="0"/>
              <a:t>Katalon</a:t>
            </a:r>
            <a:r>
              <a:rPr lang="en-AU" sz="900" b="1" dirty="0" smtClean="0"/>
              <a:t>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900" b="1" dirty="0" smtClean="0"/>
              <a:t>Perf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900" b="1" dirty="0" smtClean="0"/>
              <a:t>Pen Test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741723" y="3071002"/>
            <a:ext cx="885114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AU" sz="1200" dirty="0" smtClean="0"/>
              <a:t>Test Scripts</a:t>
            </a:r>
            <a:endParaRPr lang="en-AU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7067953" y="3348001"/>
            <a:ext cx="1692323" cy="7848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900" b="1" dirty="0" smtClean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900" b="1" dirty="0" smtClean="0"/>
              <a:t>React 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900" b="1" dirty="0" smtClean="0"/>
              <a:t>React Native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900" b="1" dirty="0" smtClean="0"/>
              <a:t>Infra as code (if </a:t>
            </a:r>
            <a:r>
              <a:rPr lang="en-AU" sz="900" b="1" dirty="0" err="1" smtClean="0"/>
              <a:t>reqd</a:t>
            </a:r>
            <a:r>
              <a:rPr lang="en-AU" sz="900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900" b="1" dirty="0" smtClean="0"/>
              <a:t>Security specific codes</a:t>
            </a:r>
            <a:endParaRPr lang="en-AU" sz="9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7300104" y="3071002"/>
            <a:ext cx="505267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200" dirty="0" smtClean="0"/>
              <a:t>Code</a:t>
            </a:r>
            <a:endParaRPr lang="en-AU" sz="1200" dirty="0"/>
          </a:p>
        </p:txBody>
      </p:sp>
      <p:sp>
        <p:nvSpPr>
          <p:cNvPr id="80" name="Rectangle 79"/>
          <p:cNvSpPr/>
          <p:nvPr/>
        </p:nvSpPr>
        <p:spPr>
          <a:xfrm>
            <a:off x="8800496" y="2708486"/>
            <a:ext cx="3297562" cy="18373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7676147" y="3234927"/>
            <a:ext cx="1316280" cy="8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10583757" y="3835774"/>
            <a:ext cx="1482991" cy="591801"/>
          </a:xfrm>
          <a:prstGeom prst="rect">
            <a:avLst/>
          </a:prstGeom>
          <a:solidFill>
            <a:srgbClr val="FF3737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PROD </a:t>
            </a:r>
            <a:r>
              <a:rPr lang="en-AU" sz="1200" dirty="0" smtClean="0"/>
              <a:t>ENV </a:t>
            </a:r>
            <a:r>
              <a:rPr lang="en-AU" sz="1200" b="1" dirty="0">
                <a:solidFill>
                  <a:srgbClr val="FFFF00"/>
                </a:solidFill>
              </a:rPr>
              <a:t>JUNE </a:t>
            </a:r>
            <a:r>
              <a:rPr lang="en-AU" sz="1200" b="1" dirty="0" smtClean="0">
                <a:solidFill>
                  <a:srgbClr val="FFFF00"/>
                </a:solidFill>
              </a:rPr>
              <a:t>(DDD, EEE, FFF)</a:t>
            </a:r>
            <a:endParaRPr lang="en-AU" sz="1200" b="1" dirty="0">
              <a:solidFill>
                <a:srgbClr val="FFFF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509572" y="5205376"/>
            <a:ext cx="1692323" cy="10618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900" b="1" dirty="0" smtClean="0"/>
              <a:t>Junit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900" b="1" dirty="0" smtClean="0"/>
              <a:t>Jest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900" b="1" dirty="0" smtClean="0"/>
              <a:t>Automatic Code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9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900" b="1" dirty="0" err="1" smtClean="0"/>
              <a:t>Katalon</a:t>
            </a:r>
            <a:r>
              <a:rPr lang="en-AU" sz="900" b="1" dirty="0" smtClean="0"/>
              <a:t>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900" b="1" dirty="0" smtClean="0"/>
              <a:t>Perf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900" b="1" dirty="0" smtClean="0"/>
              <a:t>Pen Test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741723" y="4928377"/>
            <a:ext cx="885114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AU" sz="1200" dirty="0" smtClean="0"/>
              <a:t>Test Scripts</a:t>
            </a:r>
            <a:endParaRPr lang="en-AU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7067953" y="5205376"/>
            <a:ext cx="1692323" cy="7848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900" b="1" dirty="0" smtClean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900" b="1" dirty="0" smtClean="0"/>
              <a:t>React 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900" b="1" dirty="0" smtClean="0"/>
              <a:t>React Native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900" b="1" dirty="0" smtClean="0"/>
              <a:t>Infra as code (if </a:t>
            </a:r>
            <a:r>
              <a:rPr lang="en-AU" sz="900" b="1" dirty="0" err="1" smtClean="0"/>
              <a:t>reqd</a:t>
            </a:r>
            <a:r>
              <a:rPr lang="en-AU" sz="900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900" b="1" dirty="0" smtClean="0"/>
              <a:t>Security specific codes</a:t>
            </a:r>
            <a:endParaRPr lang="en-AU" sz="9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7300104" y="4928377"/>
            <a:ext cx="505267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200" dirty="0" smtClean="0"/>
              <a:t>Code</a:t>
            </a:r>
            <a:endParaRPr lang="en-AU" sz="1200" dirty="0"/>
          </a:p>
        </p:txBody>
      </p:sp>
      <p:sp>
        <p:nvSpPr>
          <p:cNvPr id="99" name="Rectangle 98"/>
          <p:cNvSpPr/>
          <p:nvPr/>
        </p:nvSpPr>
        <p:spPr>
          <a:xfrm>
            <a:off x="8800496" y="4613471"/>
            <a:ext cx="3297562" cy="18135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7676147" y="5101072"/>
            <a:ext cx="1316280" cy="14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9554119" y="5092302"/>
            <a:ext cx="202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0583757" y="5693149"/>
            <a:ext cx="1482991" cy="591801"/>
          </a:xfrm>
          <a:prstGeom prst="rect">
            <a:avLst/>
          </a:prstGeom>
          <a:solidFill>
            <a:srgbClr val="FF3737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smtClean="0"/>
              <a:t>PROD </a:t>
            </a:r>
            <a:r>
              <a:rPr lang="en-AU" sz="1200" smtClean="0"/>
              <a:t>ENV </a:t>
            </a:r>
            <a:r>
              <a:rPr lang="en-AU" sz="1200" b="1" smtClean="0">
                <a:solidFill>
                  <a:srgbClr val="FFFF00"/>
                </a:solidFill>
              </a:rPr>
              <a:t>JULY (GGG, HHH, III)</a:t>
            </a:r>
            <a:endParaRPr lang="en-AU" sz="1200" b="1" dirty="0">
              <a:solidFill>
                <a:srgbClr val="FFFF0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712528" y="273818"/>
            <a:ext cx="2004780" cy="3863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Jira</a:t>
            </a:r>
            <a:endParaRPr lang="en-AU" dirty="0"/>
          </a:p>
        </p:txBody>
      </p:sp>
      <p:sp>
        <p:nvSpPr>
          <p:cNvPr id="131" name="TextBox 130"/>
          <p:cNvSpPr txBox="1"/>
          <p:nvPr/>
        </p:nvSpPr>
        <p:spPr>
          <a:xfrm>
            <a:off x="10854328" y="3070190"/>
            <a:ext cx="10903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900" dirty="0" smtClean="0"/>
              <a:t>System, </a:t>
            </a:r>
            <a:r>
              <a:rPr lang="en-AU" sz="900" dirty="0" err="1" smtClean="0"/>
              <a:t>Intgrn</a:t>
            </a:r>
            <a:r>
              <a:rPr lang="en-AU" sz="900" dirty="0" smtClean="0"/>
              <a:t>, </a:t>
            </a:r>
          </a:p>
          <a:p>
            <a:r>
              <a:rPr lang="en-AU" sz="900" dirty="0" smtClean="0"/>
              <a:t>Security &amp; Perf test</a:t>
            </a:r>
            <a:endParaRPr lang="en-AU" sz="900" dirty="0"/>
          </a:p>
        </p:txBody>
      </p:sp>
      <p:sp>
        <p:nvSpPr>
          <p:cNvPr id="132" name="Rectangle 131"/>
          <p:cNvSpPr/>
          <p:nvPr/>
        </p:nvSpPr>
        <p:spPr>
          <a:xfrm>
            <a:off x="10599021" y="3034897"/>
            <a:ext cx="1482991" cy="696202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 smtClean="0"/>
          </a:p>
          <a:p>
            <a:pPr algn="ctr"/>
            <a:r>
              <a:rPr lang="en-AU" sz="1200" dirty="0" smtClean="0"/>
              <a:t>Test </a:t>
            </a:r>
            <a:r>
              <a:rPr lang="en-AU" sz="1200" dirty="0" err="1" smtClean="0"/>
              <a:t>Env</a:t>
            </a:r>
            <a:endParaRPr lang="en-AU" sz="1200" dirty="0"/>
          </a:p>
        </p:txBody>
      </p:sp>
      <p:sp>
        <p:nvSpPr>
          <p:cNvPr id="134" name="TextBox 133"/>
          <p:cNvSpPr txBox="1"/>
          <p:nvPr/>
        </p:nvSpPr>
        <p:spPr>
          <a:xfrm>
            <a:off x="10830266" y="4923054"/>
            <a:ext cx="10903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900" dirty="0" smtClean="0"/>
              <a:t>System, </a:t>
            </a:r>
            <a:r>
              <a:rPr lang="en-AU" sz="900" dirty="0" err="1" smtClean="0"/>
              <a:t>Intgrn</a:t>
            </a:r>
            <a:r>
              <a:rPr lang="en-AU" sz="900" dirty="0" smtClean="0"/>
              <a:t>, </a:t>
            </a:r>
          </a:p>
          <a:p>
            <a:r>
              <a:rPr lang="en-AU" sz="900" dirty="0" smtClean="0"/>
              <a:t>Security &amp; Perf test</a:t>
            </a:r>
            <a:endParaRPr lang="en-AU" sz="900" dirty="0"/>
          </a:p>
        </p:txBody>
      </p:sp>
      <p:sp>
        <p:nvSpPr>
          <p:cNvPr id="135" name="Rectangle 134"/>
          <p:cNvSpPr/>
          <p:nvPr/>
        </p:nvSpPr>
        <p:spPr>
          <a:xfrm>
            <a:off x="10599023" y="4887761"/>
            <a:ext cx="1482991" cy="696202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 smtClean="0"/>
          </a:p>
          <a:p>
            <a:pPr algn="ctr"/>
            <a:r>
              <a:rPr lang="en-AU" sz="1200" dirty="0" smtClean="0"/>
              <a:t>Test </a:t>
            </a:r>
            <a:r>
              <a:rPr lang="en-AU" sz="1200" dirty="0" err="1" smtClean="0"/>
              <a:t>Env</a:t>
            </a:r>
            <a:endParaRPr lang="en-AU" sz="1200" dirty="0"/>
          </a:p>
        </p:txBody>
      </p:sp>
      <p:sp>
        <p:nvSpPr>
          <p:cNvPr id="136" name="Rectangle 135"/>
          <p:cNvSpPr/>
          <p:nvPr/>
        </p:nvSpPr>
        <p:spPr>
          <a:xfrm>
            <a:off x="8990923" y="3141301"/>
            <a:ext cx="561692" cy="2898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 smtClean="0">
                <a:solidFill>
                  <a:schemeClr val="tx1"/>
                </a:solidFill>
              </a:rPr>
              <a:t>May Build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9755461" y="3141301"/>
            <a:ext cx="561692" cy="2898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 smtClean="0">
                <a:solidFill>
                  <a:schemeClr val="tx1"/>
                </a:solidFill>
              </a:rPr>
              <a:t>Unit Test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897764" y="3035734"/>
            <a:ext cx="1573391" cy="696202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 smtClean="0"/>
          </a:p>
          <a:p>
            <a:pPr algn="ctr"/>
            <a:r>
              <a:rPr lang="en-AU" sz="1200" dirty="0" smtClean="0"/>
              <a:t>Dev </a:t>
            </a:r>
            <a:r>
              <a:rPr lang="en-AU" sz="1200" dirty="0" err="1" smtClean="0"/>
              <a:t>Env</a:t>
            </a:r>
            <a:endParaRPr lang="en-AU" sz="1200" dirty="0"/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9552615" y="3262506"/>
            <a:ext cx="202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9372863" y="3689204"/>
            <a:ext cx="1309948" cy="586674"/>
          </a:xfrm>
          <a:prstGeom prst="rect">
            <a:avLst/>
          </a:prstGeom>
          <a:solidFill>
            <a:srgbClr val="00B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K8s + Security</a:t>
            </a:r>
          </a:p>
          <a:p>
            <a:pPr algn="ctr"/>
            <a:r>
              <a:rPr lang="en-AU" sz="1200" dirty="0" smtClean="0"/>
              <a:t>For all </a:t>
            </a:r>
            <a:r>
              <a:rPr lang="en-AU" sz="1200" dirty="0" err="1" smtClean="0"/>
              <a:t>env</a:t>
            </a:r>
            <a:r>
              <a:rPr lang="en-AU" sz="1200" dirty="0" smtClean="0"/>
              <a:t>:</a:t>
            </a:r>
            <a:endParaRPr lang="en-AU" sz="1200" dirty="0"/>
          </a:p>
          <a:p>
            <a:pPr algn="ctr"/>
            <a:r>
              <a:rPr lang="en-AU" sz="1200" dirty="0" smtClean="0"/>
              <a:t>(Dev, Test &amp; Prod)</a:t>
            </a:r>
            <a:endParaRPr lang="en-AU" sz="1200" dirty="0"/>
          </a:p>
        </p:txBody>
      </p:sp>
      <p:sp>
        <p:nvSpPr>
          <p:cNvPr id="140" name="Rectangle 139"/>
          <p:cNvSpPr/>
          <p:nvPr/>
        </p:nvSpPr>
        <p:spPr>
          <a:xfrm>
            <a:off x="9014985" y="5006192"/>
            <a:ext cx="561692" cy="2898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 smtClean="0">
                <a:solidFill>
                  <a:schemeClr val="tx1"/>
                </a:solidFill>
              </a:rPr>
              <a:t>May Build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9779523" y="5006192"/>
            <a:ext cx="561692" cy="2898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 smtClean="0">
                <a:solidFill>
                  <a:schemeClr val="tx1"/>
                </a:solidFill>
              </a:rPr>
              <a:t>Unit Test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8921826" y="4900625"/>
            <a:ext cx="1573391" cy="696202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 smtClean="0"/>
          </a:p>
          <a:p>
            <a:pPr algn="ctr"/>
            <a:r>
              <a:rPr lang="en-AU" sz="1200" dirty="0" smtClean="0"/>
              <a:t>Dev </a:t>
            </a:r>
            <a:r>
              <a:rPr lang="en-AU" sz="1200" dirty="0" err="1" smtClean="0"/>
              <a:t>Env</a:t>
            </a:r>
            <a:endParaRPr lang="en-AU" sz="1200" dirty="0"/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9576677" y="5127397"/>
            <a:ext cx="202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9372863" y="5558559"/>
            <a:ext cx="1309948" cy="586674"/>
          </a:xfrm>
          <a:prstGeom prst="rect">
            <a:avLst/>
          </a:prstGeom>
          <a:solidFill>
            <a:srgbClr val="00B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K8s + Security</a:t>
            </a:r>
          </a:p>
          <a:p>
            <a:pPr algn="ctr"/>
            <a:r>
              <a:rPr lang="en-AU" sz="1200" dirty="0" smtClean="0"/>
              <a:t>For all </a:t>
            </a:r>
            <a:r>
              <a:rPr lang="en-AU" sz="1200" dirty="0" err="1" smtClean="0"/>
              <a:t>env</a:t>
            </a:r>
            <a:r>
              <a:rPr lang="en-AU" sz="1200" dirty="0" smtClean="0"/>
              <a:t>:</a:t>
            </a:r>
            <a:endParaRPr lang="en-AU" sz="1200" dirty="0"/>
          </a:p>
          <a:p>
            <a:pPr algn="ctr"/>
            <a:r>
              <a:rPr lang="en-AU" sz="1200" dirty="0" smtClean="0"/>
              <a:t>(Dev, Test &amp; Prod)</a:t>
            </a:r>
            <a:endParaRPr lang="en-AU" sz="1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148470" y="6426981"/>
            <a:ext cx="2564805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400" dirty="0" smtClean="0"/>
              <a:t>Prod-Backlog Grooming Meeting</a:t>
            </a:r>
            <a:endParaRPr lang="en-AU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2701243" y="6419814"/>
            <a:ext cx="1945341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400" dirty="0" smtClean="0"/>
              <a:t>Sprint Planning Meeting</a:t>
            </a:r>
            <a:endParaRPr lang="en-AU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5223862" y="6427832"/>
            <a:ext cx="1698542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400" dirty="0" smtClean="0"/>
              <a:t>Daily Scrum Meeting</a:t>
            </a:r>
            <a:endParaRPr lang="en-AU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8793316" y="6436444"/>
            <a:ext cx="1363387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400" dirty="0" smtClean="0"/>
              <a:t>Review Meeting</a:t>
            </a:r>
            <a:endParaRPr lang="en-AU" sz="1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10130489" y="6434430"/>
            <a:ext cx="1840504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400" dirty="0" smtClean="0"/>
              <a:t>Retrospective Meeting</a:t>
            </a:r>
            <a:endParaRPr lang="en-AU" sz="1400" dirty="0"/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6075947" y="3346307"/>
            <a:ext cx="3681018" cy="238594"/>
          </a:xfrm>
          <a:prstGeom prst="straightConnector1">
            <a:avLst/>
          </a:prstGeom>
          <a:ln>
            <a:solidFill>
              <a:srgbClr val="FF37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6240882" y="3433375"/>
            <a:ext cx="4933031" cy="5356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231357" y="1576000"/>
            <a:ext cx="4933031" cy="5356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075947" y="1490085"/>
            <a:ext cx="3671493" cy="214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3"/>
          </p:cNvCxnSpPr>
          <p:nvPr/>
        </p:nvCxnSpPr>
        <p:spPr>
          <a:xfrm>
            <a:off x="10463134" y="1498881"/>
            <a:ext cx="168324" cy="22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1891487" y="1832908"/>
            <a:ext cx="9763" cy="160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6084909" y="5236199"/>
            <a:ext cx="3668056" cy="221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0474367" y="5225358"/>
            <a:ext cx="168324" cy="22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11901012" y="5547658"/>
            <a:ext cx="9763" cy="160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6268453" y="5290750"/>
            <a:ext cx="4905460" cy="5205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10474367" y="3367983"/>
            <a:ext cx="168324" cy="22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1901012" y="3690283"/>
            <a:ext cx="9763" cy="160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37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364</Words>
  <Application>Microsoft Office PowerPoint</Application>
  <PresentationFormat>Widescreen</PresentationFormat>
  <Paragraphs>168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</dc:creator>
  <cp:lastModifiedBy>Sydney</cp:lastModifiedBy>
  <cp:revision>14</cp:revision>
  <dcterms:created xsi:type="dcterms:W3CDTF">2022-03-31T03:17:47Z</dcterms:created>
  <dcterms:modified xsi:type="dcterms:W3CDTF">2022-03-31T05:14:12Z</dcterms:modified>
</cp:coreProperties>
</file>