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0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2"/>
  </p:notesMasterIdLst>
  <p:sldIdLst>
    <p:sldId id="256" r:id="rId3"/>
    <p:sldId id="259" r:id="rId4"/>
    <p:sldId id="284" r:id="rId5"/>
    <p:sldId id="297" r:id="rId6"/>
    <p:sldId id="314" r:id="rId7"/>
    <p:sldId id="296" r:id="rId8"/>
    <p:sldId id="295" r:id="rId9"/>
    <p:sldId id="298" r:id="rId10"/>
    <p:sldId id="299" r:id="rId11"/>
    <p:sldId id="300" r:id="rId12"/>
    <p:sldId id="294" r:id="rId13"/>
    <p:sldId id="292" r:id="rId14"/>
    <p:sldId id="287" r:id="rId15"/>
    <p:sldId id="288" r:id="rId16"/>
    <p:sldId id="289" r:id="rId17"/>
    <p:sldId id="272" r:id="rId18"/>
    <p:sldId id="293" r:id="rId19"/>
    <p:sldId id="283" r:id="rId20"/>
    <p:sldId id="308" r:id="rId21"/>
    <p:sldId id="309" r:id="rId22"/>
    <p:sldId id="310" r:id="rId23"/>
    <p:sldId id="311" r:id="rId24"/>
    <p:sldId id="312" r:id="rId25"/>
    <p:sldId id="313" r:id="rId26"/>
    <p:sldId id="290" r:id="rId27"/>
    <p:sldId id="291" r:id="rId28"/>
    <p:sldId id="301" r:id="rId29"/>
    <p:sldId id="282" r:id="rId30"/>
    <p:sldId id="258" r:id="rId31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2FAF"/>
    <a:srgbClr val="0F0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>
      <p:cViewPr varScale="1">
        <p:scale>
          <a:sx n="70" d="100"/>
          <a:sy n="70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en-AU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Unit Price Variation of a Course</a:t>
            </a:r>
            <a:endParaRPr lang="en-AU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Sheet1!$U$1</c:f>
              <c:strCache>
                <c:ptCount val="1"/>
                <c:pt idx="0">
                  <c:v>Min Price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Sheet1!$U$2:$U$13</c:f>
              <c:numCache>
                <c:formatCode>General</c:formatCode>
                <c:ptCount val="12"/>
                <c:pt idx="0">
                  <c:v>2200</c:v>
                </c:pt>
                <c:pt idx="1">
                  <c:v>3400</c:v>
                </c:pt>
                <c:pt idx="2">
                  <c:v>3400</c:v>
                </c:pt>
                <c:pt idx="3">
                  <c:v>2800</c:v>
                </c:pt>
                <c:pt idx="4">
                  <c:v>2400</c:v>
                </c:pt>
                <c:pt idx="5">
                  <c:v>2200</c:v>
                </c:pt>
                <c:pt idx="6">
                  <c:v>2300</c:v>
                </c:pt>
                <c:pt idx="7">
                  <c:v>3000</c:v>
                </c:pt>
                <c:pt idx="8">
                  <c:v>4000</c:v>
                </c:pt>
                <c:pt idx="9">
                  <c:v>5200</c:v>
                </c:pt>
                <c:pt idx="10">
                  <c:v>4800</c:v>
                </c:pt>
                <c:pt idx="11">
                  <c:v>2200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Sheet1!$V$1</c:f>
              <c:strCache>
                <c:ptCount val="1"/>
                <c:pt idx="0">
                  <c:v>Mean Price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Sheet1!$V$2:$V$13</c:f>
              <c:numCache>
                <c:formatCode>General</c:formatCode>
                <c:ptCount val="12"/>
                <c:pt idx="0">
                  <c:v>3400</c:v>
                </c:pt>
                <c:pt idx="1">
                  <c:v>4200</c:v>
                </c:pt>
                <c:pt idx="2">
                  <c:v>4400</c:v>
                </c:pt>
                <c:pt idx="3">
                  <c:v>4000</c:v>
                </c:pt>
                <c:pt idx="4">
                  <c:v>3600</c:v>
                </c:pt>
                <c:pt idx="5">
                  <c:v>3200</c:v>
                </c:pt>
                <c:pt idx="6">
                  <c:v>3200</c:v>
                </c:pt>
                <c:pt idx="7">
                  <c:v>3600</c:v>
                </c:pt>
                <c:pt idx="8">
                  <c:v>4800</c:v>
                </c:pt>
                <c:pt idx="9">
                  <c:v>6600</c:v>
                </c:pt>
                <c:pt idx="10">
                  <c:v>6200</c:v>
                </c:pt>
                <c:pt idx="11">
                  <c:v>3400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Sheet1!$W$1</c:f>
              <c:strCache>
                <c:ptCount val="1"/>
                <c:pt idx="0">
                  <c:v>Median Price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Sheet1!$W$2:$W$13</c:f>
              <c:numCache>
                <c:formatCode>General</c:formatCode>
                <c:ptCount val="12"/>
                <c:pt idx="0">
                  <c:v>4000</c:v>
                </c:pt>
                <c:pt idx="1">
                  <c:v>4400</c:v>
                </c:pt>
                <c:pt idx="2">
                  <c:v>4400</c:v>
                </c:pt>
                <c:pt idx="3">
                  <c:v>3800</c:v>
                </c:pt>
                <c:pt idx="4">
                  <c:v>3200</c:v>
                </c:pt>
                <c:pt idx="5">
                  <c:v>2800</c:v>
                </c:pt>
                <c:pt idx="6">
                  <c:v>2800</c:v>
                </c:pt>
                <c:pt idx="7">
                  <c:v>3600</c:v>
                </c:pt>
                <c:pt idx="8">
                  <c:v>5200</c:v>
                </c:pt>
                <c:pt idx="9">
                  <c:v>7400</c:v>
                </c:pt>
                <c:pt idx="10">
                  <c:v>7200</c:v>
                </c:pt>
                <c:pt idx="11">
                  <c:v>4200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Sheet1!$X$1</c:f>
              <c:strCache>
                <c:ptCount val="1"/>
                <c:pt idx="0">
                  <c:v>Max Price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Sheet1!$X$2:$X$13</c:f>
              <c:numCache>
                <c:formatCode>General</c:formatCode>
                <c:ptCount val="12"/>
                <c:pt idx="0">
                  <c:v>4800</c:v>
                </c:pt>
                <c:pt idx="1">
                  <c:v>5500</c:v>
                </c:pt>
                <c:pt idx="2">
                  <c:v>5500</c:v>
                </c:pt>
                <c:pt idx="3">
                  <c:v>5000</c:v>
                </c:pt>
                <c:pt idx="4">
                  <c:v>4400</c:v>
                </c:pt>
                <c:pt idx="5">
                  <c:v>4000</c:v>
                </c:pt>
                <c:pt idx="6">
                  <c:v>3900</c:v>
                </c:pt>
                <c:pt idx="7">
                  <c:v>4600</c:v>
                </c:pt>
                <c:pt idx="8">
                  <c:v>6500</c:v>
                </c:pt>
                <c:pt idx="9">
                  <c:v>8800</c:v>
                </c:pt>
                <c:pt idx="10">
                  <c:v>8800</c:v>
                </c:pt>
                <c:pt idx="11">
                  <c:v>4800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45260288"/>
        <c:axId val="-945255392"/>
      </c:scatterChart>
      <c:valAx>
        <c:axId val="-945260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45255392"/>
        <c:crosses val="autoZero"/>
        <c:crossBetween val="midCat"/>
      </c:valAx>
      <c:valAx>
        <c:axId val="-945255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INR (₹)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452602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AU" sz="12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AU" sz="1200" b="1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Sample Sales Monthly Figure (Pessimistic)</a:t>
            </a:r>
            <a:endParaRPr lang="en-AU" sz="1200" b="1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AU" sz="1200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Sheet1!$D$2</c:f>
              <c:strCache>
                <c:ptCount val="1"/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Sheet1!$D$3:$D$68</c:f>
              <c:numCache>
                <c:formatCode>#,##0</c:formatCode>
                <c:ptCount val="66"/>
                <c:pt idx="0">
                  <c:v>85</c:v>
                </c:pt>
                <c:pt idx="1">
                  <c:v>70</c:v>
                </c:pt>
                <c:pt idx="2">
                  <c:v>5</c:v>
                </c:pt>
                <c:pt idx="3">
                  <c:v>240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Sheet1!$E$2</c:f>
              <c:strCache>
                <c:ptCount val="1"/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Sheet1!$E$3:$E$68</c:f>
              <c:numCache>
                <c:formatCode>General</c:formatCode>
                <c:ptCount val="66"/>
                <c:pt idx="4" formatCode="#,##0">
                  <c:v>75</c:v>
                </c:pt>
                <c:pt idx="5" formatCode="#,##0">
                  <c:v>100</c:v>
                </c:pt>
                <c:pt idx="6" formatCode="#,##0">
                  <c:v>85</c:v>
                </c:pt>
                <c:pt idx="7" formatCode="#,##0">
                  <c:v>75</c:v>
                </c:pt>
                <c:pt idx="8" formatCode="#,##0">
                  <c:v>65</c:v>
                </c:pt>
                <c:pt idx="9" formatCode="#,##0">
                  <c:v>45</c:v>
                </c:pt>
                <c:pt idx="10" formatCode="#,##0">
                  <c:v>80</c:v>
                </c:pt>
                <c:pt idx="11" formatCode="#,##0">
                  <c:v>105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Sheet1!$F$2</c:f>
              <c:strCache>
                <c:ptCount val="1"/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Sheet1!$F$3:$F$68</c:f>
              <c:numCache>
                <c:formatCode>General</c:formatCode>
                <c:ptCount val="66"/>
                <c:pt idx="12" formatCode="#,##0">
                  <c:v>125</c:v>
                </c:pt>
                <c:pt idx="13" formatCode="#,##0">
                  <c:v>150</c:v>
                </c:pt>
                <c:pt idx="14" formatCode="#,##0">
                  <c:v>25</c:v>
                </c:pt>
                <c:pt idx="15" formatCode="#,##0">
                  <c:v>220</c:v>
                </c:pt>
                <c:pt idx="16" formatCode="#,##0">
                  <c:v>260</c:v>
                </c:pt>
                <c:pt idx="17" formatCode="#,##0">
                  <c:v>230</c:v>
                </c:pt>
                <c:pt idx="18" formatCode="#,##0">
                  <c:v>190</c:v>
                </c:pt>
                <c:pt idx="19" formatCode="#,##0">
                  <c:v>150</c:v>
                </c:pt>
                <c:pt idx="20" formatCode="#,##0">
                  <c:v>140</c:v>
                </c:pt>
                <c:pt idx="21" formatCode="#,##0">
                  <c:v>140</c:v>
                </c:pt>
                <c:pt idx="22" formatCode="#,##0">
                  <c:v>130</c:v>
                </c:pt>
                <c:pt idx="23" formatCode="#,##0">
                  <c:v>160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Sheet1!$G$2</c:f>
              <c:strCache>
                <c:ptCount val="1"/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Sheet1!$G$3:$G$68</c:f>
              <c:numCache>
                <c:formatCode>General</c:formatCode>
                <c:ptCount val="66"/>
                <c:pt idx="24" formatCode="#,##0">
                  <c:v>225</c:v>
                </c:pt>
                <c:pt idx="25" formatCode="#,##0">
                  <c:v>300</c:v>
                </c:pt>
                <c:pt idx="26" formatCode="#,##0">
                  <c:v>60</c:v>
                </c:pt>
                <c:pt idx="27" formatCode="#,##0">
                  <c:v>400</c:v>
                </c:pt>
                <c:pt idx="28" formatCode="#,##0">
                  <c:v>475</c:v>
                </c:pt>
                <c:pt idx="29" formatCode="#,##0">
                  <c:v>450</c:v>
                </c:pt>
                <c:pt idx="30" formatCode="#,##0">
                  <c:v>425</c:v>
                </c:pt>
                <c:pt idx="31" formatCode="#,##0">
                  <c:v>400</c:v>
                </c:pt>
                <c:pt idx="32" formatCode="#,##0">
                  <c:v>375</c:v>
                </c:pt>
                <c:pt idx="33" formatCode="#,##0">
                  <c:v>400</c:v>
                </c:pt>
                <c:pt idx="34" formatCode="#,##0">
                  <c:v>450</c:v>
                </c:pt>
                <c:pt idx="35" formatCode="#,##0">
                  <c:v>500</c:v>
                </c:pt>
                <c:pt idx="36" formatCode="#,##0">
                  <c:v>520</c:v>
                </c:pt>
                <c:pt idx="37" formatCode="#,##0">
                  <c:v>450</c:v>
                </c:pt>
                <c:pt idx="38" formatCode="#,##0">
                  <c:v>105</c:v>
                </c:pt>
                <c:pt idx="39" formatCode="#,##0">
                  <c:v>600</c:v>
                </c:pt>
                <c:pt idx="40" formatCode="#,##0">
                  <c:v>725</c:v>
                </c:pt>
                <c:pt idx="41" formatCode="#,##0">
                  <c:v>700</c:v>
                </c:pt>
                <c:pt idx="42" formatCode="#,##0">
                  <c:v>650</c:v>
                </c:pt>
                <c:pt idx="43" formatCode="#,##0">
                  <c:v>510</c:v>
                </c:pt>
                <c:pt idx="44" formatCode="#,##0">
                  <c:v>480</c:v>
                </c:pt>
                <c:pt idx="45" formatCode="#,##0">
                  <c:v>660</c:v>
                </c:pt>
                <c:pt idx="46" formatCode="#,##0">
                  <c:v>700</c:v>
                </c:pt>
                <c:pt idx="47" formatCode="#,##0">
                  <c:v>750</c:v>
                </c:pt>
                <c:pt idx="48" formatCode="#,##0">
                  <c:v>830</c:v>
                </c:pt>
                <c:pt idx="49" formatCode="#,##0">
                  <c:v>810</c:v>
                </c:pt>
                <c:pt idx="50" formatCode="#,##0">
                  <c:v>100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Sheet1!$H$2</c:f>
              <c:strCache>
                <c:ptCount val="1"/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Sheet1!$H$3:$H$68</c:f>
              <c:numCache>
                <c:formatCode>General</c:formatCode>
                <c:ptCount val="66"/>
                <c:pt idx="51" formatCode="#,##0">
                  <c:v>700</c:v>
                </c:pt>
                <c:pt idx="52" formatCode="#,##0">
                  <c:v>900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38928064"/>
        <c:axId val="-938919360"/>
      </c:scatterChart>
      <c:valAx>
        <c:axId val="-938928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 smtClean="0"/>
                  <a:t>Months</a:t>
                </a:r>
                <a:endParaRPr lang="en-AU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8919360"/>
        <c:crosses val="autoZero"/>
        <c:crossBetween val="midCat"/>
      </c:valAx>
      <c:valAx>
        <c:axId val="-9389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8928064"/>
        <c:crossesAt val="0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7500000000000002"/>
          <c:y val="0.21800925925925929"/>
          <c:w val="8.3333333333333329E-2"/>
          <c:h val="0.3906277340332458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38931872"/>
        <c:axId val="-938933504"/>
      </c:scatterChart>
      <c:valAx>
        <c:axId val="-938931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8933504"/>
        <c:crosses val="autoZero"/>
        <c:crossBetween val="midCat"/>
      </c:valAx>
      <c:valAx>
        <c:axId val="-938933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8931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38930784"/>
        <c:axId val="-938927520"/>
      </c:scatterChart>
      <c:valAx>
        <c:axId val="-938930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8927520"/>
        <c:crosses val="autoZero"/>
        <c:crossBetween val="midCat"/>
      </c:valAx>
      <c:valAx>
        <c:axId val="-93892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8930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38929696"/>
        <c:axId val="-938922624"/>
      </c:scatterChart>
      <c:valAx>
        <c:axId val="-938929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8922624"/>
        <c:crosses val="autoZero"/>
        <c:crossBetween val="midCat"/>
      </c:valAx>
      <c:valAx>
        <c:axId val="-93892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89296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38924800"/>
        <c:axId val="-938932960"/>
      </c:scatterChart>
      <c:valAx>
        <c:axId val="-938924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8932960"/>
        <c:crosses val="autoZero"/>
        <c:crossBetween val="midCat"/>
      </c:valAx>
      <c:valAx>
        <c:axId val="-93893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8924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38922080"/>
        <c:axId val="-938921536"/>
      </c:scatterChart>
      <c:valAx>
        <c:axId val="-938922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8921536"/>
        <c:crosses val="autoZero"/>
        <c:crossBetween val="midCat"/>
      </c:valAx>
      <c:valAx>
        <c:axId val="-93892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89220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38926432"/>
        <c:axId val="-938918272"/>
      </c:scatterChart>
      <c:valAx>
        <c:axId val="-938926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8918272"/>
        <c:crosses val="autoZero"/>
        <c:crossBetween val="midCat"/>
      </c:valAx>
      <c:valAx>
        <c:axId val="-93891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8926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38929152"/>
        <c:axId val="-938925888"/>
      </c:scatterChart>
      <c:valAx>
        <c:axId val="-938929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8925888"/>
        <c:crosses val="autoZero"/>
        <c:crossBetween val="midCat"/>
      </c:valAx>
      <c:valAx>
        <c:axId val="-938925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89291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0.83125</cdr:x>
      <cdr:y>0.2309</cdr:y>
    </cdr:from>
    <cdr:to>
      <cdr:x>0.99375</cdr:x>
      <cdr:y>0.66493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800474" y="633412"/>
          <a:ext cx="742951" cy="11906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Launcher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Starlet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Celebrity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Star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Super</a:t>
          </a:r>
          <a:r>
            <a:rPr lang="en-AU" sz="700" baseline="0">
              <a:latin typeface="Arial" panose="020B0604020202020204" pitchFamily="34" charset="0"/>
              <a:cs typeface="Arial" panose="020B0604020202020204" pitchFamily="34" charset="0"/>
            </a:rPr>
            <a:t> S</a:t>
          </a:r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tar</a:t>
          </a:r>
        </a:p>
        <a:p xmlns:a="http://schemas.openxmlformats.org/drawingml/2006/main">
          <a:endParaRPr lang="en-AU" sz="8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DD150-63BF-43F2-976F-8A0555E70530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92599-3291-41C0-A8F6-DD8670FDBD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931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084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437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075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7812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637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7111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2540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726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659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400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603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0278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038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744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3680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5767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0469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035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05623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932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265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609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516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6653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7135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6931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778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10017-3145-42C8-9C69-0E988027C463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2E1B9-CEFA-4D07-831E-71248ED520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2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90FD3-9C47-4E06-8F23-469D15607872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5256-970C-43EF-A831-AFCC97C2A2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07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5E658-018E-4068-A652-A65912FB268C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00953-3CEA-4B63-A806-E7155A3D97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2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46523-E80E-47FF-A3E1-C60BE823CD66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D77BA-18FE-4CAB-BD89-C64FFB3CBC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820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AE168-2EE3-43C8-9ACD-DD393AA32F18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8C35-1865-4B0F-A670-253BB5B2260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647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84783-C266-46BE-B906-174390A0DC8D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B09F9-18F7-4A0E-AC57-E7F2470E476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2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4E049-6CF5-4F05-A784-A296AA1EC745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6331F-2BB3-41E1-9D70-5A78D856BD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50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35B41-3807-4370-81DE-5FB6466A883C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E5E30-9D4F-4089-AA7E-52792F1BFA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545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E06D9-A212-432D-9F4E-ECF1D2A1EC0F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15846-D3AD-4F85-BB58-608190BD5E2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732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59140-5974-43F2-AB69-7FB8605F7B29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5DF44-92AB-4B17-B2A2-E1948F474E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287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4AA32-9FD9-4854-866C-0DA84CB7F81A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E2A2C-E2B7-4D55-AC92-95029A193CF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76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52046-7403-4A22-96FD-3EC491E3FFC1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7E76B-E3F6-4398-99D8-EC098D2E4C5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542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2BBDE-1A76-4360-887D-1EC0A15B65A6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09D04-DE61-4EAE-979D-D26E462426C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837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F07A4-087E-4491-B86A-103728B7B992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ADB31-8BC4-4485-B04E-58F35AB27D9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367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A21DB-695D-404A-942D-C454DCF770EB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8E576-4B5B-4F71-9500-99143DF888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133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5400"/>
            <a:ext cx="2735263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9D330-DF91-4EC9-95E3-A9D0E226EA64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AC3AE-7723-4BF9-97BA-C8FD00AC84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329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4C311-7438-4A14-9BF7-AF8E65E8A1A3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9779D-B042-425C-A645-6D1AD86261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66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E7C35-CA76-45F9-9C60-57D16B3C46DB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8FFB2-DEB8-4F64-9898-63EEE7DB51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6768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3F213-8C36-4647-B36A-0C9DB545FD9E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184BC-20C6-4CE4-81AC-CA8631C3752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0023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6561B-DB0C-4313-BAFA-216783DB3EFA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FDE55-C588-43BB-AA19-788AD04B1CB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96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641A9-CF5D-4415-8994-944B24AA612F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70F46-F3BB-40CE-9092-655B53DF3D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7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95654-5830-487E-B268-8008312D2FCF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A0480-B1AA-47C4-8C2D-2991FC1BE96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3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3D448-2714-43AC-9998-94DB8DD1205D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6D810-A55D-4E2A-8832-F8DD6FD8E2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68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1E506-1002-43D4-8CEC-36510287A7BB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9BAEA-75A0-4AB6-B822-3C70B7844D6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86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FE09A-832A-4872-A051-F91E43A59628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F3353-ABA7-4736-8352-6F17AD47CB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3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1300F-197F-4C84-8E4A-896117B89FC8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EFD60-5640-4AE7-B000-2BC8D19F080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97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B8C95-4DF0-4BCE-96B8-0F5561682E18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13E09-63C3-4C1C-A503-37D2C2CC5B8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787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1DCCFE-3597-42D6-955F-7BF69A08594A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C147B0-0077-47E4-9145-5FFE14A4062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348A95-32D8-4DD5-A359-6BA90A613C9F}" type="datetimeFigureOut">
              <a:rPr lang="en-AU"/>
              <a:pPr>
                <a:defRPr/>
              </a:pPr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B8ADA3-3526-4543-8428-3F25B68CAD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7" r:id="rId11"/>
    <p:sldLayoutId id="2147483723" r:id="rId12"/>
    <p:sldLayoutId id="2147483724" r:id="rId13"/>
    <p:sldLayoutId id="2147483725" r:id="rId14"/>
    <p:sldLayoutId id="2147483726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12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jpe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3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5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6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8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9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Triangle 14"/>
          <p:cNvSpPr/>
          <p:nvPr/>
        </p:nvSpPr>
        <p:spPr>
          <a:xfrm>
            <a:off x="0" y="1556792"/>
            <a:ext cx="4427984" cy="5301208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/>
        </p:nvSpPr>
        <p:spPr>
          <a:xfrm rot="5400000">
            <a:off x="433389" y="-433389"/>
            <a:ext cx="6858000" cy="7724778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06" y="260648"/>
            <a:ext cx="17764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>
                <a:solidFill>
                  <a:srgbClr val="0F0F7F"/>
                </a:solidFill>
              </a:rPr>
              <a:t>© Protected </a:t>
            </a:r>
            <a:r>
              <a:rPr lang="en-AU" dirty="0" err="1" smtClean="0">
                <a:solidFill>
                  <a:srgbClr val="0F0F7F"/>
                </a:solidFill>
              </a:rPr>
              <a:t>Anodiam</a:t>
            </a:r>
            <a:r>
              <a:rPr lang="en-AU" dirty="0" smtClean="0">
                <a:solidFill>
                  <a:srgbClr val="0F0F7F"/>
                </a:solidFill>
              </a:rPr>
              <a:t> 2020</a:t>
            </a:r>
            <a:endParaRPr lang="en-AU" dirty="0">
              <a:solidFill>
                <a:srgbClr val="0F0F7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08840" y="2348880"/>
            <a:ext cx="3467616" cy="3801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11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Presenter:</a:t>
            </a: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100" dirty="0" err="1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Ananya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100" dirty="0" err="1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Moitra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Anirban Chakrabarty</a:t>
            </a:r>
          </a:p>
          <a:p>
            <a:pPr>
              <a:spcAft>
                <a:spcPts val="600"/>
              </a:spcAft>
            </a:pPr>
            <a:r>
              <a:rPr lang="en-AU" sz="11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Feb-2021</a:t>
            </a:r>
            <a:endParaRPr lang="en-AU" sz="1100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1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Contents: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About Us, Mission &amp; vision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Anodiam© App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Course Listing 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Artefacts &amp; Contents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Contents</a:t>
            </a:r>
            <a:endParaRPr lang="en-AU" sz="1100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Non </a:t>
            </a:r>
            <a:r>
              <a:rPr lang="en-US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Contents</a:t>
            </a:r>
          </a:p>
          <a:p>
            <a:pPr>
              <a:spcAft>
                <a:spcPts val="0"/>
              </a:spcAft>
            </a:pPr>
            <a:r>
              <a:rPr lang="en-US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Query Resolution</a:t>
            </a:r>
            <a:endParaRPr lang="en-AU" sz="1100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Key Stakeholders &amp; Synergy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Quality Is Never an Accident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Traditional Education Systems vs. Us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Taking Responsibility of Our Students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Win-Win Situation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Artificial Intelligence Based Pricing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Revenue Potential &amp; Sales Targets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Payouts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Platform Development Roadmap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Terms and Conditions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FAQs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1196752"/>
            <a:ext cx="67687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Break the Ice</a:t>
            </a:r>
            <a:endParaRPr lang="en-AU" sz="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10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332656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Resolution</a:t>
            </a:r>
            <a:endParaRPr lang="en-AU" sz="24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67744" y="781619"/>
            <a:ext cx="6636214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will raise queries and doubts for the teachers in Anodiam© app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Teachers to resolve each query in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working days. Assistant teachers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students grow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queries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grow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 will help when teacher is on leave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 teachers required when both on leave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for Assistant teachers will be adjusted from the growing revenue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 can usually be texts, documents or images sent back to query raising student’s profile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case of similar queries by multiple students, teacher may update course with a new content (video or non video as required).</a:t>
            </a: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 when content needs to be updated due to similar queries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1411584"/>
            <a:ext cx="19145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4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11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Stakeholders &amp; Synergy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368" y="2708920"/>
            <a:ext cx="1673115" cy="1571789"/>
          </a:xfrm>
          <a:prstGeom prst="rect">
            <a:avLst/>
          </a:prstGeom>
        </p:spPr>
      </p:pic>
      <p:pic>
        <p:nvPicPr>
          <p:cNvPr id="15" name="Picture 9" descr="D:\Anodiam\Docs\ProjectExecution\BA\presentation\student girl 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54" y="1319282"/>
            <a:ext cx="525809" cy="55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71" y="1319282"/>
            <a:ext cx="471480" cy="54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83" y="1469180"/>
            <a:ext cx="474348" cy="49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Up Arrow 18"/>
          <p:cNvSpPr/>
          <p:nvPr/>
        </p:nvSpPr>
        <p:spPr>
          <a:xfrm>
            <a:off x="765400" y="2060848"/>
            <a:ext cx="1790376" cy="6160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5213" y="4005064"/>
            <a:ext cx="1770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  <a:p>
            <a:pPr algn="ctr"/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Anodiam©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5213" y="1025224"/>
            <a:ext cx="1770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17514" y="3844687"/>
            <a:ext cx="1846574" cy="5204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6181810" y="3484647"/>
            <a:ext cx="1846574" cy="5204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472607" y="1033566"/>
            <a:ext cx="3671393" cy="30931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Team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Videographer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Director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Editor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Reviewer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Manager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Admin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43483" y="1029275"/>
            <a:ext cx="6176989" cy="34317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Team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Development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Support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Infra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Asst. Teachers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Legal Team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 Team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&amp; Marketing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 &amp; Recruitment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Straight Arrow Connector 120"/>
          <p:cNvCxnSpPr/>
          <p:nvPr/>
        </p:nvCxnSpPr>
        <p:spPr>
          <a:xfrm flipH="1" flipV="1">
            <a:off x="5580112" y="3571030"/>
            <a:ext cx="1827183" cy="122727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5561992" y="3472271"/>
            <a:ext cx="2339953" cy="125402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38" idx="1"/>
          </p:cNvCxnSpPr>
          <p:nvPr/>
        </p:nvCxnSpPr>
        <p:spPr>
          <a:xfrm flipV="1">
            <a:off x="5551989" y="3386411"/>
            <a:ext cx="1900331" cy="659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5597052" y="3688295"/>
            <a:ext cx="1741201" cy="139804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522117" y="3060242"/>
            <a:ext cx="1930203" cy="225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331363" y="1773970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12</a:t>
            </a:fld>
            <a:endParaRPr lang="en-A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80728"/>
            <a:ext cx="444579" cy="64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Is Never an Accident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1989994"/>
            <a:ext cx="509928" cy="652958"/>
          </a:xfrm>
          <a:prstGeom prst="rect">
            <a:avLst/>
          </a:prstGeom>
        </p:spPr>
      </p:pic>
      <p:pic>
        <p:nvPicPr>
          <p:cNvPr id="8202" name="Picture 10" descr="Image result for film director carto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74462" y="4766982"/>
            <a:ext cx="454967" cy="61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5244" y="4726298"/>
            <a:ext cx="403150" cy="6853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7944" y="5014330"/>
            <a:ext cx="374276" cy="5946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359516" y="5002700"/>
            <a:ext cx="387338" cy="5156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9002" y="1773970"/>
            <a:ext cx="325901" cy="3726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170485" y="1352955"/>
            <a:ext cx="761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endParaRPr lang="en-AU" sz="1200" b="1" dirty="0"/>
          </a:p>
        </p:txBody>
      </p:sp>
      <p:sp>
        <p:nvSpPr>
          <p:cNvPr id="52" name="Rectangle 51"/>
          <p:cNvSpPr/>
          <p:nvPr/>
        </p:nvSpPr>
        <p:spPr>
          <a:xfrm>
            <a:off x="3779912" y="1845978"/>
            <a:ext cx="667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Syllabus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66015" y="1845978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2959" y="2100449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 rot="16200000">
            <a:off x="-430792" y="3104355"/>
            <a:ext cx="19296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Academic Reviewer</a:t>
            </a:r>
            <a:endParaRPr lang="en-AU" sz="12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52320" y="3126644"/>
            <a:ext cx="673297" cy="519534"/>
          </a:xfrm>
          <a:prstGeom prst="rect">
            <a:avLst/>
          </a:prstGeom>
        </p:spPr>
      </p:pic>
      <p:pic>
        <p:nvPicPr>
          <p:cNvPr id="60" name="Picture 9" descr="D:\Anodiam\Docs\ProjectExecution\BA\presentation\student girl 2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720" y="1408009"/>
            <a:ext cx="525809" cy="55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137" y="1408009"/>
            <a:ext cx="471480" cy="54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049" y="1557907"/>
            <a:ext cx="474348" cy="49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8130925" y="1917986"/>
            <a:ext cx="8435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/>
          </a:p>
        </p:txBody>
      </p:sp>
      <p:sp>
        <p:nvSpPr>
          <p:cNvPr id="64" name="Rectangle 63"/>
          <p:cNvSpPr/>
          <p:nvPr/>
        </p:nvSpPr>
        <p:spPr>
          <a:xfrm>
            <a:off x="8024572" y="3259287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AU" sz="12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7860797" y="2056081"/>
            <a:ext cx="4732" cy="108604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3339868" y="2361067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7507" y="2361067"/>
            <a:ext cx="325901" cy="372600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3788417" y="2433075"/>
            <a:ext cx="12202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</a:t>
            </a:r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</a:rPr>
              <a:t> s</a:t>
            </a:r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chema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3339868" y="2865123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7507" y="2865123"/>
            <a:ext cx="325901" cy="372600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3788417" y="2937131"/>
            <a:ext cx="12747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video contents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3339868" y="3430154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7507" y="3430154"/>
            <a:ext cx="325901" cy="372600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3788417" y="3502162"/>
            <a:ext cx="992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schema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339868" y="3934210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Rectangle 79"/>
          <p:cNvSpPr/>
          <p:nvPr/>
        </p:nvSpPr>
        <p:spPr>
          <a:xfrm>
            <a:off x="3788417" y="4006218"/>
            <a:ext cx="10615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Video contents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19872" y="3934210"/>
            <a:ext cx="404373" cy="432048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6791689" y="3039917"/>
            <a:ext cx="5886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988080" y="2206018"/>
            <a:ext cx="772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</a:t>
            </a:r>
          </a:p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828347" y="2237966"/>
            <a:ext cx="7441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596240" y="3796241"/>
            <a:ext cx="487928" cy="136210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361793" y="1845978"/>
            <a:ext cx="15540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Syllabus review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ycle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755576" y="2422042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82520" y="2676513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827584" y="2422042"/>
            <a:ext cx="2180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video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chema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eview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ycle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766015" y="2926098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92959" y="3180569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807666" y="2926098"/>
            <a:ext cx="2180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video contents review cycle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755576" y="3502162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782520" y="3756633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095698" y="3502162"/>
            <a:ext cx="2180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Schema review cycle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308304" y="5313395"/>
            <a:ext cx="920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Film Crew</a:t>
            </a:r>
            <a:endParaRPr lang="en-AU" sz="1200" b="1" dirty="0"/>
          </a:p>
        </p:txBody>
      </p:sp>
      <p:sp>
        <p:nvSpPr>
          <p:cNvPr id="126" name="Rectangle 125"/>
          <p:cNvSpPr/>
          <p:nvPr/>
        </p:nvSpPr>
        <p:spPr>
          <a:xfrm>
            <a:off x="6821770" y="3910895"/>
            <a:ext cx="17107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 discussion</a:t>
            </a:r>
          </a:p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Rehearsals &amp;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Confirmation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372200" y="4768109"/>
            <a:ext cx="5982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Filming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556088" y="5561167"/>
            <a:ext cx="1519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Graphic Illustrator</a:t>
            </a:r>
            <a:endParaRPr lang="en-AU" sz="1200" b="1" dirty="0"/>
          </a:p>
        </p:txBody>
      </p:sp>
      <p:sp>
        <p:nvSpPr>
          <p:cNvPr id="141" name="Rectangle 140"/>
          <p:cNvSpPr/>
          <p:nvPr/>
        </p:nvSpPr>
        <p:spPr>
          <a:xfrm>
            <a:off x="4860032" y="4460332"/>
            <a:ext cx="90120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Graphics</a:t>
            </a:r>
          </a:p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 &amp;</a:t>
            </a:r>
          </a:p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agreement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4499992" y="5374370"/>
            <a:ext cx="2810396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1835696" y="5374370"/>
            <a:ext cx="211149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977133" y="5457411"/>
            <a:ext cx="12186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Film Reviewer</a:t>
            </a:r>
            <a:endParaRPr lang="en-AU" sz="1200" b="1" dirty="0"/>
          </a:p>
        </p:txBody>
      </p:sp>
      <p:cxnSp>
        <p:nvCxnSpPr>
          <p:cNvPr id="148" name="Straight Arrow Connector 147"/>
          <p:cNvCxnSpPr/>
          <p:nvPr/>
        </p:nvCxnSpPr>
        <p:spPr>
          <a:xfrm flipV="1">
            <a:off x="1842130" y="4366258"/>
            <a:ext cx="1505734" cy="842918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2666622" y="4749859"/>
            <a:ext cx="6880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Approval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2" name="Straight Arrow Connector 151"/>
          <p:cNvCxnSpPr/>
          <p:nvPr/>
        </p:nvCxnSpPr>
        <p:spPr>
          <a:xfrm flipH="1">
            <a:off x="755576" y="4006218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782520" y="4260689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807666" y="4006218"/>
            <a:ext cx="2180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ideo contents review &amp; approval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812469" y="3574321"/>
            <a:ext cx="5886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25" name="Oval 1024"/>
          <p:cNvSpPr/>
          <p:nvPr/>
        </p:nvSpPr>
        <p:spPr>
          <a:xfrm>
            <a:off x="5086638" y="1806994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2782382" y="1800516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2" name="Oval 161"/>
          <p:cNvSpPr/>
          <p:nvPr/>
        </p:nvSpPr>
        <p:spPr>
          <a:xfrm>
            <a:off x="2771943" y="2385913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2771943" y="2881293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64" name="Oval 163"/>
          <p:cNvSpPr/>
          <p:nvPr/>
        </p:nvSpPr>
        <p:spPr>
          <a:xfrm>
            <a:off x="6454790" y="3000933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2767898" y="3463715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6459775" y="3966284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6466385" y="4438266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2771800" y="4438266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6459775" y="3491944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5092656" y="2398852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8" name="Oval 177"/>
          <p:cNvSpPr/>
          <p:nvPr/>
        </p:nvSpPr>
        <p:spPr>
          <a:xfrm>
            <a:off x="5089171" y="2899598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9" name="Oval 178"/>
          <p:cNvSpPr/>
          <p:nvPr/>
        </p:nvSpPr>
        <p:spPr>
          <a:xfrm>
            <a:off x="5063005" y="3460429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80" name="Oval 179"/>
          <p:cNvSpPr/>
          <p:nvPr/>
        </p:nvSpPr>
        <p:spPr>
          <a:xfrm>
            <a:off x="5061682" y="3965662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2768543" y="3966928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5265136" y="5158346"/>
            <a:ext cx="1683128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Rectangle 182"/>
          <p:cNvSpPr/>
          <p:nvPr/>
        </p:nvSpPr>
        <p:spPr>
          <a:xfrm>
            <a:off x="5705689" y="5230354"/>
            <a:ext cx="7761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Raw films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4" name="Picture 18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37144" y="5158346"/>
            <a:ext cx="404373" cy="432048"/>
          </a:xfrm>
          <a:prstGeom prst="rect">
            <a:avLst/>
          </a:prstGeom>
        </p:spPr>
      </p:pic>
      <p:sp>
        <p:nvSpPr>
          <p:cNvPr id="185" name="Oval 184"/>
          <p:cNvSpPr/>
          <p:nvPr/>
        </p:nvSpPr>
        <p:spPr>
          <a:xfrm>
            <a:off x="6499854" y="5189798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2123728" y="5158346"/>
            <a:ext cx="1683128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7" name="Rectangle 186"/>
          <p:cNvSpPr/>
          <p:nvPr/>
        </p:nvSpPr>
        <p:spPr>
          <a:xfrm>
            <a:off x="2564281" y="5230354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films 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8" name="Picture 18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95736" y="5158346"/>
            <a:ext cx="404373" cy="432048"/>
          </a:xfrm>
          <a:prstGeom prst="rect">
            <a:avLst/>
          </a:prstGeom>
        </p:spPr>
      </p:pic>
      <p:sp>
        <p:nvSpPr>
          <p:cNvPr id="189" name="Oval 188"/>
          <p:cNvSpPr/>
          <p:nvPr/>
        </p:nvSpPr>
        <p:spPr>
          <a:xfrm>
            <a:off x="3358446" y="5189798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5662702" y="4438266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2" name="Straight Arrow Connector 211"/>
          <p:cNvCxnSpPr/>
          <p:nvPr/>
        </p:nvCxnSpPr>
        <p:spPr>
          <a:xfrm>
            <a:off x="4499992" y="5157192"/>
            <a:ext cx="765144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4694322" y="4972981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6" name="Straight Arrow Connector 225"/>
          <p:cNvCxnSpPr/>
          <p:nvPr/>
        </p:nvCxnSpPr>
        <p:spPr>
          <a:xfrm>
            <a:off x="7738231" y="2056081"/>
            <a:ext cx="765" cy="108604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7596336" y="2568885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63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13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Education Systems vs. Us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0" y="2737964"/>
            <a:ext cx="3305944" cy="234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esign thinki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7" y="1363413"/>
            <a:ext cx="3073907" cy="159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0" y="3861048"/>
            <a:ext cx="2880320" cy="444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3707905" y="980728"/>
            <a:ext cx="5436096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&amp; Control vs. Service &amp; Empathy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thinking: Start with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exactly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our students need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Top-down vs.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Bottom-up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 of the organization is a servant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Un-inclusive Vs Inclusive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want to touch as many lives as possible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numbers are not capped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voice will be heard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lifecycle and ideation drives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14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Taking Responsibility of Our Students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Image result for feedback loo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14" y="1570748"/>
            <a:ext cx="28575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300192" y="3789040"/>
            <a:ext cx="792088" cy="182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3563889" y="506283"/>
            <a:ext cx="5340070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AU" sz="24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KPAs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Genuine Learning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Increasingly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ngaging courses: Automated analytics, Rating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students &amp;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 Oriented: Complete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 and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depth: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g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rades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Control cycles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resolution: Teacher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176924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15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Win-Win Situation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706" y="1191642"/>
            <a:ext cx="2236603" cy="29584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17514" y="5226679"/>
            <a:ext cx="2926694" cy="6505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3635896" y="4149080"/>
            <a:ext cx="2016224" cy="1077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5292080" y="3854624"/>
            <a:ext cx="2160240" cy="1372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2699792" y="908720"/>
            <a:ext cx="6408714" cy="50013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quality courses &amp; query resolutions: Improve grades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 feedbacks on practice tests: Repetition until perfection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in own time, pace and comfort: Reduce time &amp; energy waste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red ink policy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dependency on traditional supplementary education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 automated reports and analytics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stop solution: Peace of mind</a:t>
            </a:r>
            <a:endParaRPr lang="en-AU" sz="1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Stakeholders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Ongoing and unlimited career growth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repetitive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work: Touch more lives instead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satisfaction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Money and time freedom</a:t>
            </a:r>
          </a:p>
        </p:txBody>
      </p:sp>
    </p:spTree>
    <p:extLst>
      <p:ext uri="{BB962C8B-B14F-4D97-AF65-F5344CB8AC3E}">
        <p14:creationId xmlns:p14="http://schemas.microsoft.com/office/powerpoint/2010/main" val="207500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16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Intelligence Based Pricing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39885" y="4198981"/>
            <a:ext cx="2592288" cy="1478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092117"/>
              </p:ext>
            </p:extLst>
          </p:nvPr>
        </p:nvGraphicFramePr>
        <p:xfrm>
          <a:off x="1122677" y="4178380"/>
          <a:ext cx="2592288" cy="1498882"/>
        </p:xfrm>
        <a:graphic>
          <a:graphicData uri="http://schemas.openxmlformats.org/drawingml/2006/table">
            <a:tbl>
              <a:tblPr/>
              <a:tblGrid>
                <a:gridCol w="1468913"/>
                <a:gridCol w="1123375"/>
              </a:tblGrid>
              <a:tr h="18542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Unit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Pricing </a:t>
                      </a:r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(₹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of Courses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Q1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2,199.95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Mean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2,899.95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Median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4,399.95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Q3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8,699.95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17,499.95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Upper Outlier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34,899.95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6300192" y="3789040"/>
            <a:ext cx="1296144" cy="29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3635896" y="1196752"/>
            <a:ext cx="5508103" cy="29546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price of courses will be variable and not fixed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algorithm will decide course price and aim to maximize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profit</a:t>
            </a:r>
          </a:p>
          <a:p>
            <a:pPr marL="1714500" lvl="3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 of courses sold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Discount sales schemes will include: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Coupons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Scholarships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lash sales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uddy schemes</a:t>
            </a:r>
          </a:p>
          <a:p>
            <a:pPr marL="1714500" lvl="3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‘M’ shaped seasonal curves with periodicity of 1 year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489269"/>
              </p:ext>
            </p:extLst>
          </p:nvPr>
        </p:nvGraphicFramePr>
        <p:xfrm>
          <a:off x="132821" y="1151116"/>
          <a:ext cx="4572000" cy="275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0213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17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Potential &amp; Sales Targets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3429000"/>
            <a:ext cx="417020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stakeholders to receive payout as a share of the profit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237417"/>
              </p:ext>
            </p:extLst>
          </p:nvPr>
        </p:nvGraphicFramePr>
        <p:xfrm>
          <a:off x="4879789" y="1385328"/>
          <a:ext cx="413368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395536" y="1260322"/>
            <a:ext cx="4466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classified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 to total revenue earned as below: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26071"/>
              </p:ext>
            </p:extLst>
          </p:nvPr>
        </p:nvGraphicFramePr>
        <p:xfrm>
          <a:off x="1649171" y="1749895"/>
          <a:ext cx="2362200" cy="1619250"/>
        </p:xfrm>
        <a:graphic>
          <a:graphicData uri="http://schemas.openxmlformats.org/drawingml/2006/table">
            <a:tbl>
              <a:tblPr/>
              <a:tblGrid>
                <a:gridCol w="862441"/>
                <a:gridCol w="751465"/>
                <a:gridCol w="748294"/>
              </a:tblGrid>
              <a:tr h="60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Revenue Reqd. (₹)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727,700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2,910,800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11,643,200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46,572,800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03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18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Teacher’s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210175"/>
              </p:ext>
            </p:extLst>
          </p:nvPr>
        </p:nvGraphicFramePr>
        <p:xfrm>
          <a:off x="1101268" y="124733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Teacher's Share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91,690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320,916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1,054,437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3,255,002</a:t>
                      </a:r>
                      <a:endParaRPr lang="en-AU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8343" y="976368"/>
            <a:ext cx="4584589" cy="2668202"/>
          </a:xfrm>
          <a:prstGeom prst="rect">
            <a:avLst/>
          </a:prstGeom>
        </p:spPr>
      </p:pic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658161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21280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19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469045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Academic Reviewers’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30,563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106,972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351,479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1,085,001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980728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78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Anodiam 2021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</a:t>
            </a:fld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1115615" y="1239143"/>
            <a:ext cx="6768753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Us:</a:t>
            </a:r>
            <a:endParaRPr lang="en-AU" sz="8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Australian </a:t>
            </a:r>
            <a:r>
              <a:rPr lang="en-AU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edtech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endeavour</a:t>
            </a:r>
            <a:endParaRPr lang="en-AU" sz="1600" u="sng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2348880"/>
            <a:ext cx="6768752" cy="10310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Vision:</a:t>
            </a:r>
            <a:endParaRPr lang="en-AU" sz="8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world of possibilities for everyone beyond barriers &amp; boundaries through innovation &amp; empathy</a:t>
            </a:r>
          </a:p>
        </p:txBody>
      </p:sp>
    </p:spTree>
    <p:extLst>
      <p:ext uri="{BB962C8B-B14F-4D97-AF65-F5344CB8AC3E}">
        <p14:creationId xmlns:p14="http://schemas.microsoft.com/office/powerpoint/2010/main" val="45675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20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Videographers’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Videographers’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77529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Videographers’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15,282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53,486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175,740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542,500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343" y="96140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3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21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Directors’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Directors’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96490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Film Directors’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15,282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53,486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175,740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542,500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343" y="96140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1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22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Illustrators’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Illustrators’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22084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Graphic</a:t>
                      </a:r>
                      <a:r>
                        <a:rPr lang="en-AU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Illustrato</a:t>
                      </a:r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30,563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106,972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351,479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1,085,001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980728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7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23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Reviewers’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Reviewers’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648698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Film Reviewers’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4,366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15,282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50,211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155,000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344" y="961401"/>
            <a:ext cx="4588246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7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24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Managers’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Managers’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938206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Managers’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8,732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30,563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100,423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310,000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343" y="976403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62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25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Development Roadmap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52" name="Picture 8" descr="Image result for roadmap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1124745"/>
            <a:ext cx="2263063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83768" y="4293096"/>
            <a:ext cx="2592288" cy="1376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2088231" y="1124744"/>
            <a:ext cx="3385380" cy="46166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Monolithic </a:t>
            </a: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Student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&amp;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Hosting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Containerization &amp;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Security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Automation, Pen &amp; Load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 &amp; Recovery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Services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MCQ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&amp;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 Module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Reviewer Web Apps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&amp; Film Reviewers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12160" y="3645024"/>
            <a:ext cx="2592288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510260" y="1124744"/>
            <a:ext cx="3742260" cy="42934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Supporting Web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Crew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Illustrators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Managers, Admin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HR, Legal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Accounts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 Payout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Center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&amp; Artificial Intelligence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Course Pricing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Teachers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for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 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Patents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155910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26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Legal Terms &amp;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145" y="1709027"/>
            <a:ext cx="1733599" cy="174226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47664" y="1564499"/>
            <a:ext cx="74523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 Must Abide by the Following: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(s)he must be law abiding person with no pending legal litigations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consent to and clear police verification / background check in all countries of stay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consent to and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drug test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consent to and clear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children check in the respective countries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live a simple, respectable life appropriate for a teacher in the respective community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not be involved in any controversial politics, religious belief, sexuality etc.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27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lang="en-AU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Terms </a:t>
            </a: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7704" y="1077948"/>
            <a:ext cx="723629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 Must Abide by the Following: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sign a Non Disclosure Agreement with Anodiam© for the protection of: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Anodiam’s proprietary content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information of students, parents or other stakeholders of Anodiam©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not be involved in any kind of plagiarism in producing the course content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must not contain any direct or indirect mentioning of: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Political views or agenda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Religious beliefs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Sexuality and lifestyle choices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separation, leave, promotions, payouts and other organizational processes must follow Anodiam© defined policies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4" name="Picture 6" descr="Image result for terms and conditions carto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22273"/>
            <a:ext cx="2112169" cy="21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2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28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FAQs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Image result for faq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27437"/>
            <a:ext cx="3240360" cy="226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88024" y="3717032"/>
            <a:ext cx="122413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/>
          <p:cNvSpPr/>
          <p:nvPr/>
        </p:nvSpPr>
        <p:spPr>
          <a:xfrm>
            <a:off x="2472290" y="1113125"/>
            <a:ext cx="663621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are you going to start the work? What stage are you in now?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I be paid as an employee? Or shall I be a profit sharing partner?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am I going to start earning? How much can I earn?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much time do I need to devote?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am I going to answer the queries raised by the students?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will I support all the students when number gets large?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board, subject and class shall I teach?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will my created contents be protected from piracy?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shall I check answer sheets?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leave policy?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exit / separation policy?</a:t>
            </a:r>
          </a:p>
        </p:txBody>
      </p:sp>
    </p:spTree>
    <p:extLst>
      <p:ext uri="{BB962C8B-B14F-4D97-AF65-F5344CB8AC3E}">
        <p14:creationId xmlns:p14="http://schemas.microsoft.com/office/powerpoint/2010/main" val="134222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Users\Ananya\AppData\Local\Microsoft\Windows\INetCache\IE\K9IJ94JL\thank-you-smiley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22" y="1088277"/>
            <a:ext cx="6984776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ight Triangle 24"/>
          <p:cNvSpPr/>
          <p:nvPr/>
        </p:nvSpPr>
        <p:spPr>
          <a:xfrm>
            <a:off x="0" y="2132856"/>
            <a:ext cx="4570810" cy="4725146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/>
          <p:cNvSpPr/>
          <p:nvPr/>
        </p:nvSpPr>
        <p:spPr>
          <a:xfrm rot="16200000">
            <a:off x="1870867" y="-415131"/>
            <a:ext cx="6858000" cy="7688266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90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3</a:t>
            </a:fld>
            <a:endParaRPr lang="en-AU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44085" y="1412776"/>
            <a:ext cx="792088" cy="133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387" y="1414930"/>
            <a:ext cx="919797" cy="132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D:\Anodiam\Docs\ProjectExecution\BA\presentation\student girl 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495" y="692696"/>
            <a:ext cx="1226817" cy="128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609762" y="2708920"/>
            <a:ext cx="1770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Teachers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969" y="1724743"/>
            <a:ext cx="1725511" cy="1221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203848" y="980728"/>
            <a:ext cx="2444659" cy="1262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reate courses: Video, non video contents and automated  tests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722654"/>
            <a:ext cx="1047918" cy="110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eft Arrow 14"/>
          <p:cNvSpPr/>
          <p:nvPr/>
        </p:nvSpPr>
        <p:spPr>
          <a:xfrm>
            <a:off x="3203849" y="2229420"/>
            <a:ext cx="2444659" cy="479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3203848" y="2636912"/>
            <a:ext cx="244465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Resolutions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5776" y="3645024"/>
            <a:ext cx="987081" cy="98708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105" y="3748478"/>
            <a:ext cx="813895" cy="88171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522039"/>
            <a:ext cx="1203105" cy="1203105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83568" y="4549803"/>
            <a:ext cx="3010609" cy="46337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Members, Reviewers, Videographers</a:t>
            </a:r>
            <a:endParaRPr lang="en-A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Up Arrow 34"/>
          <p:cNvSpPr/>
          <p:nvPr/>
        </p:nvSpPr>
        <p:spPr>
          <a:xfrm>
            <a:off x="1176077" y="2995112"/>
            <a:ext cx="1790376" cy="6160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Constant assistance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Left Arrow 42"/>
          <p:cNvSpPr/>
          <p:nvPr/>
        </p:nvSpPr>
        <p:spPr>
          <a:xfrm>
            <a:off x="3203848" y="3187697"/>
            <a:ext cx="2444659" cy="4535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Rate courses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60287" y="3598129"/>
            <a:ext cx="2300145" cy="395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5885903" y="3212976"/>
            <a:ext cx="32651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 courses on Anodiam© app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online </a:t>
            </a:r>
            <a:r>
              <a:rPr lang="en-AU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own time, pace and </a:t>
            </a:r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comfort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download materials that are not open</a:t>
            </a:r>
            <a:endParaRPr lang="en-AU" sz="1000" b="1" dirty="0"/>
          </a:p>
        </p:txBody>
      </p:sp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87" y="1888637"/>
            <a:ext cx="1006816" cy="11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821666" y="2996952"/>
            <a:ext cx="1770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4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411759" y="519063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Anodiam</a:t>
            </a: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59832" y="1349614"/>
            <a:ext cx="6091230" cy="27699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listed online in Anodiam© mobile app / website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Registered students / parents can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online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correspond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AU" sz="12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syllabus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 board, subject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class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bulk breaking: don’t provide materials for particular topics separately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Great, in depth coverage of syllabus: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Professionally planned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quality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Thoroughly exam oriented</a:t>
            </a:r>
          </a:p>
        </p:txBody>
      </p:sp>
      <p:pic>
        <p:nvPicPr>
          <p:cNvPr id="2050" name="Picture 2" descr="Image result for app us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43" y="1611323"/>
            <a:ext cx="2882322" cy="23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62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5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411759" y="519063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Launching Courses for India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85504" y="95536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Boards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3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ICSE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3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CBSE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869084"/>
              </p:ext>
            </p:extLst>
          </p:nvPr>
        </p:nvGraphicFramePr>
        <p:xfrm>
          <a:off x="2685504" y="1786363"/>
          <a:ext cx="4622800" cy="1933575"/>
        </p:xfrm>
        <a:graphic>
          <a:graphicData uri="http://schemas.openxmlformats.org/drawingml/2006/table">
            <a:tbl>
              <a:tblPr/>
              <a:tblGrid>
                <a:gridCol w="1155700"/>
                <a:gridCol w="1155700"/>
                <a:gridCol w="1155700"/>
                <a:gridCol w="11557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Mathematics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Mathematics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Mathematics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Mathematics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Science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Science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Science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Science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Geography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Geography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Geography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Geography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Accountancy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Accountancy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60" y="1961952"/>
            <a:ext cx="1665573" cy="139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0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6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339751" y="447055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Listing Requirements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16016" y="3717032"/>
            <a:ext cx="2304256" cy="780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/>
          <p:cNvSpPr txBox="1"/>
          <p:nvPr/>
        </p:nvSpPr>
        <p:spPr>
          <a:xfrm>
            <a:off x="2483768" y="1157838"/>
            <a:ext cx="6552728" cy="33393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Anodiam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courses should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students: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possible genuine learning </a:t>
            </a: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engaging</a:t>
            </a: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Grades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 &amp;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optimum support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meritorious students should secure ranking grades</a:t>
            </a:r>
          </a:p>
          <a:p>
            <a:pPr marL="1257300" lvl="2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listed courses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be:</a:t>
            </a: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Approved through all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stages of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control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Updated and upgraded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fixed periodicity with: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71700" lvl="4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Suggestive exam questions</a:t>
            </a:r>
          </a:p>
          <a:p>
            <a:pPr marL="2171700" lvl="4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Students’ queries and feedbacks</a:t>
            </a:r>
          </a:p>
          <a:p>
            <a:pPr marL="2171700" lvl="4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in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syllabus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Image result for best quality guarant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71" y="1844824"/>
            <a:ext cx="2298142" cy="229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7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483767" y="447055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Artefacts &amp; Contents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99792" y="1340046"/>
            <a:ext cx="5267746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Artefacts, Contents or Deliverables</a:t>
            </a:r>
            <a:endParaRPr lang="en-US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 / Contents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Materials / Contents</a:t>
            </a: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Resolution</a:t>
            </a: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Schemes of Work (AKA Schema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8071" y="1638604"/>
            <a:ext cx="14668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8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8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339751" y="332656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</a:t>
            </a:r>
            <a:r>
              <a:rPr lang="en-US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87824" y="1183392"/>
            <a:ext cx="6048672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 will teach similar to traditional classrooms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Thoroughly planned, professional and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controlled content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Recorded once and streamed on demand in App, NOT DOWNLOADABLE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repetitive task, teachers can utilize time in value added tasks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can watch repetitively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watch in own pace (0.5X – 2X), time and comfort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 updated regularly to ensure quality improvement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Image result for video lesso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9600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00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9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85490" y="360891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</a:t>
            </a:r>
            <a:r>
              <a:rPr lang="en-US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ideo Content</a:t>
            </a: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57082" y="1427292"/>
            <a:ext cx="5845263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mnemonics, diagrams,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charts, cheat sheets, flash cards, key points, transcripts,  sample question answers, worked out examples etc.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Usually images or documents, some are printable, downloadable</a:t>
            </a:r>
          </a:p>
          <a:p>
            <a:pPr marL="800100" lvl="1" indent="-34290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 into App,  students can utilize as and when required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periodically to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quality improvement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329" y="1364313"/>
            <a:ext cx="14287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odiamPresentatio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AnodiamPresentationTemplate</Template>
  <TotalTime>10534</TotalTime>
  <Words>2328</Words>
  <Application>Microsoft Office PowerPoint</Application>
  <PresentationFormat>On-screen Show (4:3)</PresentationFormat>
  <Paragraphs>673</Paragraphs>
  <Slides>29</Slides>
  <Notes>27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Courier New</vt:lpstr>
      <vt:lpstr>Wingdings</vt:lpstr>
      <vt:lpstr>AnodiamPresentationTemplate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Sydney</cp:lastModifiedBy>
  <cp:revision>283</cp:revision>
  <dcterms:created xsi:type="dcterms:W3CDTF">2020-10-08T12:19:25Z</dcterms:created>
  <dcterms:modified xsi:type="dcterms:W3CDTF">2021-02-24T05:44:42Z</dcterms:modified>
</cp:coreProperties>
</file>