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61" r:id="rId6"/>
    <p:sldId id="264" r:id="rId7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6432"/>
    <a:srgbClr val="E27847"/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231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27/05/2023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22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27/05/2023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240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27/05/2023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035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27/05/2023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99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27/05/2023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872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27/05/2023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98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27/05/2023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83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27/05/2023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01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27/05/2023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50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27/05/2023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55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27/05/2023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648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359B2-6821-463A-9F55-FBE19028075F}" type="datetimeFigureOut">
              <a:rPr lang="en-AU" smtClean="0"/>
              <a:t>27/05/2023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983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6340240"/>
            <a:ext cx="6858000" cy="3565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6" name="Group 25"/>
          <p:cNvGrpSpPr/>
          <p:nvPr/>
        </p:nvGrpSpPr>
        <p:grpSpPr>
          <a:xfrm>
            <a:off x="0" y="-4769"/>
            <a:ext cx="6858000" cy="6345010"/>
            <a:chOff x="0" y="-4769"/>
            <a:chExt cx="6858000" cy="634501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7" y="-4769"/>
              <a:ext cx="6856793" cy="634501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0" y="0"/>
              <a:ext cx="6858000" cy="6340241"/>
            </a:xfrm>
            <a:prstGeom prst="rect">
              <a:avLst/>
            </a:prstGeom>
            <a:gradFill flip="none" rotWithShape="1">
              <a:gsLst>
                <a:gs pos="51000">
                  <a:srgbClr val="F2F2F2">
                    <a:alpha val="70000"/>
                  </a:srgbClr>
                </a:gs>
                <a:gs pos="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</a:schemeClr>
                </a:gs>
                <a:gs pos="70000">
                  <a:schemeClr val="bg1">
                    <a:lumMod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326764" y="1542429"/>
              <a:ext cx="2717094" cy="820628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674103" y="1511948"/>
              <a:ext cx="2131496" cy="820384"/>
              <a:chOff x="5936143" y="1477122"/>
              <a:chExt cx="2800727" cy="10800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936143" y="1477122"/>
                <a:ext cx="2717475" cy="1080000"/>
              </a:xfrm>
              <a:prstGeom prst="rect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513562" y="1601130"/>
                <a:ext cx="2223308" cy="769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938291" y="2183975"/>
                <a:ext cx="2741469" cy="370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5999251" y="1652587"/>
                <a:ext cx="576000" cy="576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796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7" name="Rectangle 6"/>
          <p:cNvSpPr/>
          <p:nvPr/>
        </p:nvSpPr>
        <p:spPr>
          <a:xfrm>
            <a:off x="379615" y="6680322"/>
            <a:ext cx="6098769" cy="3144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200" b="1" dirty="0">
                <a:solidFill>
                  <a:srgbClr val="E27847"/>
                </a:solidFill>
                <a:latin typeface="Oxygen" panose="02000503000000000000" pitchFamily="2" charset="0"/>
              </a:rPr>
              <a:t>ICSE/CBSE/WB </a:t>
            </a: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Board, All Subjects, Class VI-XII </a:t>
            </a:r>
            <a:endParaRPr lang="en-AU" sz="1200" b="1" dirty="0">
              <a:solidFill>
                <a:srgbClr val="E27847"/>
              </a:solidFill>
              <a:latin typeface="Oxygen" panose="02000503000000000000" pitchFamily="2" charset="0"/>
            </a:endParaRP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IIT/JEE/NEET &amp; Other </a:t>
            </a:r>
            <a:r>
              <a:rPr lang="en-AU" sz="1200" b="1" dirty="0">
                <a:solidFill>
                  <a:srgbClr val="E27847"/>
                </a:solidFill>
                <a:latin typeface="Oxygen" panose="02000503000000000000" pitchFamily="2" charset="0"/>
              </a:rPr>
              <a:t>C</a:t>
            </a: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ompetitive </a:t>
            </a:r>
            <a:r>
              <a:rPr lang="en-AU" sz="1200" b="1" dirty="0">
                <a:solidFill>
                  <a:srgbClr val="E27847"/>
                </a:solidFill>
                <a:latin typeface="Oxygen" panose="02000503000000000000" pitchFamily="2" charset="0"/>
              </a:rPr>
              <a:t>E</a:t>
            </a: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xams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Best Teachers in Town, Innovative Teaching </a:t>
            </a:r>
            <a:r>
              <a:rPr lang="en-AU" sz="1200" b="1" dirty="0">
                <a:solidFill>
                  <a:srgbClr val="E27847"/>
                </a:solidFill>
                <a:latin typeface="Oxygen" panose="02000503000000000000" pitchFamily="2" charset="0"/>
              </a:rPr>
              <a:t>P</a:t>
            </a: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rocess</a:t>
            </a:r>
            <a:endParaRPr lang="en-AU" sz="1200" b="1" dirty="0">
              <a:solidFill>
                <a:srgbClr val="E27847"/>
              </a:solidFill>
              <a:latin typeface="Oxygen" panose="02000503000000000000" pitchFamily="2" charset="0"/>
            </a:endParaRP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Best Location, </a:t>
            </a:r>
            <a:r>
              <a:rPr lang="en-US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Largest Coaching center in Kolkata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Smart and Air-Conditioned </a:t>
            </a:r>
            <a:r>
              <a:rPr lang="en-US" sz="1200" b="1" dirty="0">
                <a:solidFill>
                  <a:srgbClr val="E27847"/>
                </a:solidFill>
                <a:latin typeface="Oxygen" panose="02000503000000000000" pitchFamily="2" charset="0"/>
              </a:rPr>
              <a:t>C</a:t>
            </a:r>
            <a:r>
              <a:rPr lang="en-US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lassrooms</a:t>
            </a:r>
            <a:endParaRPr lang="en-AU" sz="1200" b="1" dirty="0">
              <a:solidFill>
                <a:srgbClr val="E27847"/>
              </a:solidFill>
              <a:latin typeface="Oxygen" panose="02000503000000000000" pitchFamily="2" charset="0"/>
            </a:endParaRP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Supporting Edtech Mobile App and Website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Professional IT Courses - Java, Python, Web, AI, Project Management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Co-curricular Activities - Robotics, Coding, </a:t>
            </a:r>
            <a:r>
              <a:rPr lang="en-US" sz="1200" b="1" dirty="0" err="1" smtClean="0">
                <a:solidFill>
                  <a:srgbClr val="E27847"/>
                </a:solidFill>
                <a:latin typeface="Oxygen" panose="02000503000000000000" pitchFamily="2" charset="0"/>
              </a:rPr>
              <a:t>IoT</a:t>
            </a:r>
            <a:r>
              <a:rPr lang="en-US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 etc.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Spoken English, Grooming, IELTS &amp; Foreign Languages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Well-Managed Australian Organization</a:t>
            </a:r>
            <a:endParaRPr lang="en-AU" sz="1200" b="1" dirty="0">
              <a:solidFill>
                <a:srgbClr val="E27847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67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5360" y="4182053"/>
            <a:ext cx="3681901" cy="1510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AU" sz="120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We Care For </a:t>
            </a:r>
            <a:r>
              <a:rPr lang="en-AU" sz="1200" b="1" dirty="0">
                <a:solidFill>
                  <a:srgbClr val="C86432"/>
                </a:solidFill>
                <a:latin typeface="Oxygen" panose="02000503000000000000" pitchFamily="2" charset="0"/>
              </a:rPr>
              <a:t>Our Talented Teachers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Professional &amp; Gratifying Environment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Teamwork &amp; Synergy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Effective Marketing Support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Most Rewarding Package &amp; Astronomical Growth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2078" y="1800961"/>
            <a:ext cx="4196862" cy="1932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AU" sz="1200" b="1" dirty="0">
                <a:solidFill>
                  <a:srgbClr val="C86432"/>
                </a:solidFill>
                <a:latin typeface="Oxygen" panose="02000503000000000000" pitchFamily="2" charset="0"/>
              </a:rPr>
              <a:t>Most Professional &amp; Caring Institute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Individual Guidance for Each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S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tudent</a:t>
            </a:r>
            <a:endParaRPr lang="en-AU" sz="1050" b="1" dirty="0">
              <a:solidFill>
                <a:srgbClr val="C86432"/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Doubt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C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learing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S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essions</a:t>
            </a:r>
            <a:endParaRPr lang="en-AU" sz="1050" b="1" dirty="0">
              <a:solidFill>
                <a:srgbClr val="C86432"/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Regular Mock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E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xams</a:t>
            </a:r>
            <a:endParaRPr lang="en-AU" sz="1050" b="1" dirty="0">
              <a:solidFill>
                <a:srgbClr val="C86432"/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Parent-Teacher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M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eetings &amp; 360</a:t>
            </a:r>
            <a:r>
              <a:rPr lang="en-AU" sz="1100" b="1" baseline="30000" dirty="0">
                <a:solidFill>
                  <a:srgbClr val="C86432"/>
                </a:solidFill>
                <a:latin typeface="Oxygen" panose="02000503000000000000" pitchFamily="2" charset="0"/>
              </a:rPr>
              <a:t>o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 Feedbacks</a:t>
            </a:r>
            <a:endParaRPr lang="en-AU" sz="1050" b="1" dirty="0">
              <a:solidFill>
                <a:srgbClr val="C86432"/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Professional Counselling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Most Convenient Location, 5 Floors, 15 classrooms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105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133" y="3853256"/>
            <a:ext cx="3597443" cy="1656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2170" y="1350298"/>
            <a:ext cx="1569908" cy="211524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913283" y="6104757"/>
            <a:ext cx="3034632" cy="2973107"/>
            <a:chOff x="949116" y="1557337"/>
            <a:chExt cx="4443007" cy="435292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8537" y="1557337"/>
              <a:ext cx="4352925" cy="435292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998537" y="1557337"/>
              <a:ext cx="4352925" cy="435292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62000">
                  <a:srgbClr val="FFFFFF">
                    <a:alpha val="0"/>
                  </a:srgbClr>
                </a:gs>
                <a:gs pos="72000">
                  <a:schemeClr val="bg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13" name="Curved Right Arrow 12"/>
            <p:cNvSpPr/>
            <p:nvPr/>
          </p:nvSpPr>
          <p:spPr>
            <a:xfrm rot="1585307">
              <a:off x="1653736" y="1671939"/>
              <a:ext cx="1557018" cy="262359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35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4" name="Curved Right Arrow 13"/>
            <p:cNvSpPr/>
            <p:nvPr/>
          </p:nvSpPr>
          <p:spPr>
            <a:xfrm rot="17415098">
              <a:off x="1495072" y="3593146"/>
              <a:ext cx="1028227" cy="2120139"/>
            </a:xfrm>
            <a:prstGeom prst="curvedRightArrow">
              <a:avLst>
                <a:gd name="adj1" fmla="val 34480"/>
                <a:gd name="adj2" fmla="val 65778"/>
                <a:gd name="adj3" fmla="val 74492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3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5" name="Curved Right Arrow 14"/>
            <p:cNvSpPr/>
            <p:nvPr/>
          </p:nvSpPr>
          <p:spPr>
            <a:xfrm rot="9710082">
              <a:off x="3346508" y="3804300"/>
              <a:ext cx="1270708" cy="1891319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6" name="Curved Right Arrow 15"/>
            <p:cNvSpPr/>
            <p:nvPr/>
          </p:nvSpPr>
          <p:spPr>
            <a:xfrm rot="7027064">
              <a:off x="3486627" y="2292436"/>
              <a:ext cx="1568045" cy="224294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658660" y="3562084"/>
              <a:ext cx="720000" cy="720000"/>
              <a:chOff x="9978761" y="2835010"/>
              <a:chExt cx="720000" cy="720000"/>
            </a:xfrm>
          </p:grpSpPr>
          <p:sp>
            <p:nvSpPr>
              <p:cNvPr id="18" name="Teardrop 17"/>
              <p:cNvSpPr/>
              <p:nvPr/>
            </p:nvSpPr>
            <p:spPr>
              <a:xfrm rot="7924694">
                <a:off x="9978761" y="2835010"/>
                <a:ext cx="720000" cy="720000"/>
              </a:xfrm>
              <a:prstGeom prst="teardrop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10122761" y="2979010"/>
                <a:ext cx="432000" cy="432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83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" y="8760016"/>
            <a:ext cx="6647278" cy="11196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619" y="1452301"/>
            <a:ext cx="5088534" cy="715380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0" y="0"/>
            <a:ext cx="1160585" cy="158261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94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" y="8760016"/>
            <a:ext cx="6647278" cy="11196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619" y="1452301"/>
            <a:ext cx="5088534" cy="715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" y="8760016"/>
            <a:ext cx="6647278" cy="111967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0" y="0"/>
            <a:ext cx="1160585" cy="158261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84" y="1276352"/>
            <a:ext cx="5210175" cy="750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" y="8760016"/>
            <a:ext cx="6647278" cy="1119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84" y="1276352"/>
            <a:ext cx="5210175" cy="750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4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134</Words>
  <Application>Microsoft Office PowerPoint</Application>
  <PresentationFormat>A4 Paper (210x297 mm)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21</cp:revision>
  <dcterms:created xsi:type="dcterms:W3CDTF">2023-05-26T14:05:15Z</dcterms:created>
  <dcterms:modified xsi:type="dcterms:W3CDTF">2023-05-27T14:51:29Z</dcterms:modified>
</cp:coreProperties>
</file>