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colors2.xml" ContentType="application/vnd.ms-office.chartcolorstyle+xml"/>
  <Override PartName="/ppt/charts/style2.xml" ContentType="application/vnd.ms-office.chart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56" r:id="rId3"/>
    <p:sldId id="259" r:id="rId4"/>
    <p:sldId id="284" r:id="rId5"/>
    <p:sldId id="297" r:id="rId6"/>
    <p:sldId id="314" r:id="rId7"/>
    <p:sldId id="296" r:id="rId8"/>
    <p:sldId id="295" r:id="rId9"/>
    <p:sldId id="298" r:id="rId10"/>
    <p:sldId id="299" r:id="rId11"/>
    <p:sldId id="300" r:id="rId12"/>
    <p:sldId id="294" r:id="rId13"/>
    <p:sldId id="292" r:id="rId14"/>
    <p:sldId id="287" r:id="rId15"/>
    <p:sldId id="288" r:id="rId16"/>
    <p:sldId id="289" r:id="rId17"/>
    <p:sldId id="272" r:id="rId18"/>
    <p:sldId id="293" r:id="rId19"/>
    <p:sldId id="283" r:id="rId20"/>
    <p:sldId id="308" r:id="rId21"/>
    <p:sldId id="309" r:id="rId22"/>
    <p:sldId id="310" r:id="rId23"/>
    <p:sldId id="311" r:id="rId24"/>
    <p:sldId id="312" r:id="rId25"/>
    <p:sldId id="313" r:id="rId26"/>
    <p:sldId id="290" r:id="rId27"/>
    <p:sldId id="291" r:id="rId28"/>
    <p:sldId id="301" r:id="rId29"/>
    <p:sldId id="282" r:id="rId30"/>
    <p:sldId id="258" r:id="rId3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>
        <p:scale>
          <a:sx n="100" d="100"/>
          <a:sy n="100" d="100"/>
        </p:scale>
        <p:origin x="-486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Anodiam\Docs\BusinessPlanning\FinancialPlannin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D:\Anodiam\Docs\BusinessPlanning\FinancialPlanning.xlsx" TargetMode="External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Anodiam\Docs\BusinessPlanning\FinancialPlanning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Anodiam\Docs\BusinessPlanning\FinancialPlanning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Anodiam\Docs\BusinessPlanning\FinancialPlanning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Anodiam\Docs\BusinessPlanning\FinancialPlanning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D:\Anodiam\Docs\BusinessPlanning\FinancialPlanning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D:\Anodiam\Docs\BusinessPlanning\FinancialPlanning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D:\Anodiam\Docs\BusinessPlanning\FinancialPlan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AU" sz="11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Unit Price Variation of a Course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50784"/>
        <c:axId val="168351360"/>
      </c:scatterChart>
      <c:valAx>
        <c:axId val="168350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51360"/>
        <c:crosses val="autoZero"/>
        <c:crossBetween val="midCat"/>
      </c:valAx>
      <c:valAx>
        <c:axId val="16835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50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AU" sz="1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AU" sz="12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Sales Monthly Figure (Pessimistic)</a:t>
            </a:r>
            <a:endParaRPr lang="en-AU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Sheet1!$D$2</c:f>
              <c:strCache>
                <c:ptCount val="1"/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Sheet1!$D$3:$D$68</c:f>
              <c:numCache>
                <c:formatCode>#,##0</c:formatCode>
                <c:ptCount val="66"/>
                <c:pt idx="0">
                  <c:v>85</c:v>
                </c:pt>
                <c:pt idx="1">
                  <c:v>70</c:v>
                </c:pt>
                <c:pt idx="2">
                  <c:v>5</c:v>
                </c:pt>
                <c:pt idx="3">
                  <c:v>240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Sheet1!$E$2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Sheet1!$E$3:$E$68</c:f>
              <c:numCache>
                <c:formatCode>General</c:formatCode>
                <c:ptCount val="66"/>
                <c:pt idx="4" formatCode="#,##0">
                  <c:v>75</c:v>
                </c:pt>
                <c:pt idx="5" formatCode="#,##0">
                  <c:v>100</c:v>
                </c:pt>
                <c:pt idx="6" formatCode="#,##0">
                  <c:v>85</c:v>
                </c:pt>
                <c:pt idx="7" formatCode="#,##0">
                  <c:v>75</c:v>
                </c:pt>
                <c:pt idx="8" formatCode="#,##0">
                  <c:v>65</c:v>
                </c:pt>
                <c:pt idx="9" formatCode="#,##0">
                  <c:v>45</c:v>
                </c:pt>
                <c:pt idx="10" formatCode="#,##0">
                  <c:v>80</c:v>
                </c:pt>
                <c:pt idx="11" formatCode="#,##0">
                  <c:v>105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Sheet1!$F$3:$F$68</c:f>
              <c:numCache>
                <c:formatCode>General</c:formatCode>
                <c:ptCount val="66"/>
                <c:pt idx="12" formatCode="#,##0">
                  <c:v>125</c:v>
                </c:pt>
                <c:pt idx="13" formatCode="#,##0">
                  <c:v>150</c:v>
                </c:pt>
                <c:pt idx="14" formatCode="#,##0">
                  <c:v>25</c:v>
                </c:pt>
                <c:pt idx="15" formatCode="#,##0">
                  <c:v>220</c:v>
                </c:pt>
                <c:pt idx="16" formatCode="#,##0">
                  <c:v>260</c:v>
                </c:pt>
                <c:pt idx="17" formatCode="#,##0">
                  <c:v>230</c:v>
                </c:pt>
                <c:pt idx="18" formatCode="#,##0">
                  <c:v>190</c:v>
                </c:pt>
                <c:pt idx="19" formatCode="#,##0">
                  <c:v>150</c:v>
                </c:pt>
                <c:pt idx="20" formatCode="#,##0">
                  <c:v>140</c:v>
                </c:pt>
                <c:pt idx="21" formatCode="#,##0">
                  <c:v>140</c:v>
                </c:pt>
                <c:pt idx="22" formatCode="#,##0">
                  <c:v>130</c:v>
                </c:pt>
                <c:pt idx="23" formatCode="#,##0">
                  <c:v>160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Sheet1!$G$2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Sheet1!$G$3:$G$68</c:f>
              <c:numCache>
                <c:formatCode>General</c:formatCode>
                <c:ptCount val="66"/>
                <c:pt idx="24" formatCode="#,##0">
                  <c:v>225</c:v>
                </c:pt>
                <c:pt idx="25" formatCode="#,##0">
                  <c:v>300</c:v>
                </c:pt>
                <c:pt idx="26" formatCode="#,##0">
                  <c:v>60</c:v>
                </c:pt>
                <c:pt idx="27" formatCode="#,##0">
                  <c:v>400</c:v>
                </c:pt>
                <c:pt idx="28" formatCode="#,##0">
                  <c:v>475</c:v>
                </c:pt>
                <c:pt idx="29" formatCode="#,##0">
                  <c:v>450</c:v>
                </c:pt>
                <c:pt idx="30" formatCode="#,##0">
                  <c:v>425</c:v>
                </c:pt>
                <c:pt idx="31" formatCode="#,##0">
                  <c:v>400</c:v>
                </c:pt>
                <c:pt idx="32" formatCode="#,##0">
                  <c:v>375</c:v>
                </c:pt>
                <c:pt idx="33" formatCode="#,##0">
                  <c:v>400</c:v>
                </c:pt>
                <c:pt idx="34" formatCode="#,##0">
                  <c:v>450</c:v>
                </c:pt>
                <c:pt idx="35" formatCode="#,##0">
                  <c:v>500</c:v>
                </c:pt>
                <c:pt idx="36" formatCode="#,##0">
                  <c:v>520</c:v>
                </c:pt>
                <c:pt idx="37" formatCode="#,##0">
                  <c:v>450</c:v>
                </c:pt>
                <c:pt idx="38" formatCode="#,##0">
                  <c:v>105</c:v>
                </c:pt>
                <c:pt idx="39" formatCode="#,##0">
                  <c:v>600</c:v>
                </c:pt>
                <c:pt idx="40" formatCode="#,##0">
                  <c:v>725</c:v>
                </c:pt>
                <c:pt idx="41" formatCode="#,##0">
                  <c:v>700</c:v>
                </c:pt>
                <c:pt idx="42" formatCode="#,##0">
                  <c:v>650</c:v>
                </c:pt>
                <c:pt idx="43" formatCode="#,##0">
                  <c:v>510</c:v>
                </c:pt>
                <c:pt idx="44" formatCode="#,##0">
                  <c:v>480</c:v>
                </c:pt>
                <c:pt idx="45" formatCode="#,##0">
                  <c:v>660</c:v>
                </c:pt>
                <c:pt idx="46" formatCode="#,##0">
                  <c:v>700</c:v>
                </c:pt>
                <c:pt idx="47" formatCode="#,##0">
                  <c:v>750</c:v>
                </c:pt>
                <c:pt idx="48" formatCode="#,##0">
                  <c:v>830</c:v>
                </c:pt>
                <c:pt idx="49" formatCode="#,##0">
                  <c:v>810</c:v>
                </c:pt>
                <c:pt idx="50" formatCode="#,##0">
                  <c:v>100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Sheet1!$H$2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multiLvlStrRef>
              <c:f>[FinancialPlanning.xlsx]Sheet1!$B$3:$C$68</c:f>
              <c:multiLvlStrCache>
                <c:ptCount val="66"/>
                <c:lvl>
                  <c:pt idx="0">
                    <c:v>Launcher</c:v>
                  </c:pt>
                  <c:pt idx="1">
                    <c:v>Launcher</c:v>
                  </c:pt>
                  <c:pt idx="2">
                    <c:v>Launcher</c:v>
                  </c:pt>
                  <c:pt idx="3">
                    <c:v>Launcher</c:v>
                  </c:pt>
                  <c:pt idx="4">
                    <c:v>Starlet</c:v>
                  </c:pt>
                  <c:pt idx="5">
                    <c:v>Starlet</c:v>
                  </c:pt>
                  <c:pt idx="6">
                    <c:v>Starlet</c:v>
                  </c:pt>
                  <c:pt idx="7">
                    <c:v>Starlet</c:v>
                  </c:pt>
                  <c:pt idx="8">
                    <c:v>Starlet</c:v>
                  </c:pt>
                  <c:pt idx="9">
                    <c:v>Starlet</c:v>
                  </c:pt>
                  <c:pt idx="10">
                    <c:v>Starlet</c:v>
                  </c:pt>
                  <c:pt idx="11">
                    <c:v>Starlet</c:v>
                  </c:pt>
                  <c:pt idx="12">
                    <c:v>Celebrity</c:v>
                  </c:pt>
                  <c:pt idx="13">
                    <c:v>Celebrity</c:v>
                  </c:pt>
                  <c:pt idx="14">
                    <c:v>Celebrity</c:v>
                  </c:pt>
                  <c:pt idx="15">
                    <c:v>Celebrity</c:v>
                  </c:pt>
                  <c:pt idx="16">
                    <c:v>Celebrity</c:v>
                  </c:pt>
                  <c:pt idx="17">
                    <c:v>Celebrity</c:v>
                  </c:pt>
                  <c:pt idx="18">
                    <c:v>Celebrity</c:v>
                  </c:pt>
                  <c:pt idx="19">
                    <c:v>Celebrity</c:v>
                  </c:pt>
                  <c:pt idx="20">
                    <c:v>Celebrity</c:v>
                  </c:pt>
                  <c:pt idx="21">
                    <c:v>Celebrity</c:v>
                  </c:pt>
                  <c:pt idx="22">
                    <c:v>Celebrity</c:v>
                  </c:pt>
                  <c:pt idx="23">
                    <c:v>Celebrity</c:v>
                  </c:pt>
                  <c:pt idx="24">
                    <c:v>Star</c:v>
                  </c:pt>
                  <c:pt idx="25">
                    <c:v>Star</c:v>
                  </c:pt>
                  <c:pt idx="26">
                    <c:v>Star</c:v>
                  </c:pt>
                  <c:pt idx="27">
                    <c:v>Star</c:v>
                  </c:pt>
                  <c:pt idx="28">
                    <c:v>Star</c:v>
                  </c:pt>
                  <c:pt idx="29">
                    <c:v>Star</c:v>
                  </c:pt>
                  <c:pt idx="30">
                    <c:v>Star</c:v>
                  </c:pt>
                  <c:pt idx="31">
                    <c:v>Star</c:v>
                  </c:pt>
                  <c:pt idx="32">
                    <c:v>Star</c:v>
                  </c:pt>
                  <c:pt idx="33">
                    <c:v>Star</c:v>
                  </c:pt>
                  <c:pt idx="34">
                    <c:v>Star</c:v>
                  </c:pt>
                  <c:pt idx="35">
                    <c:v>Star</c:v>
                  </c:pt>
                  <c:pt idx="36">
                    <c:v>Star</c:v>
                  </c:pt>
                  <c:pt idx="37">
                    <c:v>Star</c:v>
                  </c:pt>
                  <c:pt idx="38">
                    <c:v>Star</c:v>
                  </c:pt>
                  <c:pt idx="39">
                    <c:v>Star</c:v>
                  </c:pt>
                  <c:pt idx="40">
                    <c:v>Star</c:v>
                  </c:pt>
                  <c:pt idx="41">
                    <c:v>Star</c:v>
                  </c:pt>
                  <c:pt idx="42">
                    <c:v>Star</c:v>
                  </c:pt>
                  <c:pt idx="43">
                    <c:v>Star</c:v>
                  </c:pt>
                  <c:pt idx="44">
                    <c:v>Star</c:v>
                  </c:pt>
                  <c:pt idx="45">
                    <c:v>Star</c:v>
                  </c:pt>
                  <c:pt idx="46">
                    <c:v>Star</c:v>
                  </c:pt>
                  <c:pt idx="47">
                    <c:v>Star</c:v>
                  </c:pt>
                  <c:pt idx="48">
                    <c:v>Star</c:v>
                  </c:pt>
                  <c:pt idx="49">
                    <c:v>Star</c:v>
                  </c:pt>
                  <c:pt idx="50">
                    <c:v>Star</c:v>
                  </c:pt>
                  <c:pt idx="51">
                    <c:v>Super Star</c:v>
                  </c:pt>
                  <c:pt idx="52">
                    <c:v>Super Star</c:v>
                  </c:pt>
                  <c:pt idx="53">
                    <c:v>Super Star</c:v>
                  </c:pt>
                  <c:pt idx="54">
                    <c:v>Super Star</c:v>
                  </c:pt>
                  <c:pt idx="55">
                    <c:v>Super Star</c:v>
                  </c:pt>
                  <c:pt idx="56">
                    <c:v>Super Star</c:v>
                  </c:pt>
                  <c:pt idx="57">
                    <c:v>Super Star</c:v>
                  </c:pt>
                  <c:pt idx="58">
                    <c:v>Super Star</c:v>
                  </c:pt>
                  <c:pt idx="59">
                    <c:v>Super Star</c:v>
                  </c:pt>
                  <c:pt idx="60">
                    <c:v>Super Star</c:v>
                  </c:pt>
                  <c:pt idx="61">
                    <c:v>Super Star</c:v>
                  </c:pt>
                  <c:pt idx="62">
                    <c:v>Super Star</c:v>
                  </c:pt>
                  <c:pt idx="63">
                    <c:v>Super Star</c:v>
                  </c:pt>
                  <c:pt idx="64">
                    <c:v>Super Star</c:v>
                  </c:pt>
                  <c:pt idx="65">
                    <c:v>Super Star</c:v>
                  </c:pt>
                </c:lvl>
                <c:lvl>
                  <c:pt idx="0">
                    <c:v>Jan-20</c:v>
                  </c:pt>
                  <c:pt idx="1">
                    <c:v>Feb-20</c:v>
                  </c:pt>
                  <c:pt idx="2">
                    <c:v>Mar-20</c:v>
                  </c:pt>
                  <c:pt idx="3">
                    <c:v>Apr-20</c:v>
                  </c:pt>
                  <c:pt idx="4">
                    <c:v>May-20</c:v>
                  </c:pt>
                  <c:pt idx="5">
                    <c:v>Jun-20</c:v>
                  </c:pt>
                  <c:pt idx="6">
                    <c:v>Jul-20</c:v>
                  </c:pt>
                  <c:pt idx="7">
                    <c:v>Aug-20</c:v>
                  </c:pt>
                  <c:pt idx="8">
                    <c:v>Sep-20</c:v>
                  </c:pt>
                  <c:pt idx="9">
                    <c:v>Oct-20</c:v>
                  </c:pt>
                  <c:pt idx="10">
                    <c:v>Nov-20</c:v>
                  </c:pt>
                  <c:pt idx="11">
                    <c:v>Dec-20</c:v>
                  </c:pt>
                  <c:pt idx="12">
                    <c:v>Jan-21</c:v>
                  </c:pt>
                  <c:pt idx="13">
                    <c:v>Feb-21</c:v>
                  </c:pt>
                  <c:pt idx="14">
                    <c:v>Mar-21</c:v>
                  </c:pt>
                  <c:pt idx="15">
                    <c:v>Apr-21</c:v>
                  </c:pt>
                  <c:pt idx="16">
                    <c:v>May-21</c:v>
                  </c:pt>
                  <c:pt idx="17">
                    <c:v>Jun-21</c:v>
                  </c:pt>
                  <c:pt idx="18">
                    <c:v>Jul-21</c:v>
                  </c:pt>
                  <c:pt idx="19">
                    <c:v>Aug-21</c:v>
                  </c:pt>
                  <c:pt idx="20">
                    <c:v>Sep-21</c:v>
                  </c:pt>
                  <c:pt idx="21">
                    <c:v>Oct-21</c:v>
                  </c:pt>
                  <c:pt idx="22">
                    <c:v>Nov-21</c:v>
                  </c:pt>
                  <c:pt idx="23">
                    <c:v>Dec-21</c:v>
                  </c:pt>
                  <c:pt idx="24">
                    <c:v>Jan-22</c:v>
                  </c:pt>
                  <c:pt idx="25">
                    <c:v>Feb-22</c:v>
                  </c:pt>
                  <c:pt idx="26">
                    <c:v>Mar-22</c:v>
                  </c:pt>
                  <c:pt idx="27">
                    <c:v>Apr-22</c:v>
                  </c:pt>
                  <c:pt idx="28">
                    <c:v>May-22</c:v>
                  </c:pt>
                  <c:pt idx="29">
                    <c:v>Jun-22</c:v>
                  </c:pt>
                  <c:pt idx="30">
                    <c:v>Jul-22</c:v>
                  </c:pt>
                  <c:pt idx="31">
                    <c:v>Aug-22</c:v>
                  </c:pt>
                  <c:pt idx="32">
                    <c:v>Sep-22</c:v>
                  </c:pt>
                  <c:pt idx="33">
                    <c:v>Oct-22</c:v>
                  </c:pt>
                  <c:pt idx="34">
                    <c:v>Nov-22</c:v>
                  </c:pt>
                  <c:pt idx="35">
                    <c:v>Dec-22</c:v>
                  </c:pt>
                  <c:pt idx="36">
                    <c:v>Jan-23</c:v>
                  </c:pt>
                  <c:pt idx="37">
                    <c:v>Feb-23</c:v>
                  </c:pt>
                  <c:pt idx="38">
                    <c:v>Mar-23</c:v>
                  </c:pt>
                  <c:pt idx="39">
                    <c:v>Apr-23</c:v>
                  </c:pt>
                  <c:pt idx="40">
                    <c:v>May-23</c:v>
                  </c:pt>
                  <c:pt idx="41">
                    <c:v>Jun-23</c:v>
                  </c:pt>
                  <c:pt idx="42">
                    <c:v>Jul-23</c:v>
                  </c:pt>
                  <c:pt idx="43">
                    <c:v>Aug-23</c:v>
                  </c:pt>
                  <c:pt idx="44">
                    <c:v>Sep-23</c:v>
                  </c:pt>
                  <c:pt idx="45">
                    <c:v>Oct-23</c:v>
                  </c:pt>
                  <c:pt idx="46">
                    <c:v>Nov-23</c:v>
                  </c:pt>
                  <c:pt idx="47">
                    <c:v>Dec-23</c:v>
                  </c:pt>
                  <c:pt idx="48">
                    <c:v>Jan-24</c:v>
                  </c:pt>
                  <c:pt idx="49">
                    <c:v>Feb-24</c:v>
                  </c:pt>
                  <c:pt idx="50">
                    <c:v>Mar-24</c:v>
                  </c:pt>
                  <c:pt idx="51">
                    <c:v>Apr-24</c:v>
                  </c:pt>
                  <c:pt idx="52">
                    <c:v>May-24</c:v>
                  </c:pt>
                  <c:pt idx="53">
                    <c:v>Jun-24</c:v>
                  </c:pt>
                  <c:pt idx="54">
                    <c:v>Jul-24</c:v>
                  </c:pt>
                  <c:pt idx="55">
                    <c:v>Aug-24</c:v>
                  </c:pt>
                  <c:pt idx="56">
                    <c:v>Sep-24</c:v>
                  </c:pt>
                  <c:pt idx="57">
                    <c:v>Oct-24</c:v>
                  </c:pt>
                  <c:pt idx="58">
                    <c:v>Nov-24</c:v>
                  </c:pt>
                  <c:pt idx="59">
                    <c:v>Dec-24</c:v>
                  </c:pt>
                  <c:pt idx="60">
                    <c:v>Jan-25</c:v>
                  </c:pt>
                  <c:pt idx="61">
                    <c:v>Feb-25</c:v>
                  </c:pt>
                  <c:pt idx="62">
                    <c:v>Mar-25</c:v>
                  </c:pt>
                  <c:pt idx="63">
                    <c:v>Apr-25</c:v>
                  </c:pt>
                  <c:pt idx="64">
                    <c:v>May-25</c:v>
                  </c:pt>
                  <c:pt idx="65">
                    <c:v>Jun-25</c:v>
                  </c:pt>
                </c:lvl>
              </c:multiLvlStrCache>
            </c:multiLvlStrRef>
          </c:xVal>
          <c:yVal>
            <c:numRef>
              <c:f>Sheet1!$H$3:$H$68</c:f>
              <c:numCache>
                <c:formatCode>General</c:formatCode>
                <c:ptCount val="66"/>
                <c:pt idx="51" formatCode="#,##0">
                  <c:v>700</c:v>
                </c:pt>
                <c:pt idx="52" formatCode="#,##0">
                  <c:v>900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03840"/>
        <c:axId val="214605824"/>
      </c:scatterChart>
      <c:valAx>
        <c:axId val="49003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 smtClean="0"/>
                  <a:t>Months</a:t>
                </a:r>
                <a:endParaRPr lang="en-A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5824"/>
        <c:crosses val="autoZero"/>
        <c:crossBetween val="midCat"/>
      </c:valAx>
      <c:valAx>
        <c:axId val="21460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03840"/>
        <c:crossesAt val="0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500000000000002"/>
          <c:y val="0.21800925925925929"/>
          <c:w val="8.3333333333333329E-2"/>
          <c:h val="0.390627734033245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08704"/>
        <c:axId val="214609280"/>
      </c:scatterChart>
      <c:valAx>
        <c:axId val="214608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9280"/>
        <c:crosses val="autoZero"/>
        <c:crossBetween val="midCat"/>
      </c:valAx>
      <c:valAx>
        <c:axId val="214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8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13312"/>
        <c:axId val="215957504"/>
      </c:scatterChart>
      <c:valAx>
        <c:axId val="21461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57504"/>
        <c:crosses val="autoZero"/>
        <c:crossBetween val="midCat"/>
      </c:valAx>
      <c:valAx>
        <c:axId val="21595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961536"/>
        <c:axId val="215962112"/>
      </c:scatterChart>
      <c:valAx>
        <c:axId val="21596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62112"/>
        <c:crosses val="autoZero"/>
        <c:crossBetween val="midCat"/>
      </c:valAx>
      <c:valAx>
        <c:axId val="2159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61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4288"/>
        <c:axId val="47604864"/>
      </c:scatterChart>
      <c:valAx>
        <c:axId val="4760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4864"/>
        <c:crosses val="autoZero"/>
        <c:crossBetween val="midCat"/>
      </c:valAx>
      <c:valAx>
        <c:axId val="4760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8896"/>
        <c:axId val="47609472"/>
      </c:scatterChart>
      <c:valAx>
        <c:axId val="4760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9472"/>
        <c:crosses val="autoZero"/>
        <c:crossBetween val="midCat"/>
      </c:valAx>
      <c:valAx>
        <c:axId val="4760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22752"/>
        <c:axId val="168323328"/>
      </c:scatterChart>
      <c:valAx>
        <c:axId val="168322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23328"/>
        <c:crosses val="autoZero"/>
        <c:crossBetween val="midCat"/>
      </c:valAx>
      <c:valAx>
        <c:axId val="16832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22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822556083795"/>
          <c:y val="8.8088310265062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Sheet1!$A$2:$A$65</c:f>
              <c:numCache>
                <c:formatCode>mmm\-yy</c:formatCode>
                <c:ptCount val="64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  <c:pt idx="12">
                  <c:v>44927</c:v>
                </c:pt>
                <c:pt idx="13">
                  <c:v>44958</c:v>
                </c:pt>
                <c:pt idx="14">
                  <c:v>44986</c:v>
                </c:pt>
                <c:pt idx="15">
                  <c:v>45017</c:v>
                </c:pt>
                <c:pt idx="16">
                  <c:v>45047</c:v>
                </c:pt>
                <c:pt idx="17">
                  <c:v>45078</c:v>
                </c:pt>
                <c:pt idx="18">
                  <c:v>45108</c:v>
                </c:pt>
                <c:pt idx="19">
                  <c:v>45139</c:v>
                </c:pt>
                <c:pt idx="20">
                  <c:v>45170</c:v>
                </c:pt>
                <c:pt idx="21">
                  <c:v>45200</c:v>
                </c:pt>
                <c:pt idx="22">
                  <c:v>45231</c:v>
                </c:pt>
                <c:pt idx="23">
                  <c:v>45261</c:v>
                </c:pt>
                <c:pt idx="24">
                  <c:v>45292</c:v>
                </c:pt>
                <c:pt idx="25">
                  <c:v>45323</c:v>
                </c:pt>
                <c:pt idx="26">
                  <c:v>45352</c:v>
                </c:pt>
                <c:pt idx="27">
                  <c:v>45383</c:v>
                </c:pt>
                <c:pt idx="28">
                  <c:v>45413</c:v>
                </c:pt>
                <c:pt idx="29">
                  <c:v>45444</c:v>
                </c:pt>
                <c:pt idx="30">
                  <c:v>45474</c:v>
                </c:pt>
                <c:pt idx="31">
                  <c:v>45505</c:v>
                </c:pt>
                <c:pt idx="32">
                  <c:v>45536</c:v>
                </c:pt>
                <c:pt idx="33">
                  <c:v>45566</c:v>
                </c:pt>
                <c:pt idx="34">
                  <c:v>45597</c:v>
                </c:pt>
                <c:pt idx="35">
                  <c:v>45627</c:v>
                </c:pt>
                <c:pt idx="36">
                  <c:v>45658</c:v>
                </c:pt>
                <c:pt idx="37">
                  <c:v>45689</c:v>
                </c:pt>
                <c:pt idx="38">
                  <c:v>45717</c:v>
                </c:pt>
                <c:pt idx="39">
                  <c:v>45748</c:v>
                </c:pt>
                <c:pt idx="40">
                  <c:v>45778</c:v>
                </c:pt>
                <c:pt idx="41">
                  <c:v>45809</c:v>
                </c:pt>
                <c:pt idx="42">
                  <c:v>45839</c:v>
                </c:pt>
                <c:pt idx="43">
                  <c:v>45870</c:v>
                </c:pt>
                <c:pt idx="44">
                  <c:v>45901</c:v>
                </c:pt>
                <c:pt idx="45">
                  <c:v>45931</c:v>
                </c:pt>
                <c:pt idx="46">
                  <c:v>45962</c:v>
                </c:pt>
                <c:pt idx="47">
                  <c:v>45992</c:v>
                </c:pt>
                <c:pt idx="48">
                  <c:v>46023</c:v>
                </c:pt>
                <c:pt idx="49">
                  <c:v>46054</c:v>
                </c:pt>
                <c:pt idx="50">
                  <c:v>46082</c:v>
                </c:pt>
                <c:pt idx="51">
                  <c:v>46113</c:v>
                </c:pt>
                <c:pt idx="52">
                  <c:v>46143</c:v>
                </c:pt>
                <c:pt idx="53">
                  <c:v>46174</c:v>
                </c:pt>
                <c:pt idx="54">
                  <c:v>46204</c:v>
                </c:pt>
                <c:pt idx="55">
                  <c:v>46235</c:v>
                </c:pt>
                <c:pt idx="56">
                  <c:v>46266</c:v>
                </c:pt>
                <c:pt idx="57">
                  <c:v>46296</c:v>
                </c:pt>
                <c:pt idx="58">
                  <c:v>46327</c:v>
                </c:pt>
                <c:pt idx="59">
                  <c:v>46357</c:v>
                </c:pt>
                <c:pt idx="60">
                  <c:v>46388</c:v>
                </c:pt>
                <c:pt idx="61">
                  <c:v>46419</c:v>
                </c:pt>
                <c:pt idx="62">
                  <c:v>46447</c:v>
                </c:pt>
                <c:pt idx="63">
                  <c:v>46478</c:v>
                </c:pt>
              </c:numCache>
            </c:numRef>
          </c:xVal>
          <c:yVal>
            <c:numRef>
              <c:f>Sheet1!$C$2:$C$65</c:f>
              <c:numCache>
                <c:formatCode>General</c:formatCode>
                <c:ptCount val="64"/>
                <c:pt idx="0">
                  <c:v>84</c:v>
                </c:pt>
                <c:pt idx="1">
                  <c:v>70</c:v>
                </c:pt>
                <c:pt idx="2">
                  <c:v>4</c:v>
                </c:pt>
                <c:pt idx="3">
                  <c:v>240</c:v>
                </c:pt>
                <c:pt idx="4">
                  <c:v>76</c:v>
                </c:pt>
                <c:pt idx="5">
                  <c:v>100</c:v>
                </c:pt>
                <c:pt idx="6">
                  <c:v>84</c:v>
                </c:pt>
                <c:pt idx="7">
                  <c:v>75</c:v>
                </c:pt>
                <c:pt idx="8">
                  <c:v>65</c:v>
                </c:pt>
                <c:pt idx="9">
                  <c:v>45</c:v>
                </c:pt>
                <c:pt idx="10">
                  <c:v>80</c:v>
                </c:pt>
                <c:pt idx="11">
                  <c:v>105</c:v>
                </c:pt>
                <c:pt idx="12">
                  <c:v>125</c:v>
                </c:pt>
                <c:pt idx="13">
                  <c:v>150</c:v>
                </c:pt>
                <c:pt idx="14">
                  <c:v>25</c:v>
                </c:pt>
                <c:pt idx="15">
                  <c:v>220</c:v>
                </c:pt>
                <c:pt idx="16">
                  <c:v>260</c:v>
                </c:pt>
                <c:pt idx="17">
                  <c:v>230</c:v>
                </c:pt>
                <c:pt idx="18">
                  <c:v>190</c:v>
                </c:pt>
                <c:pt idx="19">
                  <c:v>150</c:v>
                </c:pt>
                <c:pt idx="20">
                  <c:v>140</c:v>
                </c:pt>
                <c:pt idx="21">
                  <c:v>140</c:v>
                </c:pt>
                <c:pt idx="22">
                  <c:v>130</c:v>
                </c:pt>
                <c:pt idx="23">
                  <c:v>160</c:v>
                </c:pt>
                <c:pt idx="24">
                  <c:v>225</c:v>
                </c:pt>
                <c:pt idx="25">
                  <c:v>300</c:v>
                </c:pt>
                <c:pt idx="26">
                  <c:v>60</c:v>
                </c:pt>
                <c:pt idx="27">
                  <c:v>400</c:v>
                </c:pt>
                <c:pt idx="28">
                  <c:v>475</c:v>
                </c:pt>
                <c:pt idx="29">
                  <c:v>450</c:v>
                </c:pt>
                <c:pt idx="30">
                  <c:v>425</c:v>
                </c:pt>
                <c:pt idx="31">
                  <c:v>400</c:v>
                </c:pt>
                <c:pt idx="32">
                  <c:v>375</c:v>
                </c:pt>
                <c:pt idx="33">
                  <c:v>400</c:v>
                </c:pt>
                <c:pt idx="34">
                  <c:v>450</c:v>
                </c:pt>
                <c:pt idx="35">
                  <c:v>500</c:v>
                </c:pt>
                <c:pt idx="36">
                  <c:v>520</c:v>
                </c:pt>
                <c:pt idx="37">
                  <c:v>450</c:v>
                </c:pt>
                <c:pt idx="38">
                  <c:v>106</c:v>
                </c:pt>
                <c:pt idx="39">
                  <c:v>600</c:v>
                </c:pt>
                <c:pt idx="40">
                  <c:v>675</c:v>
                </c:pt>
                <c:pt idx="41">
                  <c:v>690</c:v>
                </c:pt>
                <c:pt idx="42">
                  <c:v>730</c:v>
                </c:pt>
                <c:pt idx="43">
                  <c:v>700</c:v>
                </c:pt>
                <c:pt idx="44">
                  <c:v>725</c:v>
                </c:pt>
                <c:pt idx="45">
                  <c:v>775</c:v>
                </c:pt>
                <c:pt idx="46">
                  <c:v>800</c:v>
                </c:pt>
                <c:pt idx="47">
                  <c:v>800</c:v>
                </c:pt>
                <c:pt idx="48">
                  <c:v>700</c:v>
                </c:pt>
                <c:pt idx="49">
                  <c:v>750</c:v>
                </c:pt>
                <c:pt idx="50">
                  <c:v>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27360"/>
        <c:axId val="168327936"/>
      </c:scatterChart>
      <c:valAx>
        <c:axId val="16832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27936"/>
        <c:crosses val="autoZero"/>
        <c:crossBetween val="midCat"/>
      </c:valAx>
      <c:valAx>
        <c:axId val="16832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2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0.83125</cdr:x>
      <cdr:y>0.2309</cdr:y>
    </cdr:from>
    <cdr:to>
      <cdr:x>0.99375</cdr:x>
      <cdr:y>0.66493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00474" y="633412"/>
          <a:ext cx="742951" cy="1190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Launcher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Starlet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Celebrity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Star</a:t>
          </a:r>
        </a:p>
        <a:p xmlns:a="http://schemas.openxmlformats.org/drawingml/2006/main">
          <a:endParaRPr lang="en-AU" sz="70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Super</a:t>
          </a:r>
          <a:r>
            <a:rPr lang="en-AU" sz="700" baseline="0">
              <a:latin typeface="Arial" panose="020B0604020202020204" pitchFamily="34" charset="0"/>
              <a:cs typeface="Arial" panose="020B0604020202020204" pitchFamily="34" charset="0"/>
            </a:rPr>
            <a:t> S</a:t>
          </a:r>
          <a:r>
            <a:rPr lang="en-AU" sz="700">
              <a:latin typeface="Arial" panose="020B0604020202020204" pitchFamily="34" charset="0"/>
              <a:cs typeface="Arial" panose="020B0604020202020204" pitchFamily="34" charset="0"/>
            </a:rPr>
            <a:t>tar</a:t>
          </a:r>
        </a:p>
        <a:p xmlns:a="http://schemas.openxmlformats.org/drawingml/2006/main">
          <a:endParaRPr lang="en-AU" sz="8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3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7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11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40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726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6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40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60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7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38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44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68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76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46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3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62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93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51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65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1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6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9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8840" y="2348880"/>
            <a:ext cx="3467616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Presenter:</a:t>
            </a: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Ananya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1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Moitra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Anirban Chakrabarty</a:t>
            </a:r>
          </a:p>
          <a:p>
            <a:pPr>
              <a:spcAft>
                <a:spcPts val="60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Feb-2021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Us, Mission &amp; vision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Anodiam© App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Course Listing </a:t>
            </a:r>
            <a:r>
              <a:rPr lang="en-AU" sz="11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Artefacts &amp; Contents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Non </a:t>
            </a: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Contents</a:t>
            </a:r>
          </a:p>
          <a:p>
            <a:pPr>
              <a:spcAft>
                <a:spcPts val="0"/>
              </a:spcAft>
            </a:pPr>
            <a:r>
              <a:rPr lang="en-US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Query Resolution</a:t>
            </a:r>
            <a:endParaRPr lang="en-AU" sz="11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Key Stakeholders &amp; Synergy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Quality Is Never an Accident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Traditional Education Systems vs. Us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Taking Responsibility of Our Students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Win-Win Situation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Artificial Intelligence Based Pricing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Revenue Potential &amp; Sales Targets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Payouts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Platform Development Roadmap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Terms and Conditions</a:t>
            </a:r>
          </a:p>
          <a:p>
            <a:pPr>
              <a:spcAft>
                <a:spcPts val="0"/>
              </a:spcAft>
            </a:pPr>
            <a:r>
              <a:rPr lang="en-AU" sz="1100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FAQs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1196752"/>
            <a:ext cx="67687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Break the Ice</a:t>
            </a:r>
            <a:endParaRPr lang="en-AU" sz="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10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67744" y="781619"/>
            <a:ext cx="6636214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raise queries and doubts for the teachers in Anodiam© app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 to resolve each query in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working days. Assistant teachers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students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queries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will help when teacher is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teachers required when both on leave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for Assistant teachers will be adjusted from the growing revenue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can usually be texts, documents or images sent back to query raising student’s profile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case of similar queries by multiple students, teacher may update course with a new content (video or non video as required).</a:t>
            </a:r>
          </a:p>
          <a:p>
            <a:pPr marL="800100" lvl="1" indent="-34290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when content needs to be updated due to similar queries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1411584"/>
            <a:ext cx="19145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Stakeholders &amp; Synergy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368" y="2708920"/>
            <a:ext cx="1673115" cy="1571789"/>
          </a:xfrm>
          <a:prstGeom prst="rect">
            <a:avLst/>
          </a:prstGeom>
        </p:spPr>
      </p:pic>
      <p:pic>
        <p:nvPicPr>
          <p:cNvPr id="15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54" y="1319282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1" y="1319282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3" y="1469180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Up Arrow 18"/>
          <p:cNvSpPr/>
          <p:nvPr/>
        </p:nvSpPr>
        <p:spPr>
          <a:xfrm>
            <a:off x="765400" y="2060848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213" y="4005064"/>
            <a:ext cx="177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Anodiam©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213" y="1025224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514" y="384468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6181810" y="3484647"/>
            <a:ext cx="1846574" cy="5204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472607" y="1033566"/>
            <a:ext cx="3671393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Editor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Manager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Admin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483" y="1029275"/>
            <a:ext cx="6176989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Team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Teachers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Team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Marketing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&amp; Recruitment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Arrow Connector 120"/>
          <p:cNvCxnSpPr/>
          <p:nvPr/>
        </p:nvCxnSpPr>
        <p:spPr>
          <a:xfrm flipH="1" flipV="1">
            <a:off x="5580112" y="3571030"/>
            <a:ext cx="1827183" cy="122727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561992" y="3472271"/>
            <a:ext cx="2339953" cy="125402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38" idx="1"/>
          </p:cNvCxnSpPr>
          <p:nvPr/>
        </p:nvCxnSpPr>
        <p:spPr>
          <a:xfrm flipV="1">
            <a:off x="5551989" y="3386411"/>
            <a:ext cx="1900331" cy="659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597052" y="3688295"/>
            <a:ext cx="1741201" cy="139804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522117" y="3060242"/>
            <a:ext cx="1930203" cy="22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331363" y="177397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12</a:t>
            </a:fld>
            <a:endParaRPr lang="en-A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80728"/>
            <a:ext cx="444579" cy="6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Is Never an Accident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989994"/>
            <a:ext cx="509928" cy="652958"/>
          </a:xfrm>
          <a:prstGeom prst="rect">
            <a:avLst/>
          </a:prstGeom>
        </p:spPr>
      </p:pic>
      <p:pic>
        <p:nvPicPr>
          <p:cNvPr id="8202" name="Picture 10" descr="Image result for film director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4462" y="4766982"/>
            <a:ext cx="454967" cy="6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244" y="4726298"/>
            <a:ext cx="403150" cy="6853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5014330"/>
            <a:ext cx="374276" cy="594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59516" y="5002700"/>
            <a:ext cx="387338" cy="5156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002" y="1773970"/>
            <a:ext cx="325901" cy="37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170485" y="1352955"/>
            <a:ext cx="761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en-A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3779912" y="1845978"/>
            <a:ext cx="667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66015" y="184597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2959" y="210044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16200000">
            <a:off x="-430792" y="3104355"/>
            <a:ext cx="1929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Reviewer</a:t>
            </a:r>
            <a:endParaRPr lang="en-AU" sz="1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20" y="3126644"/>
            <a:ext cx="673297" cy="519534"/>
          </a:xfrm>
          <a:prstGeom prst="rect">
            <a:avLst/>
          </a:prstGeom>
        </p:spPr>
      </p:pic>
      <p:pic>
        <p:nvPicPr>
          <p:cNvPr id="60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20" y="1408009"/>
            <a:ext cx="525809" cy="5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37" y="1408009"/>
            <a:ext cx="471480" cy="5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49" y="1557907"/>
            <a:ext cx="474348" cy="4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130925" y="1917986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8024572" y="3259287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860797" y="2056081"/>
            <a:ext cx="4732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3339868" y="2361067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361067"/>
            <a:ext cx="325901" cy="3726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3788417" y="2433075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</a:rPr>
              <a:t> s</a:t>
            </a:r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339868" y="2865123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2865123"/>
            <a:ext cx="325901" cy="3726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788417" y="2937131"/>
            <a:ext cx="12747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39868" y="3430154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507" y="3430154"/>
            <a:ext cx="325901" cy="3726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3788417" y="35021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339868" y="3934210"/>
            <a:ext cx="2240244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3788417" y="4006218"/>
            <a:ext cx="10615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contents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9872" y="3934210"/>
            <a:ext cx="404373" cy="432048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791689" y="3039917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988080" y="2206018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828347" y="2237966"/>
            <a:ext cx="7441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96240" y="3796241"/>
            <a:ext cx="487928" cy="13621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1793" y="1845978"/>
            <a:ext cx="15540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 review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55576" y="242204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520" y="267651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27584" y="242204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chema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eview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766015" y="292609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92959" y="318056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7666" y="292609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video contents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55576" y="3502162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82520" y="3756633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095698" y="3502162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Schema review cycle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308304" y="5313395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AU" sz="1200" b="1" dirty="0"/>
          </a:p>
        </p:txBody>
      </p:sp>
      <p:sp>
        <p:nvSpPr>
          <p:cNvPr id="126" name="Rectangle 125"/>
          <p:cNvSpPr/>
          <p:nvPr/>
        </p:nvSpPr>
        <p:spPr>
          <a:xfrm>
            <a:off x="6821770" y="3910895"/>
            <a:ext cx="1710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discussion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Rehearsals &amp;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2200" y="4768109"/>
            <a:ext cx="598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Filming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56088" y="5561167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Illustrator</a:t>
            </a:r>
            <a:endParaRPr lang="en-AU" sz="1200" b="1" dirty="0"/>
          </a:p>
        </p:txBody>
      </p:sp>
      <p:sp>
        <p:nvSpPr>
          <p:cNvPr id="141" name="Rectangle 140"/>
          <p:cNvSpPr/>
          <p:nvPr/>
        </p:nvSpPr>
        <p:spPr>
          <a:xfrm>
            <a:off x="4860032" y="4460332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</a:t>
            </a:r>
          </a:p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agreement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4499992" y="5374370"/>
            <a:ext cx="281039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1835696" y="5374370"/>
            <a:ext cx="211149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77133" y="545741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Film Reviewer</a:t>
            </a:r>
            <a:endParaRPr lang="en-AU" sz="12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42130" y="4366258"/>
            <a:ext cx="1505734" cy="84291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666622" y="4749859"/>
            <a:ext cx="688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755576" y="4006218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82520" y="4260689"/>
            <a:ext cx="2554905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07666" y="4006218"/>
            <a:ext cx="2180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contents review &amp; approval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812469" y="3574321"/>
            <a:ext cx="588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5" name="Oval 1024"/>
          <p:cNvSpPr/>
          <p:nvPr/>
        </p:nvSpPr>
        <p:spPr>
          <a:xfrm>
            <a:off x="5086638" y="180699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782382" y="180051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2" name="Oval 161"/>
          <p:cNvSpPr/>
          <p:nvPr/>
        </p:nvSpPr>
        <p:spPr>
          <a:xfrm>
            <a:off x="2771943" y="238591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771943" y="288129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6454790" y="3000933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767898" y="346371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6459775" y="396628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6466385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2771800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459775" y="3491944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092656" y="239885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8" name="Oval 177"/>
          <p:cNvSpPr/>
          <p:nvPr/>
        </p:nvSpPr>
        <p:spPr>
          <a:xfrm>
            <a:off x="5089171" y="28995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9" name="Oval 178"/>
          <p:cNvSpPr/>
          <p:nvPr/>
        </p:nvSpPr>
        <p:spPr>
          <a:xfrm>
            <a:off x="5063005" y="3460429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80" name="Oval 179"/>
          <p:cNvSpPr/>
          <p:nvPr/>
        </p:nvSpPr>
        <p:spPr>
          <a:xfrm>
            <a:off x="5061682" y="3965662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768543" y="396692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265136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5705689" y="5230354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films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7144" y="5158346"/>
            <a:ext cx="404373" cy="432048"/>
          </a:xfrm>
          <a:prstGeom prst="rect">
            <a:avLst/>
          </a:prstGeom>
        </p:spPr>
      </p:pic>
      <p:sp>
        <p:nvSpPr>
          <p:cNvPr id="185" name="Oval 184"/>
          <p:cNvSpPr/>
          <p:nvPr/>
        </p:nvSpPr>
        <p:spPr>
          <a:xfrm>
            <a:off x="6499854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123728" y="5158346"/>
            <a:ext cx="1683128" cy="4210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2564281" y="523035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films 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5736" y="5158346"/>
            <a:ext cx="404373" cy="432048"/>
          </a:xfrm>
          <a:prstGeom prst="rect">
            <a:avLst/>
          </a:prstGeom>
        </p:spPr>
      </p:pic>
      <p:sp>
        <p:nvSpPr>
          <p:cNvPr id="189" name="Oval 188"/>
          <p:cNvSpPr/>
          <p:nvPr/>
        </p:nvSpPr>
        <p:spPr>
          <a:xfrm>
            <a:off x="3358446" y="5189798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5662702" y="4438266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Straight Arrow Connector 211"/>
          <p:cNvCxnSpPr/>
          <p:nvPr/>
        </p:nvCxnSpPr>
        <p:spPr>
          <a:xfrm>
            <a:off x="4499992" y="5157192"/>
            <a:ext cx="765144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4694322" y="4972981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7738231" y="2056081"/>
            <a:ext cx="765" cy="108604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596336" y="2568885"/>
            <a:ext cx="421466" cy="3572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13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Education Systems vs. Us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2737964"/>
            <a:ext cx="3305944" cy="2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esign thin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7" y="1363413"/>
            <a:ext cx="3073907" cy="15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3861048"/>
            <a:ext cx="2880320" cy="444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707905" y="980728"/>
            <a:ext cx="543609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&amp; Control vs. Service &amp; Empathy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thinking: Start with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our students need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 vs.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the organization is a servant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Un-inclusive Vs Inclusive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touch as many lives as possible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numbers are not capped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voice will be heard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lifecycle and ideation drives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Responsibility of Our Students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feedback lo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4" y="1570748"/>
            <a:ext cx="2857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00192" y="3789040"/>
            <a:ext cx="792088" cy="182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563889" y="506283"/>
            <a:ext cx="53400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 Learning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Increasingly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ngaging courses: Automated analytics, Rating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students &amp;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Oriented: Complete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 and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depth: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cycles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resolution: Teacher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7692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Win-Win Situation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06" y="1191642"/>
            <a:ext cx="2236603" cy="29584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7514" y="5226679"/>
            <a:ext cx="2926694" cy="650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635896" y="4149080"/>
            <a:ext cx="2016224" cy="1077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5292080" y="3854624"/>
            <a:ext cx="2160240" cy="137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2699792" y="908720"/>
            <a:ext cx="6408714" cy="5001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quality courses &amp; query resolutions: Improve grades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feedbacks on practice tests: Repetition until perfection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in own time, pace and comfort: Reduce time &amp; energy waste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red ink policy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dependency on traditional supplementary education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automated reports and analytics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stop solution: Peace of mind</a:t>
            </a: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Stakeholders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unlimited career growth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work: Touch more lives instead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and time freedom</a:t>
            </a:r>
          </a:p>
        </p:txBody>
      </p:sp>
    </p:spTree>
    <p:extLst>
      <p:ext uri="{BB962C8B-B14F-4D97-AF65-F5344CB8AC3E}">
        <p14:creationId xmlns:p14="http://schemas.microsoft.com/office/powerpoint/2010/main" val="2075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Based Pricing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885" y="4198981"/>
            <a:ext cx="2592288" cy="147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117"/>
              </p:ext>
            </p:extLst>
          </p:nvPr>
        </p:nvGraphicFramePr>
        <p:xfrm>
          <a:off x="1122677" y="4178380"/>
          <a:ext cx="2592288" cy="1498882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Pricing </a:t>
                      </a:r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(₹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Courses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Q1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2,199.95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Median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4,399.95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Target Q3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8,699.95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 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17,499.95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Outlier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34,899.95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00192" y="3789040"/>
            <a:ext cx="1296144" cy="29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3635896" y="1196752"/>
            <a:ext cx="5508103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of courses will be variable and not fixed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algorithm will decide course price and aim to maximize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of courses sold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sales schemes will include: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Scholarships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lash sales</a:t>
            </a:r>
          </a:p>
          <a:p>
            <a:pPr marL="1714500" lvl="3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uddy schemes</a:t>
            </a:r>
          </a:p>
          <a:p>
            <a:pPr marL="1714500" lvl="3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‘M’ shaped seasonal curves with periodicity of 1 year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89269"/>
              </p:ext>
            </p:extLst>
          </p:nvPr>
        </p:nvGraphicFramePr>
        <p:xfrm>
          <a:off x="132821" y="1151116"/>
          <a:ext cx="45720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21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Potential &amp; Sales Targets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429000"/>
            <a:ext cx="4170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stakeholders to receive payout as a share of the profit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37417"/>
              </p:ext>
            </p:extLst>
          </p:nvPr>
        </p:nvGraphicFramePr>
        <p:xfrm>
          <a:off x="4879789" y="1385328"/>
          <a:ext cx="4133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1260322"/>
            <a:ext cx="446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total revenue earned as below: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071"/>
              </p:ext>
            </p:extLst>
          </p:nvPr>
        </p:nvGraphicFramePr>
        <p:xfrm>
          <a:off x="1649171" y="1749895"/>
          <a:ext cx="2362200" cy="1619250"/>
        </p:xfrm>
        <a:graphic>
          <a:graphicData uri="http://schemas.openxmlformats.org/drawingml/2006/table">
            <a:tbl>
              <a:tblPr/>
              <a:tblGrid>
                <a:gridCol w="862441"/>
                <a:gridCol w="751465"/>
                <a:gridCol w="748294"/>
              </a:tblGrid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Reqd. (₹)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727,700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2,910,800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11,643,200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46,572,800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Teacher’s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10175"/>
              </p:ext>
            </p:extLst>
          </p:nvPr>
        </p:nvGraphicFramePr>
        <p:xfrm>
          <a:off x="1101268" y="124733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Teacher's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91,690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320,916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1,054,437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3,255,002</a:t>
                      </a:r>
                      <a:endParaRPr lang="en-AU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43" y="976368"/>
            <a:ext cx="4584589" cy="2668202"/>
          </a:xfrm>
          <a:prstGeom prst="rect">
            <a:avLst/>
          </a:prstGeom>
        </p:spPr>
      </p:pic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58161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280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19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69045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Academic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Anodiam 2021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115615" y="1239143"/>
            <a:ext cx="676875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Us:</a:t>
            </a:r>
            <a:endParaRPr lang="en-AU" sz="8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Australian </a:t>
            </a:r>
            <a:r>
              <a:rPr lang="en-AU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edtech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endeavour</a:t>
            </a:r>
            <a:endParaRPr lang="en-AU" sz="1600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2348880"/>
            <a:ext cx="6768752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Vision:</a:t>
            </a:r>
            <a:endParaRPr lang="en-AU" sz="8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world of possibilities for everyone beyond barriers &amp; boundaries through innovation &amp; empathy</a:t>
            </a:r>
          </a:p>
        </p:txBody>
      </p:sp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20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Videographers’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77529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Videographers’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21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Directors’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96490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Directors’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175,740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542,500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6140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22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22084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Graphic</a:t>
                      </a:r>
                      <a:r>
                        <a:rPr lang="en-AU" sz="12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Illustrato</a:t>
                      </a:r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106,972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351,479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1,085,001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9807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23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Reviewers’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48698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Reviewers’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4" y="961401"/>
            <a:ext cx="45882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24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Payout Per Course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661" y="4509120"/>
            <a:ext cx="3187291" cy="60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184871" y="908720"/>
            <a:ext cx="41657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Managers’ share per level of the course (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₹):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AU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all stakeholders to receive payout as a share of the profit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Payouts will vary according to profits made out of the sales revenue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 payouts for a sales volume will be paid in 3 instalments: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on immediate month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 after 6 months of supporting the 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25%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year </a:t>
            </a:r>
            <a:r>
              <a:rPr lang="en-AU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supporting the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38206"/>
              </p:ext>
            </p:extLst>
          </p:nvPr>
        </p:nvGraphicFramePr>
        <p:xfrm>
          <a:off x="1101268" y="1406510"/>
          <a:ext cx="3256410" cy="1518434"/>
        </p:xfrm>
        <a:graphic>
          <a:graphicData uri="http://schemas.openxmlformats.org/drawingml/2006/table">
            <a:tbl>
              <a:tblPr/>
              <a:tblGrid>
                <a:gridCol w="1022460"/>
                <a:gridCol w="936104"/>
                <a:gridCol w="1297846"/>
              </a:tblGrid>
              <a:tr h="433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Approx. Students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Managers’ </a:t>
                      </a:r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Launcher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Starlet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Celebrity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310,000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19">
                <a:tc>
                  <a:txBody>
                    <a:bodyPr/>
                    <a:lstStyle/>
                    <a:p>
                      <a:pPr algn="l" rtl="0" fontAlgn="t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Super Star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Unlimited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350617" y="3645024"/>
            <a:ext cx="4793383" cy="223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102062"/>
              </p:ext>
            </p:extLst>
          </p:nvPr>
        </p:nvGraphicFramePr>
        <p:xfrm>
          <a:off x="4803851" y="3535515"/>
          <a:ext cx="4327542" cy="230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343" y="97640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25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Development Roadmap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52" name="Picture 8" descr="Image result for roadmap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1124745"/>
            <a:ext cx="226306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3768" y="4293096"/>
            <a:ext cx="2592288" cy="1376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2088231" y="1124744"/>
            <a:ext cx="338538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Student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&amp;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Automation, Pen &amp; Load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&amp; Recovery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Module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 Web Apps</a:t>
            </a:r>
            <a:endParaRPr lang="en-AU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&amp; Film Reviewers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2160" y="3645024"/>
            <a:ext cx="259228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510260" y="1124744"/>
            <a:ext cx="3742260" cy="42934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Web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 Crew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Illustrators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Managers, Admin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HR, Legal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Accounts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Payout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Center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&amp; Artificial Intelligence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Course Pricing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Teachers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for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15591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Terms 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45" y="1709027"/>
            <a:ext cx="1733599" cy="17422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7664" y="1564499"/>
            <a:ext cx="7452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(s)he must be law abiding person with no pending legal litigations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consent to and clear police verification / background check in all countries of stay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drug test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consent to and clear 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children check in the respective countries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live a simple, respectable life appropriate for a teacher in the respective community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controversial politics, religious belief, sexuality etc.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27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7704" y="1077948"/>
            <a:ext cx="72362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 Must Abide by the Following: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sign a Non Disclosure Agreement with Anodiam© for the protection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Anodiam’s proprietary content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of students, parents or other stakeholders of Anodiam©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be involved in any kind of plagiarism in producing the course content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must not contain any direct or indirect mentioning of: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Political views or agenda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beliefs</a:t>
            </a:r>
          </a:p>
          <a:p>
            <a:pPr marL="1714500" lvl="3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Sexuality and lifestyle choices</a:t>
            </a:r>
          </a:p>
          <a:p>
            <a:pPr marL="1257300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separation, leave, promotions, payouts and other organizational processes must follow Anodiam© defined policies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6" descr="Image result for terms and conditions carto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2273"/>
            <a:ext cx="2112169" cy="21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28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</a:t>
            </a:r>
            <a:endParaRPr lang="en-AU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fa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27437"/>
            <a:ext cx="3240360" cy="22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3717032"/>
            <a:ext cx="122413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2472290" y="1113125"/>
            <a:ext cx="66362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are you going to start the work? What stage are you in now?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I be paid as an employee? Or shall I be a profit sharing partner?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am I going to start earning? How much can I earn?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time do I need to devote?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am I going to answer the queries raised by the students?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I support all the students when number gets large?</a:t>
            </a:r>
            <a:endParaRPr lang="en-AU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board, subject and class shall I teach?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will my created contents be protected from piracy?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shall I check answer sheets?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leave policy?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exit / separation policy?</a:t>
            </a:r>
          </a:p>
        </p:txBody>
      </p:sp>
    </p:spTree>
    <p:extLst>
      <p:ext uri="{BB962C8B-B14F-4D97-AF65-F5344CB8AC3E}">
        <p14:creationId xmlns:p14="http://schemas.microsoft.com/office/powerpoint/2010/main" val="1342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085" y="1412776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87" y="141493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95" y="692696"/>
            <a:ext cx="1226817" cy="128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09762" y="270892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69" y="1724743"/>
            <a:ext cx="1725511" cy="122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267744" y="514702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203848" y="980728"/>
            <a:ext cx="2444659" cy="126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reate courses: Video, non video contents and automated  tests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722654"/>
            <a:ext cx="1047918" cy="1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eft Arrow 14"/>
          <p:cNvSpPr/>
          <p:nvPr/>
        </p:nvSpPr>
        <p:spPr>
          <a:xfrm>
            <a:off x="3203849" y="2229420"/>
            <a:ext cx="2444659" cy="479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203848" y="2636912"/>
            <a:ext cx="24446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5776" y="3645024"/>
            <a:ext cx="987081" cy="987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05" y="3748478"/>
            <a:ext cx="813895" cy="8817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22039"/>
            <a:ext cx="1203105" cy="120310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3568" y="4549803"/>
            <a:ext cx="3010609" cy="46337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Members, Reviewers, Videographers</a:t>
            </a:r>
            <a:endParaRPr lang="en-A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176077" y="2995112"/>
            <a:ext cx="1790376" cy="616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assistance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3203848" y="3187697"/>
            <a:ext cx="2444659" cy="4535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Rate courses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0287" y="3598129"/>
            <a:ext cx="2300145" cy="395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885903" y="3212976"/>
            <a:ext cx="3265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courses on Anodiam© app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online </a:t>
            </a:r>
            <a:r>
              <a:rPr lang="en-AU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own time, pace and </a:t>
            </a: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download materials that are not open</a:t>
            </a:r>
            <a:endParaRPr lang="en-AU" sz="1000" b="1" dirty="0"/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87" y="1888637"/>
            <a:ext cx="1006816" cy="11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21666" y="2996952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Anodiam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9832" y="1349614"/>
            <a:ext cx="6091230" cy="27699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listed online in Anodiam© mobile app / website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students / parents can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online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correspond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AU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syllabus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board, subject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class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bulk breaking: don’t provide materials for particular topics separately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in depth coverage of syllabus: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Professionally planned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quality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exam oriented</a:t>
            </a:r>
          </a:p>
        </p:txBody>
      </p:sp>
      <p:pic>
        <p:nvPicPr>
          <p:cNvPr id="2050" name="Picture 2" descr="Image result for app u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3" y="1611323"/>
            <a:ext cx="2882322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59" y="519063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Launching Courses for India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5504" y="95536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3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CBSE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69084"/>
              </p:ext>
            </p:extLst>
          </p:nvPr>
        </p:nvGraphicFramePr>
        <p:xfrm>
          <a:off x="2685504" y="1786363"/>
          <a:ext cx="4622800" cy="1933575"/>
        </p:xfrm>
        <a:graphic>
          <a:graphicData uri="http://schemas.openxmlformats.org/drawingml/2006/table">
            <a:tbl>
              <a:tblPr/>
              <a:tblGrid>
                <a:gridCol w="1155700"/>
                <a:gridCol w="1155700"/>
                <a:gridCol w="1155700"/>
                <a:gridCol w="11557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Science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1961952"/>
            <a:ext cx="1665573" cy="1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6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Listing Requirements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717032"/>
            <a:ext cx="2304256" cy="78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2483768" y="1157838"/>
            <a:ext cx="6552728" cy="3339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courses 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possible genuine learning 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 &amp;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optimum support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meritorious students should secure ranking grades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 courses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be:</a:t>
            </a: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Approved through all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and upgraded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fixed periodicity with: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Suggestive exam questions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Students’ queries and feedbacks</a:t>
            </a:r>
          </a:p>
          <a:p>
            <a:pPr marL="2171700" lvl="4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best quality guarant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" y="1844824"/>
            <a:ext cx="2298142" cy="22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7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7" y="447055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Artefacts &amp; Contents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9792" y="1340046"/>
            <a:ext cx="526774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Artefacts, Contents or Deliverables</a:t>
            </a:r>
            <a:endParaRPr lang="en-US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/ Contents </a:t>
            </a:r>
            <a:r>
              <a:rPr lang="en-AU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Materials / Contents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Resolution</a:t>
            </a:r>
          </a:p>
          <a:p>
            <a:pPr marL="1257300" lvl="2" indent="-34290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Schemes of Work (AKA Schema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071" y="1638604"/>
            <a:ext cx="1466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8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339751" y="332656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AU" sz="24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183392"/>
            <a:ext cx="604867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will teach similar to traditional classrooms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Thoroughly planned, professional and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controlled content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Recorded once and streamed on demand in App, NOT DOWNLOADABLE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repetitive task, teachers can utilize time in value added tasks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can watch repetitively</a:t>
            </a:r>
          </a:p>
          <a:p>
            <a:pPr marL="800100"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watch in own pace (0.5X – 2X), time and comfort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updated regularly to ensure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video less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6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" y="2348422"/>
            <a:ext cx="9139320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9</a:t>
            </a:fld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2285490" y="360891"/>
            <a:ext cx="648072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en-US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ideo Content</a:t>
            </a:r>
            <a:r>
              <a:rPr lang="en-AU" sz="2400" b="1" dirty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7082" y="1427292"/>
            <a:ext cx="5845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mnemonics, diagrams,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charts, cheat sheets, flash cards, key points, transcripts,  sample question answers, worked out examples etc.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images or documents, some are printable, downloadable</a:t>
            </a:r>
          </a:p>
          <a:p>
            <a:pPr marL="800100" lvl="1" indent="-3429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into App,  students can utilize as and when required</a:t>
            </a:r>
            <a:endParaRPr lang="en-AU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to </a:t>
            </a:r>
            <a:r>
              <a:rPr lang="en-AU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AU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quality improvement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329" y="1364313"/>
            <a:ext cx="1428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11091</TotalTime>
  <Words>2325</Words>
  <Application>Microsoft Office PowerPoint</Application>
  <PresentationFormat>On-screen Show (4:3)</PresentationFormat>
  <Paragraphs>673</Paragraphs>
  <Slides>29</Slides>
  <Notes>27</Notes>
  <HiddenSlides>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290</cp:revision>
  <dcterms:created xsi:type="dcterms:W3CDTF">2020-10-08T12:19:25Z</dcterms:created>
  <dcterms:modified xsi:type="dcterms:W3CDTF">2021-03-08T11:29:02Z</dcterms:modified>
</cp:coreProperties>
</file>