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5349875" cy="75628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52"/>
    <a:srgbClr val="00E5F0"/>
    <a:srgbClr val="FF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15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1241" y="1237717"/>
            <a:ext cx="4547394" cy="2632992"/>
          </a:xfrm>
        </p:spPr>
        <p:txBody>
          <a:bodyPr anchor="b"/>
          <a:lstStyle>
            <a:lvl1pPr algn="ctr">
              <a:defRPr sz="35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8735" y="3972247"/>
            <a:ext cx="4012406" cy="1825938"/>
          </a:xfrm>
        </p:spPr>
        <p:txBody>
          <a:bodyPr/>
          <a:lstStyle>
            <a:lvl1pPr marL="0" indent="0" algn="ctr">
              <a:buNone/>
              <a:defRPr sz="1404"/>
            </a:lvl1pPr>
            <a:lvl2pPr marL="267508" indent="0" algn="ctr">
              <a:buNone/>
              <a:defRPr sz="1170"/>
            </a:lvl2pPr>
            <a:lvl3pPr marL="535015" indent="0" algn="ctr">
              <a:buNone/>
              <a:defRPr sz="1053"/>
            </a:lvl3pPr>
            <a:lvl4pPr marL="802523" indent="0" algn="ctr">
              <a:buNone/>
              <a:defRPr sz="936"/>
            </a:lvl4pPr>
            <a:lvl5pPr marL="1070031" indent="0" algn="ctr">
              <a:buNone/>
              <a:defRPr sz="936"/>
            </a:lvl5pPr>
            <a:lvl6pPr marL="1337539" indent="0" algn="ctr">
              <a:buNone/>
              <a:defRPr sz="936"/>
            </a:lvl6pPr>
            <a:lvl7pPr marL="1605046" indent="0" algn="ctr">
              <a:buNone/>
              <a:defRPr sz="936"/>
            </a:lvl7pPr>
            <a:lvl8pPr marL="1872554" indent="0" algn="ctr">
              <a:buNone/>
              <a:defRPr sz="936"/>
            </a:lvl8pPr>
            <a:lvl9pPr marL="2140062" indent="0" algn="ctr">
              <a:buNone/>
              <a:defRPr sz="93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3DF-5001-49BC-B8A5-B80D4E10B39A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54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3DF-5001-49BC-B8A5-B80D4E10B39A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47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28504" y="402652"/>
            <a:ext cx="1153567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7804" y="402652"/>
            <a:ext cx="3393827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3DF-5001-49BC-B8A5-B80D4E10B39A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9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3DF-5001-49BC-B8A5-B80D4E10B39A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88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018" y="1885463"/>
            <a:ext cx="4614267" cy="3145935"/>
          </a:xfrm>
        </p:spPr>
        <p:txBody>
          <a:bodyPr anchor="b"/>
          <a:lstStyle>
            <a:lvl1pPr>
              <a:defRPr sz="35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018" y="5061159"/>
            <a:ext cx="4614267" cy="1654373"/>
          </a:xfrm>
        </p:spPr>
        <p:txBody>
          <a:bodyPr/>
          <a:lstStyle>
            <a:lvl1pPr marL="0" indent="0">
              <a:buNone/>
              <a:defRPr sz="1404">
                <a:solidFill>
                  <a:schemeClr val="tx1"/>
                </a:solidFill>
              </a:defRPr>
            </a:lvl1pPr>
            <a:lvl2pPr marL="267508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2pPr>
            <a:lvl3pPr marL="535015" indent="0">
              <a:buNone/>
              <a:defRPr sz="1053">
                <a:solidFill>
                  <a:schemeClr val="tx1">
                    <a:tint val="75000"/>
                  </a:schemeClr>
                </a:solidFill>
              </a:defRPr>
            </a:lvl3pPr>
            <a:lvl4pPr marL="802523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4pPr>
            <a:lvl5pPr marL="1070031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5pPr>
            <a:lvl6pPr marL="1337539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6pPr>
            <a:lvl7pPr marL="1605046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7pPr>
            <a:lvl8pPr marL="1872554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8pPr>
            <a:lvl9pPr marL="2140062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3DF-5001-49BC-B8A5-B80D4E10B39A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22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7804" y="2013259"/>
            <a:ext cx="2273697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08374" y="2013259"/>
            <a:ext cx="2273697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3DF-5001-49BC-B8A5-B80D4E10B39A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47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501" y="402654"/>
            <a:ext cx="4614267" cy="14618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501" y="1853949"/>
            <a:ext cx="2263248" cy="908592"/>
          </a:xfrm>
        </p:spPr>
        <p:txBody>
          <a:bodyPr anchor="b"/>
          <a:lstStyle>
            <a:lvl1pPr marL="0" indent="0">
              <a:buNone/>
              <a:defRPr sz="1404" b="1"/>
            </a:lvl1pPr>
            <a:lvl2pPr marL="267508" indent="0">
              <a:buNone/>
              <a:defRPr sz="1170" b="1"/>
            </a:lvl2pPr>
            <a:lvl3pPr marL="535015" indent="0">
              <a:buNone/>
              <a:defRPr sz="1053" b="1"/>
            </a:lvl3pPr>
            <a:lvl4pPr marL="802523" indent="0">
              <a:buNone/>
              <a:defRPr sz="936" b="1"/>
            </a:lvl4pPr>
            <a:lvl5pPr marL="1070031" indent="0">
              <a:buNone/>
              <a:defRPr sz="936" b="1"/>
            </a:lvl5pPr>
            <a:lvl6pPr marL="1337539" indent="0">
              <a:buNone/>
              <a:defRPr sz="936" b="1"/>
            </a:lvl6pPr>
            <a:lvl7pPr marL="1605046" indent="0">
              <a:buNone/>
              <a:defRPr sz="936" b="1"/>
            </a:lvl7pPr>
            <a:lvl8pPr marL="1872554" indent="0">
              <a:buNone/>
              <a:defRPr sz="936" b="1"/>
            </a:lvl8pPr>
            <a:lvl9pPr marL="2140062" indent="0">
              <a:buNone/>
              <a:defRPr sz="9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1" y="2762541"/>
            <a:ext cx="2263248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08374" y="1853949"/>
            <a:ext cx="2274394" cy="908592"/>
          </a:xfrm>
        </p:spPr>
        <p:txBody>
          <a:bodyPr anchor="b"/>
          <a:lstStyle>
            <a:lvl1pPr marL="0" indent="0">
              <a:buNone/>
              <a:defRPr sz="1404" b="1"/>
            </a:lvl1pPr>
            <a:lvl2pPr marL="267508" indent="0">
              <a:buNone/>
              <a:defRPr sz="1170" b="1"/>
            </a:lvl2pPr>
            <a:lvl3pPr marL="535015" indent="0">
              <a:buNone/>
              <a:defRPr sz="1053" b="1"/>
            </a:lvl3pPr>
            <a:lvl4pPr marL="802523" indent="0">
              <a:buNone/>
              <a:defRPr sz="936" b="1"/>
            </a:lvl4pPr>
            <a:lvl5pPr marL="1070031" indent="0">
              <a:buNone/>
              <a:defRPr sz="936" b="1"/>
            </a:lvl5pPr>
            <a:lvl6pPr marL="1337539" indent="0">
              <a:buNone/>
              <a:defRPr sz="936" b="1"/>
            </a:lvl6pPr>
            <a:lvl7pPr marL="1605046" indent="0">
              <a:buNone/>
              <a:defRPr sz="936" b="1"/>
            </a:lvl7pPr>
            <a:lvl8pPr marL="1872554" indent="0">
              <a:buNone/>
              <a:defRPr sz="936" b="1"/>
            </a:lvl8pPr>
            <a:lvl9pPr marL="2140062" indent="0">
              <a:buNone/>
              <a:defRPr sz="9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08374" y="2762541"/>
            <a:ext cx="2274394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3DF-5001-49BC-B8A5-B80D4E10B39A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04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3DF-5001-49BC-B8A5-B80D4E10B39A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0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3DF-5001-49BC-B8A5-B80D4E10B39A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47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501" y="504190"/>
            <a:ext cx="1725474" cy="1764665"/>
          </a:xfrm>
        </p:spPr>
        <p:txBody>
          <a:bodyPr anchor="b"/>
          <a:lstStyle>
            <a:lvl1pPr>
              <a:defRPr sz="18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4394" y="1088912"/>
            <a:ext cx="2708374" cy="5374525"/>
          </a:xfrm>
        </p:spPr>
        <p:txBody>
          <a:bodyPr/>
          <a:lstStyle>
            <a:lvl1pPr>
              <a:defRPr sz="1872"/>
            </a:lvl1pPr>
            <a:lvl2pPr>
              <a:defRPr sz="1638"/>
            </a:lvl2pPr>
            <a:lvl3pPr>
              <a:defRPr sz="1404"/>
            </a:lvl3pPr>
            <a:lvl4pPr>
              <a:defRPr sz="1170"/>
            </a:lvl4pPr>
            <a:lvl5pPr>
              <a:defRPr sz="1170"/>
            </a:lvl5pPr>
            <a:lvl6pPr>
              <a:defRPr sz="1170"/>
            </a:lvl6pPr>
            <a:lvl7pPr>
              <a:defRPr sz="1170"/>
            </a:lvl7pPr>
            <a:lvl8pPr>
              <a:defRPr sz="1170"/>
            </a:lvl8pPr>
            <a:lvl9pPr>
              <a:defRPr sz="11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501" y="2268855"/>
            <a:ext cx="1725474" cy="4203335"/>
          </a:xfrm>
        </p:spPr>
        <p:txBody>
          <a:bodyPr/>
          <a:lstStyle>
            <a:lvl1pPr marL="0" indent="0">
              <a:buNone/>
              <a:defRPr sz="936"/>
            </a:lvl1pPr>
            <a:lvl2pPr marL="267508" indent="0">
              <a:buNone/>
              <a:defRPr sz="819"/>
            </a:lvl2pPr>
            <a:lvl3pPr marL="535015" indent="0">
              <a:buNone/>
              <a:defRPr sz="702"/>
            </a:lvl3pPr>
            <a:lvl4pPr marL="802523" indent="0">
              <a:buNone/>
              <a:defRPr sz="585"/>
            </a:lvl4pPr>
            <a:lvl5pPr marL="1070031" indent="0">
              <a:buNone/>
              <a:defRPr sz="585"/>
            </a:lvl5pPr>
            <a:lvl6pPr marL="1337539" indent="0">
              <a:buNone/>
              <a:defRPr sz="585"/>
            </a:lvl6pPr>
            <a:lvl7pPr marL="1605046" indent="0">
              <a:buNone/>
              <a:defRPr sz="585"/>
            </a:lvl7pPr>
            <a:lvl8pPr marL="1872554" indent="0">
              <a:buNone/>
              <a:defRPr sz="585"/>
            </a:lvl8pPr>
            <a:lvl9pPr marL="2140062" indent="0">
              <a:buNone/>
              <a:defRPr sz="5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3DF-5001-49BC-B8A5-B80D4E10B39A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2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501" y="504190"/>
            <a:ext cx="1725474" cy="1764665"/>
          </a:xfrm>
        </p:spPr>
        <p:txBody>
          <a:bodyPr anchor="b"/>
          <a:lstStyle>
            <a:lvl1pPr>
              <a:defRPr sz="18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74394" y="1088912"/>
            <a:ext cx="2708374" cy="5374525"/>
          </a:xfrm>
        </p:spPr>
        <p:txBody>
          <a:bodyPr anchor="t"/>
          <a:lstStyle>
            <a:lvl1pPr marL="0" indent="0">
              <a:buNone/>
              <a:defRPr sz="1872"/>
            </a:lvl1pPr>
            <a:lvl2pPr marL="267508" indent="0">
              <a:buNone/>
              <a:defRPr sz="1638"/>
            </a:lvl2pPr>
            <a:lvl3pPr marL="535015" indent="0">
              <a:buNone/>
              <a:defRPr sz="1404"/>
            </a:lvl3pPr>
            <a:lvl4pPr marL="802523" indent="0">
              <a:buNone/>
              <a:defRPr sz="1170"/>
            </a:lvl4pPr>
            <a:lvl5pPr marL="1070031" indent="0">
              <a:buNone/>
              <a:defRPr sz="1170"/>
            </a:lvl5pPr>
            <a:lvl6pPr marL="1337539" indent="0">
              <a:buNone/>
              <a:defRPr sz="1170"/>
            </a:lvl6pPr>
            <a:lvl7pPr marL="1605046" indent="0">
              <a:buNone/>
              <a:defRPr sz="1170"/>
            </a:lvl7pPr>
            <a:lvl8pPr marL="1872554" indent="0">
              <a:buNone/>
              <a:defRPr sz="1170"/>
            </a:lvl8pPr>
            <a:lvl9pPr marL="2140062" indent="0">
              <a:buNone/>
              <a:defRPr sz="11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501" y="2268855"/>
            <a:ext cx="1725474" cy="4203335"/>
          </a:xfrm>
        </p:spPr>
        <p:txBody>
          <a:bodyPr/>
          <a:lstStyle>
            <a:lvl1pPr marL="0" indent="0">
              <a:buNone/>
              <a:defRPr sz="936"/>
            </a:lvl1pPr>
            <a:lvl2pPr marL="267508" indent="0">
              <a:buNone/>
              <a:defRPr sz="819"/>
            </a:lvl2pPr>
            <a:lvl3pPr marL="535015" indent="0">
              <a:buNone/>
              <a:defRPr sz="702"/>
            </a:lvl3pPr>
            <a:lvl4pPr marL="802523" indent="0">
              <a:buNone/>
              <a:defRPr sz="585"/>
            </a:lvl4pPr>
            <a:lvl5pPr marL="1070031" indent="0">
              <a:buNone/>
              <a:defRPr sz="585"/>
            </a:lvl5pPr>
            <a:lvl6pPr marL="1337539" indent="0">
              <a:buNone/>
              <a:defRPr sz="585"/>
            </a:lvl6pPr>
            <a:lvl7pPr marL="1605046" indent="0">
              <a:buNone/>
              <a:defRPr sz="585"/>
            </a:lvl7pPr>
            <a:lvl8pPr marL="1872554" indent="0">
              <a:buNone/>
              <a:defRPr sz="585"/>
            </a:lvl8pPr>
            <a:lvl9pPr marL="2140062" indent="0">
              <a:buNone/>
              <a:defRPr sz="5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3DF-5001-49BC-B8A5-B80D4E10B39A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7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7804" y="402654"/>
            <a:ext cx="4614267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7804" y="2013259"/>
            <a:ext cx="4614267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7804" y="7009643"/>
            <a:ext cx="1203722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B43DF-5001-49BC-B8A5-B80D4E10B39A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72146" y="7009643"/>
            <a:ext cx="1805583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78349" y="7009643"/>
            <a:ext cx="1203722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81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35015" rtl="0" eaLnBrk="1" latinLnBrk="0" hangingPunct="1">
        <a:lnSpc>
          <a:spcPct val="90000"/>
        </a:lnSpc>
        <a:spcBef>
          <a:spcPct val="0"/>
        </a:spcBef>
        <a:buNone/>
        <a:defRPr sz="25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3754" indent="-133754" algn="l" defTabSz="535015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1pPr>
      <a:lvl2pPr marL="401262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2pPr>
      <a:lvl3pPr marL="668769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936277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4pPr>
      <a:lvl5pPr marL="1203785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5pPr>
      <a:lvl6pPr marL="1471292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6pPr>
      <a:lvl7pPr marL="1738800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7pPr>
      <a:lvl8pPr marL="2006308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8pPr>
      <a:lvl9pPr marL="2273816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1pPr>
      <a:lvl2pPr marL="267508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2pPr>
      <a:lvl3pPr marL="535015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3pPr>
      <a:lvl4pPr marL="802523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4pPr>
      <a:lvl5pPr marL="1070031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5pPr>
      <a:lvl6pPr marL="1337539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6pPr>
      <a:lvl7pPr marL="1605046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7pPr>
      <a:lvl8pPr marL="1872554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8pPr>
      <a:lvl9pPr marL="2140062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1.png"/><Relationship Id="rId12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8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17.png"/><Relationship Id="rId9" Type="http://schemas.openxmlformats.org/officeDocument/2006/relationships/image" Target="../media/image13.png"/><Relationship Id="rId1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5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openxmlformats.org/officeDocument/2006/relationships/image" Target="../media/image19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8.png"/><Relationship Id="rId5" Type="http://schemas.openxmlformats.org/officeDocument/2006/relationships/image" Target="../media/image24.png"/><Relationship Id="rId10" Type="http://schemas.openxmlformats.org/officeDocument/2006/relationships/image" Target="../media/image14.png"/><Relationship Id="rId4" Type="http://schemas.openxmlformats.org/officeDocument/2006/relationships/image" Target="../media/image23.png"/><Relationship Id="rId9" Type="http://schemas.openxmlformats.org/officeDocument/2006/relationships/image" Target="../media/image13.png"/><Relationship Id="rId1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30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openxmlformats.org/officeDocument/2006/relationships/image" Target="../media/image1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8.png"/><Relationship Id="rId5" Type="http://schemas.openxmlformats.org/officeDocument/2006/relationships/image" Target="../media/image29.png"/><Relationship Id="rId10" Type="http://schemas.openxmlformats.org/officeDocument/2006/relationships/image" Target="../media/image14.png"/><Relationship Id="rId4" Type="http://schemas.openxmlformats.org/officeDocument/2006/relationships/image" Target="../media/image28.png"/><Relationship Id="rId9" Type="http://schemas.openxmlformats.org/officeDocument/2006/relationships/image" Target="../media/image13.png"/><Relationship Id="rId1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35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openxmlformats.org/officeDocument/2006/relationships/image" Target="../media/image19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8.png"/><Relationship Id="rId5" Type="http://schemas.openxmlformats.org/officeDocument/2006/relationships/image" Target="../media/image34.png"/><Relationship Id="rId10" Type="http://schemas.openxmlformats.org/officeDocument/2006/relationships/image" Target="../media/image14.png"/><Relationship Id="rId4" Type="http://schemas.openxmlformats.org/officeDocument/2006/relationships/image" Target="../media/image33.png"/><Relationship Id="rId9" Type="http://schemas.openxmlformats.org/officeDocument/2006/relationships/image" Target="../media/image13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6FD07585-4CE8-1E0E-B98A-A412FDBDCACE}"/>
              </a:ext>
            </a:extLst>
          </p:cNvPr>
          <p:cNvSpPr/>
          <p:nvPr/>
        </p:nvSpPr>
        <p:spPr>
          <a:xfrm>
            <a:off x="1" y="644056"/>
            <a:ext cx="5349876" cy="33872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002060">
                  <a:alpha val="53000"/>
                </a:srgbClr>
              </a:gs>
              <a:gs pos="40260">
                <a:srgbClr val="546A95">
                  <a:alpha val="0"/>
                </a:srgbClr>
              </a:gs>
              <a:gs pos="72000">
                <a:srgbClr val="002060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7C2B0F2A-9513-D92B-CDCA-4F9D7345A925}"/>
              </a:ext>
            </a:extLst>
          </p:cNvPr>
          <p:cNvSpPr/>
          <p:nvPr/>
        </p:nvSpPr>
        <p:spPr>
          <a:xfrm rot="10800000">
            <a:off x="0" y="548639"/>
            <a:ext cx="5349876" cy="32327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002060">
                  <a:alpha val="53000"/>
                </a:srgbClr>
              </a:gs>
              <a:gs pos="40260">
                <a:srgbClr val="546A95">
                  <a:alpha val="0"/>
                </a:srgbClr>
              </a:gs>
              <a:gs pos="72000">
                <a:srgbClr val="002060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F9828DF2-D9B0-24C9-EFB7-DD99C45D7663}"/>
              </a:ext>
            </a:extLst>
          </p:cNvPr>
          <p:cNvSpPr/>
          <p:nvPr/>
        </p:nvSpPr>
        <p:spPr>
          <a:xfrm>
            <a:off x="0" y="0"/>
            <a:ext cx="5349875" cy="6440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980D600D-964F-E03B-0E58-24E5445644FF}"/>
              </a:ext>
            </a:extLst>
          </p:cNvPr>
          <p:cNvSpPr/>
          <p:nvPr/>
        </p:nvSpPr>
        <p:spPr>
          <a:xfrm>
            <a:off x="0" y="3984764"/>
            <a:ext cx="5349875" cy="35780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88511112-3AF1-BB6D-3324-E1F486B46D93}"/>
              </a:ext>
            </a:extLst>
          </p:cNvPr>
          <p:cNvSpPr txBox="1"/>
          <p:nvPr/>
        </p:nvSpPr>
        <p:spPr>
          <a:xfrm>
            <a:off x="-1" y="95438"/>
            <a:ext cx="53498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cap="small" dirty="0">
                <a:ln w="6600">
                  <a:solidFill>
                    <a:srgbClr val="00FF00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Oxygen" panose="02000503000000000000" pitchFamily="2" charset="0"/>
              </a:rPr>
              <a:t>Artificial Intelligence</a:t>
            </a:r>
          </a:p>
          <a:p>
            <a:pPr algn="ctr"/>
            <a:r>
              <a:rPr lang="en-US" dirty="0">
                <a:ln w="6600">
                  <a:solidFill>
                    <a:srgbClr val="00FF00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Oxygen" panose="02000503000000000000" pitchFamily="2" charset="0"/>
              </a:rPr>
              <a:t>Time for </a:t>
            </a:r>
            <a:r>
              <a:rPr lang="en-US" sz="2400" b="1" cap="small" dirty="0">
                <a:ln w="6600">
                  <a:solidFill>
                    <a:srgbClr val="00FF00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Oxygen" panose="02000503000000000000" pitchFamily="2" charset="0"/>
              </a:rPr>
              <a:t>Your Child </a:t>
            </a:r>
            <a:r>
              <a:rPr lang="en-US" dirty="0">
                <a:ln w="6600">
                  <a:solidFill>
                    <a:srgbClr val="00FF00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Oxygen" panose="02000503000000000000" pitchFamily="2" charset="0"/>
              </a:rPr>
              <a:t>to join </a:t>
            </a:r>
            <a:r>
              <a:rPr lang="en-US" sz="2400" b="1" cap="small" dirty="0">
                <a:ln w="6600">
                  <a:solidFill>
                    <a:srgbClr val="00FF00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Oxygen" panose="02000503000000000000" pitchFamily="2" charset="0"/>
              </a:rPr>
              <a:t>the Party</a:t>
            </a:r>
            <a:endParaRPr lang="en-AU" sz="2400" b="1" cap="small" dirty="0">
              <a:ln w="6600">
                <a:solidFill>
                  <a:srgbClr val="00FF00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D13BAB8D-0C75-5C9B-289B-F080AFE216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60" y="1478130"/>
            <a:ext cx="1848567" cy="102912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806CC636-3E38-63A3-5FB8-CA6E75F5AC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12078" y="1504714"/>
            <a:ext cx="1692246" cy="102912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10A04248-B482-BC64-840E-842BA52E33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11636" y="2033321"/>
            <a:ext cx="1861470" cy="113204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="" xmlns:a16="http://schemas.microsoft.com/office/drawing/2014/main" id="{19DA6BEB-E5B2-1E56-1153-DE968BE67F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23" y="2025196"/>
            <a:ext cx="2033423" cy="113204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="" xmlns:a16="http://schemas.microsoft.com/office/drawing/2014/main" id="{0F4AB4FE-ADE4-3F7C-88C5-14C5FF1B09D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049" y="2351400"/>
            <a:ext cx="2011788" cy="142071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="" xmlns:a16="http://schemas.microsoft.com/office/drawing/2014/main" id="{B0FFB43D-C27C-7DCF-F339-491B6CE3325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5534" y="2797649"/>
            <a:ext cx="1877643" cy="129156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="" xmlns:a16="http://schemas.microsoft.com/office/drawing/2014/main" id="{C2C5806E-BB72-FD1D-127F-5F380EF6A3D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74" y="2459372"/>
            <a:ext cx="1511486" cy="10674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A3E4EA3E-344E-B471-45A3-76EDB1FAF6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670" y="1239110"/>
            <a:ext cx="2116431" cy="28153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45C1AA2-EAE2-BFDA-1DB5-B1B0B64CE4C1}"/>
              </a:ext>
            </a:extLst>
          </p:cNvPr>
          <p:cNvSpPr txBox="1"/>
          <p:nvPr/>
        </p:nvSpPr>
        <p:spPr>
          <a:xfrm>
            <a:off x="-1" y="3326025"/>
            <a:ext cx="5349875" cy="274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cap="small" dirty="0">
                <a:solidFill>
                  <a:srgbClr val="FF0101"/>
                </a:solidFill>
                <a:latin typeface="Oxygen" panose="02000503000000000000" pitchFamily="2" charset="0"/>
              </a:rPr>
              <a:t>AI Will Replace 75% of </a:t>
            </a:r>
            <a:r>
              <a:rPr lang="en-US" sz="1100" b="1" cap="small" dirty="0">
                <a:solidFill>
                  <a:srgbClr val="FF0101"/>
                </a:solidFill>
                <a:latin typeface="Oxygen" panose="02000503000000000000" pitchFamily="2" charset="0"/>
              </a:rPr>
              <a:t>Today’s Jobs with</a:t>
            </a:r>
            <a:r>
              <a:rPr lang="en-US" sz="1000" b="1" cap="small" dirty="0">
                <a:solidFill>
                  <a:srgbClr val="FF0101"/>
                </a:solidFill>
                <a:latin typeface="Oxygen" panose="02000503000000000000" pitchFamily="2" charset="0"/>
              </a:rPr>
              <a:t>in 15 Years</a:t>
            </a:r>
          </a:p>
          <a:p>
            <a:pPr algn="ctr"/>
            <a:r>
              <a:rPr lang="en-US" sz="1000" b="1" cap="small" dirty="0">
                <a:solidFill>
                  <a:srgbClr val="92D050"/>
                </a:solidFill>
                <a:latin typeface="Oxygen" panose="02000503000000000000" pitchFamily="2" charset="0"/>
              </a:rPr>
              <a:t>Only Way to AI-Proof Your </a:t>
            </a:r>
            <a:r>
              <a:rPr lang="en-US" sz="1100" b="1" cap="small" dirty="0">
                <a:solidFill>
                  <a:srgbClr val="92D050"/>
                </a:solidFill>
                <a:latin typeface="Oxygen" panose="02000503000000000000" pitchFamily="2" charset="0"/>
              </a:rPr>
              <a:t>Child’s Career Is </a:t>
            </a:r>
            <a:r>
              <a:rPr lang="en-US" sz="1000" b="1" cap="small" dirty="0">
                <a:solidFill>
                  <a:srgbClr val="92D050"/>
                </a:solidFill>
                <a:latin typeface="Oxygen" panose="02000503000000000000" pitchFamily="2" charset="0"/>
              </a:rPr>
              <a:t>to Genuinely Teach AI</a:t>
            </a:r>
            <a:endParaRPr lang="en-US" sz="1100" b="1" cap="small" dirty="0">
              <a:solidFill>
                <a:srgbClr val="92D050"/>
              </a:solidFill>
              <a:latin typeface="Oxygen" panose="02000503000000000000" pitchFamily="2" charset="0"/>
            </a:endParaRPr>
          </a:p>
          <a:p>
            <a:pPr algn="ctr">
              <a:lnSpc>
                <a:spcPct val="200000"/>
              </a:lnSpc>
            </a:pPr>
            <a:r>
              <a:rPr lang="en-US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AI Tuitions for ICSE/CBSE/WB, Class IX-XII</a:t>
            </a:r>
          </a:p>
          <a:p>
            <a:pPr algn="ctr">
              <a:spcAft>
                <a:spcPts val="1200"/>
              </a:spcAft>
            </a:pPr>
            <a:r>
              <a:rPr lang="en-US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Robotics / AI / Coding for Kids Class III-VIII </a:t>
            </a:r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AU" sz="800" b="1" dirty="0">
                <a:solidFill>
                  <a:srgbClr val="00E5F0"/>
                </a:solidFill>
                <a:latin typeface="Oxygen" panose="02000503000000000000" pitchFamily="2" charset="0"/>
              </a:rPr>
              <a:t>Robotics &amp; IoT – From Children’s  Level till Hands-on with Microcontrollers</a:t>
            </a:r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AU" sz="800" b="1" dirty="0">
                <a:solidFill>
                  <a:srgbClr val="00E5F0"/>
                </a:solidFill>
                <a:latin typeface="Oxygen" panose="02000503000000000000" pitchFamily="2" charset="0"/>
              </a:rPr>
              <a:t>Python, C, C++ - Basics till TensorFlow, Keras &amp; PyTorch, OpenCV etc.</a:t>
            </a:r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AU" sz="800" b="1" dirty="0">
                <a:solidFill>
                  <a:srgbClr val="00E5F0"/>
                </a:solidFill>
                <a:latin typeface="Oxygen" panose="02000503000000000000" pitchFamily="2" charset="0"/>
              </a:rPr>
              <a:t>Data Science Concepts / AI – Lucid details till Professional Mathematical Models</a:t>
            </a:r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AU" sz="800" b="1" dirty="0">
                <a:solidFill>
                  <a:srgbClr val="00E5F0"/>
                </a:solidFill>
                <a:latin typeface="Oxygen" panose="02000503000000000000" pitchFamily="2" charset="0"/>
              </a:rPr>
              <a:t>Clear Each Concept with Data Visualization &amp; Analytics</a:t>
            </a:r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AU" sz="800" b="1" dirty="0">
                <a:solidFill>
                  <a:srgbClr val="00E5F0"/>
                </a:solidFill>
                <a:latin typeface="Oxygen" panose="02000503000000000000" pitchFamily="2" charset="0"/>
              </a:rPr>
              <a:t>Computer Vision, NLP – Cool Play around to Advanced Professional Projects</a:t>
            </a:r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AU" sz="800" b="1" dirty="0">
                <a:solidFill>
                  <a:srgbClr val="00E5F0"/>
                </a:solidFill>
                <a:latin typeface="Oxygen" panose="02000503000000000000" pitchFamily="2" charset="0"/>
              </a:rPr>
              <a:t>Technical Communication Skills &amp; Business Intelligence</a:t>
            </a:r>
            <a:endParaRPr lang="en-US" sz="800" b="1" dirty="0">
              <a:solidFill>
                <a:srgbClr val="00E5F0"/>
              </a:solidFill>
              <a:latin typeface="Oxygen" panose="02000503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US" sz="1100" b="1" cap="small" dirty="0">
                <a:solidFill>
                  <a:srgbClr val="FFC000"/>
                </a:solidFill>
                <a:latin typeface="Oxygen" panose="02000503000000000000" pitchFamily="2" charset="0"/>
              </a:rPr>
              <a:t>Project based, fun &amp; easy learning</a:t>
            </a:r>
          </a:p>
          <a:p>
            <a:pPr algn="ctr"/>
            <a:r>
              <a:rPr lang="en-US" sz="1100" b="1" cap="small" dirty="0">
                <a:solidFill>
                  <a:srgbClr val="FFC000"/>
                </a:solidFill>
                <a:latin typeface="Oxygen" panose="02000503000000000000" pitchFamily="2" charset="0"/>
              </a:rPr>
              <a:t>Globally experienced faculty from prestigious organizations</a:t>
            </a:r>
            <a:endParaRPr lang="en-AU" sz="1100" b="1" cap="small" dirty="0">
              <a:solidFill>
                <a:srgbClr val="FFC000"/>
              </a:solidFill>
              <a:latin typeface="Oxygen" panose="02000503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3C479BF-46F2-91C3-6824-D38EB15BCD7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06639" y="5901296"/>
            <a:ext cx="590515" cy="9027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B140FD5-64AF-3FE5-7EF3-0FCAF7FAF5D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756" y="6724117"/>
            <a:ext cx="1607746" cy="760535"/>
          </a:xfrm>
          <a:prstGeom prst="rect">
            <a:avLst/>
          </a:prstGeom>
        </p:spPr>
      </p:pic>
      <p:pic>
        <p:nvPicPr>
          <p:cNvPr id="6" name="Picture 2" descr="File:Facebook Logo (2019).png - Wikimedia Commons">
            <a:extLst>
              <a:ext uri="{FF2B5EF4-FFF2-40B4-BE49-F238E27FC236}">
                <a16:creationId xmlns="" xmlns:a16="http://schemas.microsoft.com/office/drawing/2014/main" id="{E4F6A499-0D14-0625-E639-315C8DB92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64" y="7282514"/>
            <a:ext cx="210075" cy="2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New Instagram Logo PNG Images 2023">
            <a:extLst>
              <a:ext uri="{FF2B5EF4-FFF2-40B4-BE49-F238E27FC236}">
                <a16:creationId xmlns="" xmlns:a16="http://schemas.microsoft.com/office/drawing/2014/main" id="{9CD6B81C-35E1-B833-9259-AAC640AEF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76" y="7290815"/>
            <a:ext cx="199951" cy="19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Whatsapp Icon PNGs for Free Download">
            <a:extLst>
              <a:ext uri="{FF2B5EF4-FFF2-40B4-BE49-F238E27FC236}">
                <a16:creationId xmlns="" xmlns:a16="http://schemas.microsoft.com/office/drawing/2014/main" id="{0F86561D-C68F-7D41-4A0D-9449DECAF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229" y="7013735"/>
            <a:ext cx="250641" cy="25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Linkedin logo png, Linkedin icon transparent png 18930587 PNG">
            <a:extLst>
              <a:ext uri="{FF2B5EF4-FFF2-40B4-BE49-F238E27FC236}">
                <a16:creationId xmlns="" xmlns:a16="http://schemas.microsoft.com/office/drawing/2014/main" id="{C5325B9E-87D1-9499-8A44-8A9CF87C6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165" y="7214422"/>
            <a:ext cx="349406" cy="34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76F7393-631A-557D-FBA5-36A1EFDC0789}"/>
              </a:ext>
            </a:extLst>
          </p:cNvPr>
          <p:cNvSpPr/>
          <p:nvPr/>
        </p:nvSpPr>
        <p:spPr>
          <a:xfrm>
            <a:off x="-1313" y="6719436"/>
            <a:ext cx="212170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Oxygen" panose="02000503000000000000" pitchFamily="2" charset="0"/>
              </a:rPr>
              <a:t>N-1/25 Kunal Road, </a:t>
            </a:r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Patuli</a:t>
            </a:r>
            <a:r>
              <a:rPr lang="en-US" sz="900" b="1" dirty="0">
                <a:solidFill>
                  <a:schemeClr val="bg1"/>
                </a:solidFill>
                <a:latin typeface="Oxygen" panose="02000503000000000000" pitchFamily="2" charset="0"/>
              </a:rPr>
              <a:t>,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  <a:latin typeface="Oxygen" panose="02000503000000000000" pitchFamily="2" charset="0"/>
              </a:rPr>
              <a:t>Kolkata 700094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  <a:latin typeface="Oxygen" panose="02000503000000000000" pitchFamily="2" charset="0"/>
              </a:rPr>
              <a:t>Near Fire Brigade &amp; Krishi Vikas</a:t>
            </a:r>
            <a:r>
              <a:rPr lang="en-US" sz="10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endParaRPr lang="en-AU" sz="10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F36FD974-A183-6AC8-1439-16E527BDDD7F}"/>
              </a:ext>
            </a:extLst>
          </p:cNvPr>
          <p:cNvSpPr/>
          <p:nvPr/>
        </p:nvSpPr>
        <p:spPr>
          <a:xfrm>
            <a:off x="2121708" y="6689237"/>
            <a:ext cx="1607746" cy="605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dirty="0">
                <a:solidFill>
                  <a:srgbClr val="00FF00"/>
                </a:solidFill>
                <a:latin typeface="Oxygen" panose="02000503000000000000" pitchFamily="2" charset="0"/>
              </a:rPr>
              <a:t>anirban@anodiam.com</a:t>
            </a:r>
            <a:endParaRPr lang="en-US" sz="100" b="1" dirty="0">
              <a:solidFill>
                <a:srgbClr val="00FF00"/>
              </a:solidFill>
              <a:latin typeface="Oxygen" panose="02000503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9073 700094</a:t>
            </a:r>
            <a:endParaRPr lang="en-AU" sz="1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EF13506-A047-DC80-7719-35935E404F6B}"/>
              </a:ext>
            </a:extLst>
          </p:cNvPr>
          <p:cNvSpPr/>
          <p:nvPr/>
        </p:nvSpPr>
        <p:spPr>
          <a:xfrm>
            <a:off x="2174546" y="7246752"/>
            <a:ext cx="15888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FF00"/>
                </a:solidFill>
                <a:latin typeface="Oxygen" panose="02000503000000000000" pitchFamily="2" charset="0"/>
              </a:rPr>
              <a:t>www.anodiam.com</a:t>
            </a:r>
            <a:endParaRPr lang="en-AU" sz="1200" dirty="0"/>
          </a:p>
        </p:txBody>
      </p:sp>
      <p:pic>
        <p:nvPicPr>
          <p:cNvPr id="13" name="Picture 18" descr="Page 2 | Phone Icon Png Images - Free Download on Freepik">
            <a:extLst>
              <a:ext uri="{FF2B5EF4-FFF2-40B4-BE49-F238E27FC236}">
                <a16:creationId xmlns="" xmlns:a16="http://schemas.microsoft.com/office/drawing/2014/main" id="{F92896B4-90E6-BD36-F25E-DE1187C81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915" y="7019570"/>
            <a:ext cx="230977" cy="23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32-Point Star 20">
            <a:extLst>
              <a:ext uri="{FF2B5EF4-FFF2-40B4-BE49-F238E27FC236}">
                <a16:creationId xmlns="" xmlns:a16="http://schemas.microsoft.com/office/drawing/2014/main" id="{C6708AF5-BAA9-0546-7766-E1CD143048DB}"/>
              </a:ext>
            </a:extLst>
          </p:cNvPr>
          <p:cNvSpPr/>
          <p:nvPr/>
        </p:nvSpPr>
        <p:spPr>
          <a:xfrm>
            <a:off x="264226" y="5983698"/>
            <a:ext cx="1705534" cy="766555"/>
          </a:xfrm>
          <a:prstGeom prst="star32">
            <a:avLst/>
          </a:prstGeom>
          <a:solidFill>
            <a:srgbClr val="00206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Bring a friend &amp; get</a:t>
            </a:r>
          </a:p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</p:txBody>
      </p:sp>
      <p:sp>
        <p:nvSpPr>
          <p:cNvPr id="16" name="32-Point Star 20">
            <a:extLst>
              <a:ext uri="{FF2B5EF4-FFF2-40B4-BE49-F238E27FC236}">
                <a16:creationId xmlns="" xmlns:a16="http://schemas.microsoft.com/office/drawing/2014/main" id="{D8634965-71EA-333E-7D79-07D5D39A81DE}"/>
              </a:ext>
            </a:extLst>
          </p:cNvPr>
          <p:cNvSpPr/>
          <p:nvPr/>
        </p:nvSpPr>
        <p:spPr>
          <a:xfrm>
            <a:off x="2363497" y="5979310"/>
            <a:ext cx="1705534" cy="766555"/>
          </a:xfrm>
          <a:prstGeom prst="star32">
            <a:avLst/>
          </a:prstGeom>
          <a:solidFill>
            <a:srgbClr val="00206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Multiple Subjects</a:t>
            </a:r>
          </a:p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634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FB2FF06D-C2EA-0C75-43F9-C7B58146B119}"/>
              </a:ext>
            </a:extLst>
          </p:cNvPr>
          <p:cNvSpPr/>
          <p:nvPr/>
        </p:nvSpPr>
        <p:spPr>
          <a:xfrm>
            <a:off x="0" y="507860"/>
            <a:ext cx="5346166" cy="26822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293E13AC-359E-8FA8-1291-15689464F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208" y="455372"/>
            <a:ext cx="2054566" cy="257411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594419C4-90D9-8890-6387-89696EC7FE9E}"/>
              </a:ext>
            </a:extLst>
          </p:cNvPr>
          <p:cNvSpPr/>
          <p:nvPr/>
        </p:nvSpPr>
        <p:spPr>
          <a:xfrm rot="10800000">
            <a:off x="-540" y="-13389"/>
            <a:ext cx="5353583" cy="145275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6C0FDEE-133F-3C3A-7466-0889D35F6FFC}"/>
              </a:ext>
            </a:extLst>
          </p:cNvPr>
          <p:cNvSpPr txBox="1"/>
          <p:nvPr/>
        </p:nvSpPr>
        <p:spPr>
          <a:xfrm>
            <a:off x="3709" y="-28371"/>
            <a:ext cx="5346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small" dirty="0">
                <a:ln w="6600">
                  <a:solidFill>
                    <a:srgbClr val="00FF00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Coaching Classes</a:t>
            </a:r>
            <a:endParaRPr lang="en-AU" sz="3200" b="1" cap="small" dirty="0">
              <a:ln w="6600">
                <a:solidFill>
                  <a:srgbClr val="00FF00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EB7EF721-2C99-15E5-45EA-DCF099DE5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768" y="-800084"/>
            <a:ext cx="2905623" cy="386521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FD37893E-CC3C-2666-F268-3ED94CE1D7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5075" y="-25843"/>
            <a:ext cx="7010400" cy="322897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CB08D2BD-0071-1675-B429-A721792EC26A}"/>
              </a:ext>
            </a:extLst>
          </p:cNvPr>
          <p:cNvSpPr/>
          <p:nvPr/>
        </p:nvSpPr>
        <p:spPr>
          <a:xfrm>
            <a:off x="-3709" y="1964464"/>
            <a:ext cx="5353583" cy="153395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4CFC492A-2D71-A16A-772B-0B4373F3EB8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382" y="1203512"/>
            <a:ext cx="1945373" cy="920248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980D600D-964F-E03B-0E58-24E5445644FF}"/>
              </a:ext>
            </a:extLst>
          </p:cNvPr>
          <p:cNvSpPr/>
          <p:nvPr/>
        </p:nvSpPr>
        <p:spPr>
          <a:xfrm>
            <a:off x="0" y="3281905"/>
            <a:ext cx="5349875" cy="4280945"/>
          </a:xfrm>
          <a:prstGeom prst="rect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6" name="Picture 2" descr="File:Facebook Logo (2019).png - Wikimedia Commons">
            <a:extLst>
              <a:ext uri="{FF2B5EF4-FFF2-40B4-BE49-F238E27FC236}">
                <a16:creationId xmlns="" xmlns:a16="http://schemas.microsoft.com/office/drawing/2014/main" id="{E4F6A499-0D14-0625-E639-315C8DB92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1" y="6354537"/>
            <a:ext cx="210075" cy="2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New Instagram Logo PNG Images 2023">
            <a:extLst>
              <a:ext uri="{FF2B5EF4-FFF2-40B4-BE49-F238E27FC236}">
                <a16:creationId xmlns="" xmlns:a16="http://schemas.microsoft.com/office/drawing/2014/main" id="{9CD6B81C-35E1-B833-9259-AAC640AEF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88" y="7290815"/>
            <a:ext cx="199951" cy="19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Whatsapp Icon PNGs for Free Download">
            <a:extLst>
              <a:ext uri="{FF2B5EF4-FFF2-40B4-BE49-F238E27FC236}">
                <a16:creationId xmlns="" xmlns:a16="http://schemas.microsoft.com/office/drawing/2014/main" id="{0F86561D-C68F-7D41-4A0D-9449DECAF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368" y="7252273"/>
            <a:ext cx="250641" cy="25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Linkedin logo png, Linkedin icon transparent png 18930587 PNG">
            <a:extLst>
              <a:ext uri="{FF2B5EF4-FFF2-40B4-BE49-F238E27FC236}">
                <a16:creationId xmlns="" xmlns:a16="http://schemas.microsoft.com/office/drawing/2014/main" id="{C5325B9E-87D1-9499-8A44-8A9CF87C6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15" y="7214422"/>
            <a:ext cx="349406" cy="34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76F7393-631A-557D-FBA5-36A1EFDC0789}"/>
              </a:ext>
            </a:extLst>
          </p:cNvPr>
          <p:cNvSpPr/>
          <p:nvPr/>
        </p:nvSpPr>
        <p:spPr>
          <a:xfrm>
            <a:off x="295894" y="6894086"/>
            <a:ext cx="49883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Oxygen" panose="02000503000000000000" pitchFamily="2" charset="0"/>
              </a:rPr>
              <a:t>N-1/25 Kunal Road,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Patuli</a:t>
            </a:r>
            <a:r>
              <a:rPr lang="en-US" sz="900" b="1" dirty="0">
                <a:solidFill>
                  <a:schemeClr val="bg1"/>
                </a:solidFill>
                <a:latin typeface="Oxygen" panose="02000503000000000000" pitchFamily="2" charset="0"/>
              </a:rPr>
              <a:t>, Kolkata 700094, Near Fire Brigade &amp; Krishi Vikas</a:t>
            </a:r>
            <a:r>
              <a:rPr lang="en-US" sz="10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endParaRPr lang="en-AU" sz="10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F36FD974-A183-6AC8-1439-16E527BDDD7F}"/>
              </a:ext>
            </a:extLst>
          </p:cNvPr>
          <p:cNvSpPr/>
          <p:nvPr/>
        </p:nvSpPr>
        <p:spPr>
          <a:xfrm>
            <a:off x="3557327" y="7165456"/>
            <a:ext cx="1607746" cy="374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9073 700094</a:t>
            </a:r>
            <a:endParaRPr lang="en-AU" sz="1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EF13506-A047-DC80-7719-35935E404F6B}"/>
              </a:ext>
            </a:extLst>
          </p:cNvPr>
          <p:cNvSpPr/>
          <p:nvPr/>
        </p:nvSpPr>
        <p:spPr>
          <a:xfrm>
            <a:off x="660326" y="7263832"/>
            <a:ext cx="29097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70C0"/>
                </a:solidFill>
                <a:latin typeface="Oxygen" panose="02000503000000000000" pitchFamily="2" charset="0"/>
              </a:rPr>
              <a:t>www.anodiam.com || anirban@anodiam.com</a:t>
            </a:r>
            <a:endParaRPr lang="en-AU" sz="1000" dirty="0">
              <a:solidFill>
                <a:srgbClr val="0070C0"/>
              </a:solidFill>
            </a:endParaRPr>
          </a:p>
        </p:txBody>
      </p:sp>
      <p:pic>
        <p:nvPicPr>
          <p:cNvPr id="13" name="Picture 18" descr="Page 2 | Phone Icon Png Images - Free Download on Freepik">
            <a:extLst>
              <a:ext uri="{FF2B5EF4-FFF2-40B4-BE49-F238E27FC236}">
                <a16:creationId xmlns="" xmlns:a16="http://schemas.microsoft.com/office/drawing/2014/main" id="{F92896B4-90E6-BD36-F25E-DE1187C81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054" y="7258108"/>
            <a:ext cx="230977" cy="23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32-Point Star 20">
            <a:extLst>
              <a:ext uri="{FF2B5EF4-FFF2-40B4-BE49-F238E27FC236}">
                <a16:creationId xmlns="" xmlns:a16="http://schemas.microsoft.com/office/drawing/2014/main" id="{D8634965-71EA-333E-7D79-07D5D39A81DE}"/>
              </a:ext>
            </a:extLst>
          </p:cNvPr>
          <p:cNvSpPr/>
          <p:nvPr/>
        </p:nvSpPr>
        <p:spPr>
          <a:xfrm>
            <a:off x="3392192" y="6165053"/>
            <a:ext cx="1705534" cy="766555"/>
          </a:xfrm>
          <a:prstGeom prst="star32">
            <a:avLst/>
          </a:prstGeom>
          <a:solidFill>
            <a:srgbClr val="00206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Multiple Subjects</a:t>
            </a:r>
          </a:p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</p:txBody>
      </p:sp>
      <p:pic>
        <p:nvPicPr>
          <p:cNvPr id="1028" name="Picture 4" descr="Map Icon PNGs for Free Download">
            <a:extLst>
              <a:ext uri="{FF2B5EF4-FFF2-40B4-BE49-F238E27FC236}">
                <a16:creationId xmlns="" xmlns:a16="http://schemas.microsoft.com/office/drawing/2014/main" id="{462D385E-BF12-5E62-5EA6-9CBB8DFC4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72" y="6978020"/>
            <a:ext cx="236986" cy="23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A488919C-AC61-D592-AFF9-4F5FFE522D7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3549" y="6249400"/>
            <a:ext cx="661577" cy="66157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EF39D526-5610-CB78-2519-A7E4655A484E}"/>
              </a:ext>
            </a:extLst>
          </p:cNvPr>
          <p:cNvSpPr/>
          <p:nvPr/>
        </p:nvSpPr>
        <p:spPr>
          <a:xfrm>
            <a:off x="7935" y="6345663"/>
            <a:ext cx="9398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00" b="1" dirty="0">
                <a:solidFill>
                  <a:schemeClr val="bg1"/>
                </a:solidFill>
                <a:latin typeface="Oxygen" panose="02000503000000000000" pitchFamily="2" charset="0"/>
              </a:rPr>
              <a:t>Scan &amp;</a:t>
            </a:r>
          </a:p>
          <a:p>
            <a:r>
              <a:rPr lang="en-AU" sz="1000" b="1" dirty="0">
                <a:solidFill>
                  <a:schemeClr val="bg1"/>
                </a:solidFill>
                <a:latin typeface="Oxygen" panose="02000503000000000000" pitchFamily="2" charset="0"/>
              </a:rPr>
              <a:t>Follow for</a:t>
            </a:r>
          </a:p>
          <a:p>
            <a:r>
              <a:rPr lang="en-AU" sz="1200" b="1" dirty="0">
                <a:solidFill>
                  <a:schemeClr val="bg1"/>
                </a:solidFill>
                <a:latin typeface="Oxygen" panose="02000503000000000000" pitchFamily="2" charset="0"/>
              </a:rPr>
              <a:t>Discounts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="" xmlns:a16="http://schemas.microsoft.com/office/drawing/2014/main" id="{846411BB-2B97-DC1D-1D4B-E3BF68B35C66}"/>
              </a:ext>
            </a:extLst>
          </p:cNvPr>
          <p:cNvSpPr/>
          <p:nvPr/>
        </p:nvSpPr>
        <p:spPr>
          <a:xfrm>
            <a:off x="1071154" y="2577013"/>
            <a:ext cx="1354002" cy="1353290"/>
          </a:xfrm>
          <a:custGeom>
            <a:avLst/>
            <a:gdLst>
              <a:gd name="connsiteX0" fmla="*/ 0 w 1119010"/>
              <a:gd name="connsiteY0" fmla="*/ 0 h 1118422"/>
              <a:gd name="connsiteX1" fmla="*/ 1119010 w 1119010"/>
              <a:gd name="connsiteY1" fmla="*/ 0 h 1118422"/>
              <a:gd name="connsiteX2" fmla="*/ 1119010 w 1119010"/>
              <a:gd name="connsiteY2" fmla="*/ 1118422 h 1118422"/>
              <a:gd name="connsiteX3" fmla="*/ 0 w 1119010"/>
              <a:gd name="connsiteY3" fmla="*/ 1118422 h 111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9010" h="1118422">
                <a:moveTo>
                  <a:pt x="0" y="0"/>
                </a:moveTo>
                <a:lnTo>
                  <a:pt x="1119010" y="0"/>
                </a:lnTo>
                <a:lnTo>
                  <a:pt x="1119010" y="1118422"/>
                </a:lnTo>
                <a:lnTo>
                  <a:pt x="0" y="1118422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47000">
                <a:schemeClr val="accent1">
                  <a:lumMod val="5000"/>
                  <a:lumOff val="95000"/>
                </a:schemeClr>
              </a:gs>
              <a:gs pos="71000">
                <a:srgbClr val="FF8C5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="" xmlns:a16="http://schemas.microsoft.com/office/drawing/2014/main" id="{874AA42B-B610-C358-2BF6-320EFC7E795D}"/>
              </a:ext>
            </a:extLst>
          </p:cNvPr>
          <p:cNvSpPr/>
          <p:nvPr/>
        </p:nvSpPr>
        <p:spPr>
          <a:xfrm>
            <a:off x="2849325" y="2602512"/>
            <a:ext cx="1354002" cy="1353290"/>
          </a:xfrm>
          <a:custGeom>
            <a:avLst/>
            <a:gdLst>
              <a:gd name="connsiteX0" fmla="*/ 0 w 1119010"/>
              <a:gd name="connsiteY0" fmla="*/ 0 h 1118422"/>
              <a:gd name="connsiteX1" fmla="*/ 1119010 w 1119010"/>
              <a:gd name="connsiteY1" fmla="*/ 0 h 1118422"/>
              <a:gd name="connsiteX2" fmla="*/ 1119010 w 1119010"/>
              <a:gd name="connsiteY2" fmla="*/ 1118422 h 1118422"/>
              <a:gd name="connsiteX3" fmla="*/ 0 w 1119010"/>
              <a:gd name="connsiteY3" fmla="*/ 1118422 h 111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9010" h="1118422">
                <a:moveTo>
                  <a:pt x="0" y="0"/>
                </a:moveTo>
                <a:lnTo>
                  <a:pt x="1119010" y="0"/>
                </a:lnTo>
                <a:lnTo>
                  <a:pt x="1119010" y="1118422"/>
                </a:lnTo>
                <a:lnTo>
                  <a:pt x="0" y="1118422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47000">
                <a:schemeClr val="accent1">
                  <a:lumMod val="5000"/>
                  <a:lumOff val="95000"/>
                </a:schemeClr>
              </a:gs>
              <a:gs pos="71000">
                <a:srgbClr val="FF8C5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="" xmlns:a16="http://schemas.microsoft.com/office/drawing/2014/main" id="{D6D3C6B6-F66D-B338-58D5-960B9A127DF1}"/>
              </a:ext>
            </a:extLst>
          </p:cNvPr>
          <p:cNvSpPr/>
          <p:nvPr/>
        </p:nvSpPr>
        <p:spPr>
          <a:xfrm>
            <a:off x="3419541" y="4134793"/>
            <a:ext cx="1354002" cy="1353290"/>
          </a:xfrm>
          <a:custGeom>
            <a:avLst/>
            <a:gdLst>
              <a:gd name="connsiteX0" fmla="*/ 0 w 1119010"/>
              <a:gd name="connsiteY0" fmla="*/ 0 h 1118422"/>
              <a:gd name="connsiteX1" fmla="*/ 1119010 w 1119010"/>
              <a:gd name="connsiteY1" fmla="*/ 0 h 1118422"/>
              <a:gd name="connsiteX2" fmla="*/ 1119010 w 1119010"/>
              <a:gd name="connsiteY2" fmla="*/ 1118422 h 1118422"/>
              <a:gd name="connsiteX3" fmla="*/ 0 w 1119010"/>
              <a:gd name="connsiteY3" fmla="*/ 1118422 h 111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9010" h="1118422">
                <a:moveTo>
                  <a:pt x="0" y="0"/>
                </a:moveTo>
                <a:lnTo>
                  <a:pt x="1119010" y="0"/>
                </a:lnTo>
                <a:lnTo>
                  <a:pt x="1119010" y="1118422"/>
                </a:lnTo>
                <a:lnTo>
                  <a:pt x="0" y="1118422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47000">
                <a:schemeClr val="accent1">
                  <a:lumMod val="5000"/>
                  <a:lumOff val="95000"/>
                </a:schemeClr>
              </a:gs>
              <a:gs pos="71000">
                <a:srgbClr val="FF8C5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="" xmlns:a16="http://schemas.microsoft.com/office/drawing/2014/main" id="{5F64AFDE-8C95-719F-15A2-D398DA42B301}"/>
              </a:ext>
            </a:extLst>
          </p:cNvPr>
          <p:cNvSpPr/>
          <p:nvPr/>
        </p:nvSpPr>
        <p:spPr>
          <a:xfrm>
            <a:off x="587585" y="4134793"/>
            <a:ext cx="1354002" cy="1353290"/>
          </a:xfrm>
          <a:custGeom>
            <a:avLst/>
            <a:gdLst>
              <a:gd name="connsiteX0" fmla="*/ 0 w 1119010"/>
              <a:gd name="connsiteY0" fmla="*/ 0 h 1118422"/>
              <a:gd name="connsiteX1" fmla="*/ 1119010 w 1119010"/>
              <a:gd name="connsiteY1" fmla="*/ 0 h 1118422"/>
              <a:gd name="connsiteX2" fmla="*/ 1119010 w 1119010"/>
              <a:gd name="connsiteY2" fmla="*/ 1118422 h 1118422"/>
              <a:gd name="connsiteX3" fmla="*/ 0 w 1119010"/>
              <a:gd name="connsiteY3" fmla="*/ 1118422 h 111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9010" h="1118422">
                <a:moveTo>
                  <a:pt x="0" y="0"/>
                </a:moveTo>
                <a:lnTo>
                  <a:pt x="1119010" y="0"/>
                </a:lnTo>
                <a:lnTo>
                  <a:pt x="1119010" y="1118422"/>
                </a:lnTo>
                <a:lnTo>
                  <a:pt x="0" y="1118422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47000">
                <a:schemeClr val="accent1">
                  <a:lumMod val="5000"/>
                  <a:lumOff val="95000"/>
                </a:schemeClr>
              </a:gs>
              <a:gs pos="71000">
                <a:srgbClr val="FF8C5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="" xmlns:a16="http://schemas.microsoft.com/office/drawing/2014/main" id="{A8CAB9EF-BE2F-643A-D269-7F171E8006F7}"/>
              </a:ext>
            </a:extLst>
          </p:cNvPr>
          <p:cNvSpPr/>
          <p:nvPr/>
        </p:nvSpPr>
        <p:spPr>
          <a:xfrm>
            <a:off x="2042176" y="4946476"/>
            <a:ext cx="1354002" cy="1353290"/>
          </a:xfrm>
          <a:custGeom>
            <a:avLst/>
            <a:gdLst>
              <a:gd name="connsiteX0" fmla="*/ 0 w 1119010"/>
              <a:gd name="connsiteY0" fmla="*/ 0 h 1118422"/>
              <a:gd name="connsiteX1" fmla="*/ 1119010 w 1119010"/>
              <a:gd name="connsiteY1" fmla="*/ 0 h 1118422"/>
              <a:gd name="connsiteX2" fmla="*/ 1119010 w 1119010"/>
              <a:gd name="connsiteY2" fmla="*/ 1118422 h 1118422"/>
              <a:gd name="connsiteX3" fmla="*/ 0 w 1119010"/>
              <a:gd name="connsiteY3" fmla="*/ 1118422 h 111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9010" h="1118422">
                <a:moveTo>
                  <a:pt x="0" y="0"/>
                </a:moveTo>
                <a:lnTo>
                  <a:pt x="1119010" y="0"/>
                </a:lnTo>
                <a:lnTo>
                  <a:pt x="1119010" y="1118422"/>
                </a:lnTo>
                <a:lnTo>
                  <a:pt x="0" y="1118422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47000">
                <a:schemeClr val="accent1">
                  <a:lumMod val="5000"/>
                  <a:lumOff val="95000"/>
                </a:schemeClr>
              </a:gs>
              <a:gs pos="71000">
                <a:srgbClr val="FF8C5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="" xmlns:a16="http://schemas.microsoft.com/office/drawing/2014/main" id="{BB0DEF9F-5983-60D5-AAB0-1C6EBC4F2DA6}"/>
              </a:ext>
            </a:extLst>
          </p:cNvPr>
          <p:cNvSpPr/>
          <p:nvPr/>
        </p:nvSpPr>
        <p:spPr>
          <a:xfrm rot="2160000">
            <a:off x="1236559" y="2960632"/>
            <a:ext cx="3062287" cy="2571912"/>
          </a:xfrm>
          <a:prstGeom prst="star5">
            <a:avLst>
              <a:gd name="adj" fmla="val 28873"/>
              <a:gd name="hf" fmla="val 105146"/>
              <a:gd name="vf" fmla="val 1105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E610DB78-DA10-1099-1D47-87DA596D2C4B}"/>
              </a:ext>
            </a:extLst>
          </p:cNvPr>
          <p:cNvSpPr txBox="1"/>
          <p:nvPr/>
        </p:nvSpPr>
        <p:spPr>
          <a:xfrm>
            <a:off x="1657923" y="3561501"/>
            <a:ext cx="19864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cap="small" dirty="0">
                <a:solidFill>
                  <a:srgbClr val="0070C0"/>
                </a:solidFill>
                <a:latin typeface="Oxygen" panose="02000503000000000000" pitchFamily="2" charset="0"/>
              </a:rPr>
              <a:t>Top-quality Teachers</a:t>
            </a:r>
          </a:p>
          <a:p>
            <a:pPr algn="ctr"/>
            <a:r>
              <a:rPr lang="en-US" sz="1050" b="1" cap="small" dirty="0">
                <a:solidFill>
                  <a:srgbClr val="0070C0"/>
                </a:solidFill>
                <a:latin typeface="Oxygen" panose="02000503000000000000" pitchFamily="2" charset="0"/>
              </a:rPr>
              <a:t>Latest Techniques</a:t>
            </a:r>
          </a:p>
          <a:p>
            <a:pPr algn="ctr"/>
            <a:r>
              <a:rPr lang="en-US" sz="1050" b="1" cap="small" dirty="0">
                <a:solidFill>
                  <a:srgbClr val="0070C0"/>
                </a:solidFill>
                <a:latin typeface="Oxygen" panose="02000503000000000000" pitchFamily="2" charset="0"/>
              </a:rPr>
              <a:t>400+ Courses</a:t>
            </a:r>
          </a:p>
          <a:p>
            <a:pPr algn="ctr"/>
            <a:r>
              <a:rPr lang="en-US" sz="1050" b="1" cap="small" dirty="0">
                <a:solidFill>
                  <a:srgbClr val="0070C0"/>
                </a:solidFill>
                <a:latin typeface="Oxygen" panose="02000503000000000000" pitchFamily="2" charset="0"/>
              </a:rPr>
              <a:t>PTM, Counselling</a:t>
            </a:r>
          </a:p>
          <a:p>
            <a:pPr algn="ctr"/>
            <a:r>
              <a:rPr lang="en-US" sz="1050" b="1" cap="small" dirty="0">
                <a:solidFill>
                  <a:srgbClr val="0070C0"/>
                </a:solidFill>
                <a:latin typeface="Oxygen" panose="02000503000000000000" pitchFamily="2" charset="0"/>
              </a:rPr>
              <a:t>Doubt Clearing, Mock Tests</a:t>
            </a:r>
          </a:p>
          <a:p>
            <a:pPr algn="ctr"/>
            <a:r>
              <a:rPr lang="en-US" sz="1050" b="1" cap="small" dirty="0">
                <a:solidFill>
                  <a:srgbClr val="0070C0"/>
                </a:solidFill>
                <a:latin typeface="Oxygen" panose="02000503000000000000" pitchFamily="2" charset="0"/>
              </a:rPr>
              <a:t>Smart Classrooms, AC, CCTV</a:t>
            </a:r>
          </a:p>
          <a:p>
            <a:pPr algn="ctr"/>
            <a:r>
              <a:rPr lang="en-US" sz="1050" b="1" cap="small" dirty="0">
                <a:solidFill>
                  <a:srgbClr val="0070C0"/>
                </a:solidFill>
                <a:latin typeface="Oxygen" panose="02000503000000000000" pitchFamily="2" charset="0"/>
              </a:rPr>
              <a:t>International Management</a:t>
            </a:r>
          </a:p>
          <a:p>
            <a:pPr algn="ctr"/>
            <a:r>
              <a:rPr lang="en-US" sz="1050" b="1" cap="small" dirty="0">
                <a:solidFill>
                  <a:srgbClr val="0070C0"/>
                </a:solidFill>
                <a:latin typeface="Oxygen" panose="02000503000000000000" pitchFamily="2" charset="0"/>
              </a:rPr>
              <a:t>App Arriving Soon</a:t>
            </a:r>
            <a:endParaRPr lang="en-US" sz="1100" b="1" cap="small" dirty="0">
              <a:solidFill>
                <a:srgbClr val="0070C0"/>
              </a:solidFill>
              <a:latin typeface="Oxygen" panose="02000503000000000000" pitchFamily="2" charset="0"/>
            </a:endParaRPr>
          </a:p>
        </p:txBody>
      </p:sp>
      <p:sp>
        <p:nvSpPr>
          <p:cNvPr id="14" name="32-Point Star 20">
            <a:extLst>
              <a:ext uri="{FF2B5EF4-FFF2-40B4-BE49-F238E27FC236}">
                <a16:creationId xmlns="" xmlns:a16="http://schemas.microsoft.com/office/drawing/2014/main" id="{C6708AF5-BAA9-0546-7766-E1CD143048DB}"/>
              </a:ext>
            </a:extLst>
          </p:cNvPr>
          <p:cNvSpPr/>
          <p:nvPr/>
        </p:nvSpPr>
        <p:spPr>
          <a:xfrm>
            <a:off x="1635833" y="6169441"/>
            <a:ext cx="1705534" cy="766555"/>
          </a:xfrm>
          <a:prstGeom prst="star32">
            <a:avLst/>
          </a:prstGeom>
          <a:solidFill>
            <a:srgbClr val="00206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Bring a friend &amp; get</a:t>
            </a:r>
          </a:p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57A843A1-81C6-8B0F-1D47-0D7DB55E9818}"/>
              </a:ext>
            </a:extLst>
          </p:cNvPr>
          <p:cNvSpPr txBox="1"/>
          <p:nvPr/>
        </p:nvSpPr>
        <p:spPr>
          <a:xfrm>
            <a:off x="1270127" y="3007475"/>
            <a:ext cx="97013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ARTIFICIAL</a:t>
            </a:r>
          </a:p>
          <a:p>
            <a:pPr algn="ctr"/>
            <a:r>
              <a:rPr lang="en-US" sz="9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INTELLIGENCE</a:t>
            </a:r>
          </a:p>
          <a:p>
            <a:pPr algn="ctr"/>
            <a:r>
              <a:rPr lang="en-US" sz="9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&amp; IoT</a:t>
            </a:r>
            <a:endParaRPr lang="en-US" sz="900" dirty="0"/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1C69875C-A6A3-E441-19BC-9B4295C7CE19}"/>
              </a:ext>
            </a:extLst>
          </p:cNvPr>
          <p:cNvSpPr txBox="1"/>
          <p:nvPr/>
        </p:nvSpPr>
        <p:spPr>
          <a:xfrm>
            <a:off x="3262381" y="3026924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NEET &amp; </a:t>
            </a:r>
          </a:p>
          <a:p>
            <a:pPr algn="ctr"/>
            <a:r>
              <a:rPr lang="en-US" sz="9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IIT JEE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3BDDD784-D7F7-69E8-3981-A0DEF320A7C4}"/>
              </a:ext>
            </a:extLst>
          </p:cNvPr>
          <p:cNvSpPr txBox="1"/>
          <p:nvPr/>
        </p:nvSpPr>
        <p:spPr>
          <a:xfrm>
            <a:off x="761862" y="4555238"/>
            <a:ext cx="100380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VIII-XII</a:t>
            </a:r>
          </a:p>
          <a:p>
            <a:pPr algn="ctr"/>
            <a:r>
              <a:rPr lang="en-US" sz="9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ICSE/CBSE/WB</a:t>
            </a:r>
          </a:p>
          <a:p>
            <a:pPr algn="ctr"/>
            <a:r>
              <a:rPr lang="en-US" sz="9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All Subjects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76D51A6F-ED61-26E8-7BBB-5521377091BF}"/>
              </a:ext>
            </a:extLst>
          </p:cNvPr>
          <p:cNvSpPr txBox="1"/>
          <p:nvPr/>
        </p:nvSpPr>
        <p:spPr>
          <a:xfrm>
            <a:off x="3661807" y="4651005"/>
            <a:ext cx="93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IT/AI Training</a:t>
            </a:r>
          </a:p>
          <a:p>
            <a:pPr algn="ctr"/>
            <a:r>
              <a:rPr lang="en-US" sz="9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&amp; Projects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15F383DD-836F-73E3-3BB3-CF44BAC5D8B9}"/>
              </a:ext>
            </a:extLst>
          </p:cNvPr>
          <p:cNvSpPr txBox="1"/>
          <p:nvPr/>
        </p:nvSpPr>
        <p:spPr>
          <a:xfrm>
            <a:off x="2155010" y="5446577"/>
            <a:ext cx="1122423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BCom, BBA, </a:t>
            </a:r>
          </a:p>
          <a:p>
            <a:pPr algn="ctr"/>
            <a:r>
              <a:rPr lang="en-US" sz="9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CA, CMA, CS, CFA</a:t>
            </a:r>
          </a:p>
          <a:p>
            <a:pPr algn="ctr"/>
            <a:r>
              <a:rPr lang="en-US" sz="8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Spoken Eng, </a:t>
            </a:r>
          </a:p>
          <a:p>
            <a:pPr algn="ctr"/>
            <a:r>
              <a:rPr lang="en-US" sz="8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Grooming</a:t>
            </a:r>
          </a:p>
          <a:p>
            <a:pPr algn="ctr"/>
            <a:endParaRPr lang="en-US" sz="900" b="1" cap="small" dirty="0">
              <a:solidFill>
                <a:srgbClr val="880015"/>
              </a:solidFill>
              <a:latin typeface="Oxygen" panose="02000503000000000000" pitchFamily="2" charset="0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="" xmlns:a16="http://schemas.microsoft.com/office/drawing/2014/main" id="{9926DDEF-4ECF-ABE5-11C5-F1E62F30D26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831" y="2821891"/>
            <a:ext cx="1994235" cy="2991353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="" xmlns:a16="http://schemas.microsoft.com/office/drawing/2014/main" id="{B80116AE-6A7E-CBF5-DCB2-D2BC1EC2E50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2748" y="2231496"/>
            <a:ext cx="2816969" cy="375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94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FB2FF06D-C2EA-0C75-43F9-C7B58146B119}"/>
              </a:ext>
            </a:extLst>
          </p:cNvPr>
          <p:cNvSpPr/>
          <p:nvPr/>
        </p:nvSpPr>
        <p:spPr>
          <a:xfrm>
            <a:off x="0" y="507860"/>
            <a:ext cx="5346166" cy="26822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26" name="Picture 2" descr="The Matrix' Code's Hidden Meaning Has Been Revealed – IndieWire">
            <a:extLst>
              <a:ext uri="{FF2B5EF4-FFF2-40B4-BE49-F238E27FC236}">
                <a16:creationId xmlns="" xmlns:a16="http://schemas.microsoft.com/office/drawing/2014/main" id="{623092ED-5409-67C7-2004-95688D436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36" y="471174"/>
            <a:ext cx="5355679" cy="283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4CFC492A-2D71-A16A-772B-0B4373F3EB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162" y="1006420"/>
            <a:ext cx="2139910" cy="101227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594419C4-90D9-8890-6387-89696EC7FE9E}"/>
              </a:ext>
            </a:extLst>
          </p:cNvPr>
          <p:cNvSpPr/>
          <p:nvPr/>
        </p:nvSpPr>
        <p:spPr>
          <a:xfrm rot="10800000">
            <a:off x="-540" y="-6587"/>
            <a:ext cx="5353583" cy="120062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6C0FDEE-133F-3C3A-7466-0889D35F6FFC}"/>
              </a:ext>
            </a:extLst>
          </p:cNvPr>
          <p:cNvSpPr txBox="1"/>
          <p:nvPr/>
        </p:nvSpPr>
        <p:spPr>
          <a:xfrm>
            <a:off x="11660" y="73262"/>
            <a:ext cx="534616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cap="small" dirty="0">
                <a:ln w="6600">
                  <a:solidFill>
                    <a:srgbClr val="00FF00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IT/AI Training &amp; Projects</a:t>
            </a:r>
            <a:endParaRPr lang="en-AU" sz="3500" b="1" cap="small" dirty="0">
              <a:ln w="6600">
                <a:solidFill>
                  <a:srgbClr val="00FF00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="" xmlns:a16="http://schemas.microsoft.com/office/drawing/2014/main" id="{52AFE8F3-9FC6-FF81-986B-CC3536FB33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866" y="-873613"/>
            <a:ext cx="3098666" cy="412201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6C4FD7F5-4624-2FAB-DB83-B496651F32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13879" y="353155"/>
            <a:ext cx="2669595" cy="28169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CB08D2BD-0071-1675-B429-A721792EC26A}"/>
              </a:ext>
            </a:extLst>
          </p:cNvPr>
          <p:cNvSpPr/>
          <p:nvPr/>
        </p:nvSpPr>
        <p:spPr>
          <a:xfrm>
            <a:off x="-3709" y="2197772"/>
            <a:ext cx="5353583" cy="96714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980D600D-964F-E03B-0E58-24E5445644FF}"/>
              </a:ext>
            </a:extLst>
          </p:cNvPr>
          <p:cNvSpPr/>
          <p:nvPr/>
        </p:nvSpPr>
        <p:spPr>
          <a:xfrm>
            <a:off x="0" y="2820571"/>
            <a:ext cx="5349875" cy="4742280"/>
          </a:xfrm>
          <a:prstGeom prst="rect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6" name="Picture 2" descr="File:Facebook Logo (2019).png - Wikimedia Commons">
            <a:extLst>
              <a:ext uri="{FF2B5EF4-FFF2-40B4-BE49-F238E27FC236}">
                <a16:creationId xmlns="" xmlns:a16="http://schemas.microsoft.com/office/drawing/2014/main" id="{E4F6A499-0D14-0625-E639-315C8DB92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1" y="6354537"/>
            <a:ext cx="210075" cy="2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New Instagram Logo PNG Images 2023">
            <a:extLst>
              <a:ext uri="{FF2B5EF4-FFF2-40B4-BE49-F238E27FC236}">
                <a16:creationId xmlns="" xmlns:a16="http://schemas.microsoft.com/office/drawing/2014/main" id="{9CD6B81C-35E1-B833-9259-AAC640AEF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88" y="7290815"/>
            <a:ext cx="199951" cy="19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Whatsapp Icon PNGs for Free Download">
            <a:extLst>
              <a:ext uri="{FF2B5EF4-FFF2-40B4-BE49-F238E27FC236}">
                <a16:creationId xmlns="" xmlns:a16="http://schemas.microsoft.com/office/drawing/2014/main" id="{0F86561D-C68F-7D41-4A0D-9449DECAF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368" y="7252273"/>
            <a:ext cx="250641" cy="25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Linkedin logo png, Linkedin icon transparent png 18930587 PNG">
            <a:extLst>
              <a:ext uri="{FF2B5EF4-FFF2-40B4-BE49-F238E27FC236}">
                <a16:creationId xmlns="" xmlns:a16="http://schemas.microsoft.com/office/drawing/2014/main" id="{C5325B9E-87D1-9499-8A44-8A9CF87C6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15" y="7214422"/>
            <a:ext cx="349406" cy="34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76F7393-631A-557D-FBA5-36A1EFDC0789}"/>
              </a:ext>
            </a:extLst>
          </p:cNvPr>
          <p:cNvSpPr/>
          <p:nvPr/>
        </p:nvSpPr>
        <p:spPr>
          <a:xfrm>
            <a:off x="295894" y="6894086"/>
            <a:ext cx="49883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Oxygen" panose="02000503000000000000" pitchFamily="2" charset="0"/>
              </a:rPr>
              <a:t>N-1/25 Kunal Road,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Patuli</a:t>
            </a:r>
            <a:r>
              <a:rPr lang="en-US" sz="900" b="1" dirty="0">
                <a:solidFill>
                  <a:schemeClr val="bg1"/>
                </a:solidFill>
                <a:latin typeface="Oxygen" panose="02000503000000000000" pitchFamily="2" charset="0"/>
              </a:rPr>
              <a:t>, Kolkata 700094, Near Fire Brigade &amp; Krishi Vikas</a:t>
            </a:r>
            <a:r>
              <a:rPr lang="en-US" sz="10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endParaRPr lang="en-AU" sz="10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F36FD974-A183-6AC8-1439-16E527BDDD7F}"/>
              </a:ext>
            </a:extLst>
          </p:cNvPr>
          <p:cNvSpPr/>
          <p:nvPr/>
        </p:nvSpPr>
        <p:spPr>
          <a:xfrm>
            <a:off x="3557327" y="7165456"/>
            <a:ext cx="1607746" cy="374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9073 700094</a:t>
            </a:r>
            <a:endParaRPr lang="en-AU" sz="1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EF13506-A047-DC80-7719-35935E404F6B}"/>
              </a:ext>
            </a:extLst>
          </p:cNvPr>
          <p:cNvSpPr/>
          <p:nvPr/>
        </p:nvSpPr>
        <p:spPr>
          <a:xfrm>
            <a:off x="660326" y="7263832"/>
            <a:ext cx="29097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70C0"/>
                </a:solidFill>
                <a:latin typeface="Oxygen" panose="02000503000000000000" pitchFamily="2" charset="0"/>
              </a:rPr>
              <a:t>www.anodiam.com || anirban@anodiam.com</a:t>
            </a:r>
            <a:endParaRPr lang="en-AU" sz="1000" dirty="0">
              <a:solidFill>
                <a:srgbClr val="0070C0"/>
              </a:solidFill>
            </a:endParaRPr>
          </a:p>
        </p:txBody>
      </p:sp>
      <p:pic>
        <p:nvPicPr>
          <p:cNvPr id="13" name="Picture 18" descr="Page 2 | Phone Icon Png Images - Free Download on Freepik">
            <a:extLst>
              <a:ext uri="{FF2B5EF4-FFF2-40B4-BE49-F238E27FC236}">
                <a16:creationId xmlns="" xmlns:a16="http://schemas.microsoft.com/office/drawing/2014/main" id="{F92896B4-90E6-BD36-F25E-DE1187C81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054" y="7258108"/>
            <a:ext cx="230977" cy="23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32-Point Star 20">
            <a:extLst>
              <a:ext uri="{FF2B5EF4-FFF2-40B4-BE49-F238E27FC236}">
                <a16:creationId xmlns="" xmlns:a16="http://schemas.microsoft.com/office/drawing/2014/main" id="{D8634965-71EA-333E-7D79-07D5D39A81DE}"/>
              </a:ext>
            </a:extLst>
          </p:cNvPr>
          <p:cNvSpPr/>
          <p:nvPr/>
        </p:nvSpPr>
        <p:spPr>
          <a:xfrm>
            <a:off x="3392192" y="6165053"/>
            <a:ext cx="1705534" cy="766555"/>
          </a:xfrm>
          <a:prstGeom prst="star32">
            <a:avLst/>
          </a:prstGeom>
          <a:solidFill>
            <a:srgbClr val="00206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Multiple Subjects</a:t>
            </a:r>
          </a:p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</p:txBody>
      </p:sp>
      <p:pic>
        <p:nvPicPr>
          <p:cNvPr id="1028" name="Picture 4" descr="Map Icon PNGs for Free Download">
            <a:extLst>
              <a:ext uri="{FF2B5EF4-FFF2-40B4-BE49-F238E27FC236}">
                <a16:creationId xmlns="" xmlns:a16="http://schemas.microsoft.com/office/drawing/2014/main" id="{462D385E-BF12-5E62-5EA6-9CBB8DFC4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72" y="6978020"/>
            <a:ext cx="236986" cy="23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A488919C-AC61-D592-AFF9-4F5FFE522D7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3549" y="6249400"/>
            <a:ext cx="661577" cy="66157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EF39D526-5610-CB78-2519-A7E4655A484E}"/>
              </a:ext>
            </a:extLst>
          </p:cNvPr>
          <p:cNvSpPr/>
          <p:nvPr/>
        </p:nvSpPr>
        <p:spPr>
          <a:xfrm>
            <a:off x="7935" y="6345663"/>
            <a:ext cx="9398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00" b="1" dirty="0">
                <a:solidFill>
                  <a:schemeClr val="bg1"/>
                </a:solidFill>
                <a:latin typeface="Oxygen" panose="02000503000000000000" pitchFamily="2" charset="0"/>
              </a:rPr>
              <a:t>Scan &amp;</a:t>
            </a:r>
          </a:p>
          <a:p>
            <a:r>
              <a:rPr lang="en-AU" sz="1000" b="1" dirty="0">
                <a:solidFill>
                  <a:schemeClr val="bg1"/>
                </a:solidFill>
                <a:latin typeface="Oxygen" panose="02000503000000000000" pitchFamily="2" charset="0"/>
              </a:rPr>
              <a:t>Follow for</a:t>
            </a:r>
          </a:p>
          <a:p>
            <a:r>
              <a:rPr lang="en-AU" sz="1200" b="1" dirty="0">
                <a:solidFill>
                  <a:schemeClr val="bg1"/>
                </a:solidFill>
                <a:latin typeface="Oxygen" panose="02000503000000000000" pitchFamily="2" charset="0"/>
              </a:rPr>
              <a:t>Discounts</a:t>
            </a:r>
          </a:p>
        </p:txBody>
      </p:sp>
      <p:sp>
        <p:nvSpPr>
          <p:cNvPr id="14" name="32-Point Star 20">
            <a:extLst>
              <a:ext uri="{FF2B5EF4-FFF2-40B4-BE49-F238E27FC236}">
                <a16:creationId xmlns="" xmlns:a16="http://schemas.microsoft.com/office/drawing/2014/main" id="{C6708AF5-BAA9-0546-7766-E1CD143048DB}"/>
              </a:ext>
            </a:extLst>
          </p:cNvPr>
          <p:cNvSpPr/>
          <p:nvPr/>
        </p:nvSpPr>
        <p:spPr>
          <a:xfrm>
            <a:off x="1635833" y="6169441"/>
            <a:ext cx="1705534" cy="766555"/>
          </a:xfrm>
          <a:prstGeom prst="star32">
            <a:avLst/>
          </a:prstGeom>
          <a:solidFill>
            <a:srgbClr val="00206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Bring a friend &amp; get</a:t>
            </a:r>
          </a:p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</p:txBody>
      </p:sp>
      <p:sp>
        <p:nvSpPr>
          <p:cNvPr id="49" name="Cloud 48">
            <a:extLst>
              <a:ext uri="{FF2B5EF4-FFF2-40B4-BE49-F238E27FC236}">
                <a16:creationId xmlns="" xmlns:a16="http://schemas.microsoft.com/office/drawing/2014/main" id="{E0141692-A530-4344-335F-FDB93B350661}"/>
              </a:ext>
            </a:extLst>
          </p:cNvPr>
          <p:cNvSpPr/>
          <p:nvPr/>
        </p:nvSpPr>
        <p:spPr>
          <a:xfrm rot="10645856" flipH="1">
            <a:off x="445893" y="4193226"/>
            <a:ext cx="4673476" cy="1287673"/>
          </a:xfrm>
          <a:prstGeom prst="cloud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EC6C9450-B409-5B1B-447D-6EAD2AEC8C3E}"/>
              </a:ext>
            </a:extLst>
          </p:cNvPr>
          <p:cNvSpPr txBox="1"/>
          <p:nvPr/>
        </p:nvSpPr>
        <p:spPr>
          <a:xfrm>
            <a:off x="7935" y="5432106"/>
            <a:ext cx="5353583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Top-Quality Industry Veteran Trainers, Hands-on </a:t>
            </a:r>
          </a:p>
          <a:p>
            <a:pPr algn="ctr"/>
            <a:r>
              <a:rPr lang="en-US" sz="13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Project-Based, Career Focused, Certification Help</a:t>
            </a:r>
          </a:p>
          <a:p>
            <a:pPr algn="ctr"/>
            <a:r>
              <a:rPr lang="en-US" sz="13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Smart Classrooms, AC, CCTV, App Arriving Soon</a:t>
            </a:r>
          </a:p>
        </p:txBody>
      </p:sp>
      <p:sp>
        <p:nvSpPr>
          <p:cNvPr id="48" name="Cloud 47">
            <a:extLst>
              <a:ext uri="{FF2B5EF4-FFF2-40B4-BE49-F238E27FC236}">
                <a16:creationId xmlns="" xmlns:a16="http://schemas.microsoft.com/office/drawing/2014/main" id="{0EFBF647-CA9B-7AF8-4B6E-0C8BDC5545A9}"/>
              </a:ext>
            </a:extLst>
          </p:cNvPr>
          <p:cNvSpPr/>
          <p:nvPr/>
        </p:nvSpPr>
        <p:spPr>
          <a:xfrm rot="152680">
            <a:off x="425001" y="2545230"/>
            <a:ext cx="4569649" cy="1203386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A2053055-E4E7-247A-2646-F222B06939D2}"/>
              </a:ext>
            </a:extLst>
          </p:cNvPr>
          <p:cNvSpPr txBox="1"/>
          <p:nvPr/>
        </p:nvSpPr>
        <p:spPr>
          <a:xfrm>
            <a:off x="904514" y="2779114"/>
            <a:ext cx="3482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cap="small" dirty="0">
                <a:solidFill>
                  <a:schemeClr val="accent1">
                    <a:lumMod val="50000"/>
                  </a:schemeClr>
                </a:solidFill>
                <a:latin typeface="Oxygen" panose="02000503000000000000" pitchFamily="2" charset="0"/>
              </a:rPr>
              <a:t>Python, Data Science &amp; AI, Data Analytics</a:t>
            </a:r>
          </a:p>
          <a:p>
            <a:pPr algn="ctr"/>
            <a:r>
              <a:rPr lang="en-US" sz="1200" b="1" cap="small" dirty="0">
                <a:solidFill>
                  <a:schemeClr val="accent1">
                    <a:lumMod val="50000"/>
                  </a:schemeClr>
                </a:solidFill>
                <a:latin typeface="Oxygen" panose="02000503000000000000" pitchFamily="2" charset="0"/>
              </a:rPr>
              <a:t>Computer Vision, NLP, DSP, IoT, Robotics</a:t>
            </a:r>
          </a:p>
        </p:txBody>
      </p:sp>
      <p:sp>
        <p:nvSpPr>
          <p:cNvPr id="60" name="Cloud 59">
            <a:extLst>
              <a:ext uri="{FF2B5EF4-FFF2-40B4-BE49-F238E27FC236}">
                <a16:creationId xmlns="" xmlns:a16="http://schemas.microsoft.com/office/drawing/2014/main" id="{4AC7C27E-BC9C-DA16-A1C0-9CAEC93D33EF}"/>
              </a:ext>
            </a:extLst>
          </p:cNvPr>
          <p:cNvSpPr/>
          <p:nvPr/>
        </p:nvSpPr>
        <p:spPr>
          <a:xfrm rot="11076543">
            <a:off x="382347" y="3203105"/>
            <a:ext cx="4675728" cy="1517435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E9F2C2F8-C767-1069-7EEE-1A0FCCD3EFF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1744" y="2656339"/>
            <a:ext cx="2284659" cy="330422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="" xmlns:a16="http://schemas.microsoft.com/office/drawing/2014/main" id="{663C51BD-D58B-F15A-7207-36E272C63F5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524">
            <a:off x="3859514" y="2873817"/>
            <a:ext cx="2121726" cy="3102305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D79E0D6D-8D2F-896E-6EAF-20E258FF3DD5}"/>
              </a:ext>
            </a:extLst>
          </p:cNvPr>
          <p:cNvSpPr txBox="1"/>
          <p:nvPr/>
        </p:nvSpPr>
        <p:spPr>
          <a:xfrm>
            <a:off x="262117" y="3438743"/>
            <a:ext cx="49029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cap="small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Java, Advanced Java, .NET, Azure</a:t>
            </a:r>
          </a:p>
          <a:p>
            <a:pPr algn="ctr"/>
            <a:r>
              <a:rPr lang="en-US" sz="1200" b="1" cap="small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JavaScript, React, MUI, Native, PHP, WordPress</a:t>
            </a:r>
          </a:p>
          <a:p>
            <a:pPr algn="ctr"/>
            <a:r>
              <a:rPr lang="en-US" sz="1200" b="1" cap="small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Linux, Shell, CCNA</a:t>
            </a:r>
          </a:p>
          <a:p>
            <a:pPr algn="ctr"/>
            <a:r>
              <a:rPr lang="en-US" sz="1200" b="1" cap="small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DevOps, Docker, Kubernetes, AWS, GCP</a:t>
            </a:r>
          </a:p>
          <a:p>
            <a:pPr algn="ctr"/>
            <a:r>
              <a:rPr lang="en-US" sz="1200" b="1" cap="small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MySQL, SQL Server, Oracle, Firebase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="" xmlns:a16="http://schemas.microsoft.com/office/drawing/2014/main" id="{13BBD1E1-B062-B4E5-FDD2-31EE279B9B98}"/>
              </a:ext>
            </a:extLst>
          </p:cNvPr>
          <p:cNvSpPr txBox="1"/>
          <p:nvPr/>
        </p:nvSpPr>
        <p:spPr>
          <a:xfrm>
            <a:off x="468161" y="4617140"/>
            <a:ext cx="45152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cap="small" dirty="0">
                <a:solidFill>
                  <a:srgbClr val="002060"/>
                </a:solidFill>
                <a:latin typeface="Oxygen" panose="02000503000000000000" pitchFamily="2" charset="0"/>
              </a:rPr>
              <a:t>Prince2, Agile, Cyber security, Selenium</a:t>
            </a:r>
          </a:p>
          <a:p>
            <a:pPr algn="ctr"/>
            <a:r>
              <a:rPr lang="en-US" sz="1200" b="1" cap="small" dirty="0">
                <a:solidFill>
                  <a:srgbClr val="002060"/>
                </a:solidFill>
                <a:latin typeface="Oxygen" panose="02000503000000000000" pitchFamily="2" charset="0"/>
              </a:rPr>
              <a:t>MS Office, Adv Excel, Tally, C, C++, Python, HTML, CSS</a:t>
            </a:r>
          </a:p>
          <a:p>
            <a:pPr algn="ctr"/>
            <a:r>
              <a:rPr lang="en-US" sz="1200" b="1" cap="small" dirty="0">
                <a:solidFill>
                  <a:srgbClr val="002060"/>
                </a:solidFill>
                <a:latin typeface="Oxygen" panose="02000503000000000000" pitchFamily="2" charset="0"/>
              </a:rPr>
              <a:t>Grooming, Interview Prep, Network Hardware</a:t>
            </a:r>
          </a:p>
        </p:txBody>
      </p:sp>
    </p:spTree>
    <p:extLst>
      <p:ext uri="{BB962C8B-B14F-4D97-AF65-F5344CB8AC3E}">
        <p14:creationId xmlns:p14="http://schemas.microsoft.com/office/powerpoint/2010/main" val="70146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760"/>
            <a:ext cx="5349874" cy="238272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4CFC492A-2D71-A16A-772B-0B4373F3EB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162" y="1062692"/>
            <a:ext cx="2139910" cy="101227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594419C4-90D9-8890-6387-89696EC7FE9E}"/>
              </a:ext>
            </a:extLst>
          </p:cNvPr>
          <p:cNvSpPr/>
          <p:nvPr/>
        </p:nvSpPr>
        <p:spPr>
          <a:xfrm rot="10800000">
            <a:off x="-540" y="-6587"/>
            <a:ext cx="5353583" cy="120062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6C0FDEE-133F-3C3A-7466-0889D35F6FFC}"/>
              </a:ext>
            </a:extLst>
          </p:cNvPr>
          <p:cNvSpPr txBox="1"/>
          <p:nvPr/>
        </p:nvSpPr>
        <p:spPr>
          <a:xfrm>
            <a:off x="11660" y="-25214"/>
            <a:ext cx="534616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b="1" cap="small" dirty="0" smtClean="0">
                <a:ln w="6600">
                  <a:solidFill>
                    <a:srgbClr val="00FF00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Commerce Tuitions</a:t>
            </a:r>
            <a:endParaRPr lang="en-AU" sz="4600" b="1" cap="small" dirty="0">
              <a:ln w="6600">
                <a:solidFill>
                  <a:srgbClr val="00FF00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757" y="1156685"/>
            <a:ext cx="2570105" cy="14957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487" y="-54845"/>
            <a:ext cx="2816969" cy="37537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CB08D2BD-0071-1675-B429-A721792EC26A}"/>
              </a:ext>
            </a:extLst>
          </p:cNvPr>
          <p:cNvSpPr/>
          <p:nvPr/>
        </p:nvSpPr>
        <p:spPr>
          <a:xfrm>
            <a:off x="-3709" y="2197772"/>
            <a:ext cx="5353583" cy="96714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980D600D-964F-E03B-0E58-24E5445644FF}"/>
              </a:ext>
            </a:extLst>
          </p:cNvPr>
          <p:cNvSpPr/>
          <p:nvPr/>
        </p:nvSpPr>
        <p:spPr>
          <a:xfrm>
            <a:off x="0" y="2820571"/>
            <a:ext cx="5349875" cy="4742280"/>
          </a:xfrm>
          <a:prstGeom prst="rect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6" name="Picture 2" descr="File:Facebook Logo (2019).png - Wikimedia Commons">
            <a:extLst>
              <a:ext uri="{FF2B5EF4-FFF2-40B4-BE49-F238E27FC236}">
                <a16:creationId xmlns="" xmlns:a16="http://schemas.microsoft.com/office/drawing/2014/main" id="{E4F6A499-0D14-0625-E639-315C8DB92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1" y="6354537"/>
            <a:ext cx="210075" cy="2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New Instagram Logo PNG Images 2023">
            <a:extLst>
              <a:ext uri="{FF2B5EF4-FFF2-40B4-BE49-F238E27FC236}">
                <a16:creationId xmlns="" xmlns:a16="http://schemas.microsoft.com/office/drawing/2014/main" id="{9CD6B81C-35E1-B833-9259-AAC640AEF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88" y="7290815"/>
            <a:ext cx="199951" cy="19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Whatsapp Icon PNGs for Free Download">
            <a:extLst>
              <a:ext uri="{FF2B5EF4-FFF2-40B4-BE49-F238E27FC236}">
                <a16:creationId xmlns="" xmlns:a16="http://schemas.microsoft.com/office/drawing/2014/main" id="{0F86561D-C68F-7D41-4A0D-9449DECAF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368" y="7252273"/>
            <a:ext cx="250641" cy="25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Linkedin logo png, Linkedin icon transparent png 18930587 PNG">
            <a:extLst>
              <a:ext uri="{FF2B5EF4-FFF2-40B4-BE49-F238E27FC236}">
                <a16:creationId xmlns="" xmlns:a16="http://schemas.microsoft.com/office/drawing/2014/main" id="{C5325B9E-87D1-9499-8A44-8A9CF87C6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15" y="7214422"/>
            <a:ext cx="349406" cy="34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76F7393-631A-557D-FBA5-36A1EFDC0789}"/>
              </a:ext>
            </a:extLst>
          </p:cNvPr>
          <p:cNvSpPr/>
          <p:nvPr/>
        </p:nvSpPr>
        <p:spPr>
          <a:xfrm>
            <a:off x="295894" y="6894086"/>
            <a:ext cx="49883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Oxygen" panose="02000503000000000000" pitchFamily="2" charset="0"/>
              </a:rPr>
              <a:t>N-1/25 Kunal Road,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Patuli</a:t>
            </a:r>
            <a:r>
              <a:rPr lang="en-US" sz="900" b="1" dirty="0">
                <a:solidFill>
                  <a:schemeClr val="bg1"/>
                </a:solidFill>
                <a:latin typeface="Oxygen" panose="02000503000000000000" pitchFamily="2" charset="0"/>
              </a:rPr>
              <a:t>, Kolkata 700094, Near Fire Brigade &amp; Krishi Vikas</a:t>
            </a:r>
            <a:r>
              <a:rPr lang="en-US" sz="10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endParaRPr lang="en-AU" sz="10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F36FD974-A183-6AC8-1439-16E527BDDD7F}"/>
              </a:ext>
            </a:extLst>
          </p:cNvPr>
          <p:cNvSpPr/>
          <p:nvPr/>
        </p:nvSpPr>
        <p:spPr>
          <a:xfrm>
            <a:off x="3557327" y="7165456"/>
            <a:ext cx="1607746" cy="374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9073 700094</a:t>
            </a:r>
            <a:endParaRPr lang="en-AU" sz="1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EF13506-A047-DC80-7719-35935E404F6B}"/>
              </a:ext>
            </a:extLst>
          </p:cNvPr>
          <p:cNvSpPr/>
          <p:nvPr/>
        </p:nvSpPr>
        <p:spPr>
          <a:xfrm>
            <a:off x="660326" y="7263832"/>
            <a:ext cx="29097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70C0"/>
                </a:solidFill>
                <a:latin typeface="Oxygen" panose="02000503000000000000" pitchFamily="2" charset="0"/>
              </a:rPr>
              <a:t>www.anodiam.com || anirban@anodiam.com</a:t>
            </a:r>
            <a:endParaRPr lang="en-AU" sz="1000" dirty="0">
              <a:solidFill>
                <a:srgbClr val="0070C0"/>
              </a:solidFill>
            </a:endParaRPr>
          </a:p>
        </p:txBody>
      </p:sp>
      <p:pic>
        <p:nvPicPr>
          <p:cNvPr id="13" name="Picture 18" descr="Page 2 | Phone Icon Png Images - Free Download on Freepik">
            <a:extLst>
              <a:ext uri="{FF2B5EF4-FFF2-40B4-BE49-F238E27FC236}">
                <a16:creationId xmlns="" xmlns:a16="http://schemas.microsoft.com/office/drawing/2014/main" id="{F92896B4-90E6-BD36-F25E-DE1187C81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054" y="7258108"/>
            <a:ext cx="230977" cy="23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32-Point Star 20">
            <a:extLst>
              <a:ext uri="{FF2B5EF4-FFF2-40B4-BE49-F238E27FC236}">
                <a16:creationId xmlns="" xmlns:a16="http://schemas.microsoft.com/office/drawing/2014/main" id="{D8634965-71EA-333E-7D79-07D5D39A81DE}"/>
              </a:ext>
            </a:extLst>
          </p:cNvPr>
          <p:cNvSpPr/>
          <p:nvPr/>
        </p:nvSpPr>
        <p:spPr>
          <a:xfrm>
            <a:off x="3392192" y="6165053"/>
            <a:ext cx="1705534" cy="766555"/>
          </a:xfrm>
          <a:prstGeom prst="star32">
            <a:avLst/>
          </a:prstGeom>
          <a:solidFill>
            <a:srgbClr val="00206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Multiple Subjects</a:t>
            </a:r>
          </a:p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</p:txBody>
      </p:sp>
      <p:pic>
        <p:nvPicPr>
          <p:cNvPr id="1028" name="Picture 4" descr="Map Icon PNGs for Free Download">
            <a:extLst>
              <a:ext uri="{FF2B5EF4-FFF2-40B4-BE49-F238E27FC236}">
                <a16:creationId xmlns="" xmlns:a16="http://schemas.microsoft.com/office/drawing/2014/main" id="{462D385E-BF12-5E62-5EA6-9CBB8DFC4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72" y="6978020"/>
            <a:ext cx="236986" cy="23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A488919C-AC61-D592-AFF9-4F5FFE522D7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3549" y="6249400"/>
            <a:ext cx="661577" cy="66157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EF39D526-5610-CB78-2519-A7E4655A484E}"/>
              </a:ext>
            </a:extLst>
          </p:cNvPr>
          <p:cNvSpPr/>
          <p:nvPr/>
        </p:nvSpPr>
        <p:spPr>
          <a:xfrm>
            <a:off x="7935" y="6345663"/>
            <a:ext cx="9398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00" b="1" dirty="0">
                <a:solidFill>
                  <a:schemeClr val="bg1"/>
                </a:solidFill>
                <a:latin typeface="Oxygen" panose="02000503000000000000" pitchFamily="2" charset="0"/>
              </a:rPr>
              <a:t>Scan &amp;</a:t>
            </a:r>
          </a:p>
          <a:p>
            <a:r>
              <a:rPr lang="en-AU" sz="1000" b="1" dirty="0">
                <a:solidFill>
                  <a:schemeClr val="bg1"/>
                </a:solidFill>
                <a:latin typeface="Oxygen" panose="02000503000000000000" pitchFamily="2" charset="0"/>
              </a:rPr>
              <a:t>Follow for</a:t>
            </a:r>
          </a:p>
          <a:p>
            <a:r>
              <a:rPr lang="en-AU" sz="1200" b="1" dirty="0">
                <a:solidFill>
                  <a:schemeClr val="bg1"/>
                </a:solidFill>
                <a:latin typeface="Oxygen" panose="02000503000000000000" pitchFamily="2" charset="0"/>
              </a:rPr>
              <a:t>Discounts</a:t>
            </a:r>
          </a:p>
        </p:txBody>
      </p:sp>
      <p:sp>
        <p:nvSpPr>
          <p:cNvPr id="14" name="32-Point Star 20">
            <a:extLst>
              <a:ext uri="{FF2B5EF4-FFF2-40B4-BE49-F238E27FC236}">
                <a16:creationId xmlns="" xmlns:a16="http://schemas.microsoft.com/office/drawing/2014/main" id="{C6708AF5-BAA9-0546-7766-E1CD143048DB}"/>
              </a:ext>
            </a:extLst>
          </p:cNvPr>
          <p:cNvSpPr/>
          <p:nvPr/>
        </p:nvSpPr>
        <p:spPr>
          <a:xfrm>
            <a:off x="1635833" y="6169441"/>
            <a:ext cx="1705534" cy="766555"/>
          </a:xfrm>
          <a:prstGeom prst="star32">
            <a:avLst/>
          </a:prstGeom>
          <a:solidFill>
            <a:srgbClr val="00206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Bring a friend &amp; get</a:t>
            </a:r>
          </a:p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5342565"/>
            <a:ext cx="532982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Finest Teachers from Best Institutes</a:t>
            </a:r>
          </a:p>
          <a:p>
            <a:pPr algn="ctr"/>
            <a:r>
              <a:rPr lang="en-US" sz="14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Smart Classrooms, AC, CCTV, Latest Techniques</a:t>
            </a:r>
          </a:p>
          <a:p>
            <a:pPr algn="ctr"/>
            <a:r>
              <a:rPr lang="en-US" sz="14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International Management, App Arriving Soon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11336" y="2710271"/>
            <a:ext cx="5034488" cy="2637473"/>
            <a:chOff x="837338" y="2578397"/>
            <a:chExt cx="3782485" cy="2901220"/>
          </a:xfrm>
        </p:grpSpPr>
        <p:sp>
          <p:nvSpPr>
            <p:cNvPr id="23" name="Oval 22"/>
            <p:cNvSpPr/>
            <p:nvPr/>
          </p:nvSpPr>
          <p:spPr>
            <a:xfrm>
              <a:off x="837338" y="2736417"/>
              <a:ext cx="3687569" cy="27432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968624" y="2578397"/>
              <a:ext cx="3651199" cy="27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58087">
            <a:off x="3392192" y="1868850"/>
            <a:ext cx="2936320" cy="39566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5908" flipH="1">
            <a:off x="-827795" y="1973478"/>
            <a:ext cx="2424037" cy="3393771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707292" y="2970012"/>
            <a:ext cx="41369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cap="small" dirty="0" smtClean="0">
                <a:solidFill>
                  <a:srgbClr val="0070C0"/>
                </a:solidFill>
                <a:latin typeface="Oxygen" panose="02000503000000000000" pitchFamily="2" charset="0"/>
              </a:rPr>
              <a:t>IX-XII CSE/CBSE/WB</a:t>
            </a:r>
          </a:p>
          <a:p>
            <a:pPr algn="ctr">
              <a:lnSpc>
                <a:spcPct val="150000"/>
              </a:lnSpc>
            </a:pPr>
            <a:r>
              <a:rPr lang="en-US" b="1" cap="small" dirty="0" smtClean="0">
                <a:solidFill>
                  <a:srgbClr val="0070C0"/>
                </a:solidFill>
                <a:latin typeface="Oxygen" panose="02000503000000000000" pitchFamily="2" charset="0"/>
              </a:rPr>
              <a:t>BCom</a:t>
            </a:r>
            <a:r>
              <a:rPr lang="en-US" b="1" cap="small" dirty="0">
                <a:solidFill>
                  <a:srgbClr val="0070C0"/>
                </a:solidFill>
                <a:latin typeface="Oxygen" panose="02000503000000000000" pitchFamily="2" charset="0"/>
              </a:rPr>
              <a:t>, BBA, CA, CMA, CS, </a:t>
            </a:r>
            <a:r>
              <a:rPr lang="en-US" b="1" cap="small" dirty="0" smtClean="0">
                <a:solidFill>
                  <a:srgbClr val="0070C0"/>
                </a:solidFill>
                <a:latin typeface="Oxygen" panose="02000503000000000000" pitchFamily="2" charset="0"/>
              </a:rPr>
              <a:t>CFA</a:t>
            </a:r>
          </a:p>
          <a:p>
            <a:pPr algn="ctr">
              <a:lnSpc>
                <a:spcPct val="150000"/>
              </a:lnSpc>
            </a:pPr>
            <a:r>
              <a:rPr lang="en-US" b="1" cap="small" dirty="0">
                <a:solidFill>
                  <a:srgbClr val="0070C0"/>
                </a:solidFill>
                <a:latin typeface="Oxygen" panose="02000503000000000000" pitchFamily="2" charset="0"/>
              </a:rPr>
              <a:t>Grooming, </a:t>
            </a:r>
            <a:r>
              <a:rPr lang="en-US" b="1" cap="small" dirty="0" smtClean="0">
                <a:solidFill>
                  <a:srgbClr val="0070C0"/>
                </a:solidFill>
                <a:latin typeface="Oxygen" panose="02000503000000000000" pitchFamily="2" charset="0"/>
              </a:rPr>
              <a:t>Spoken Eng, Ielts, Toefl</a:t>
            </a:r>
            <a:r>
              <a:rPr lang="en-US" b="1" cap="small" dirty="0" smtClean="0">
                <a:solidFill>
                  <a:srgbClr val="880015"/>
                </a:solidFill>
                <a:latin typeface="Oxygen" panose="02000503000000000000" pitchFamily="2" charset="0"/>
              </a:rPr>
              <a:t> </a:t>
            </a:r>
            <a:endParaRPr lang="en-US" b="1" cap="small" dirty="0">
              <a:solidFill>
                <a:srgbClr val="880015"/>
              </a:solidFill>
              <a:latin typeface="Oxygen" panose="02000503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US" b="1" cap="small" dirty="0" smtClean="0">
                <a:solidFill>
                  <a:srgbClr val="0070C0"/>
                </a:solidFill>
                <a:latin typeface="Oxygen" panose="02000503000000000000" pitchFamily="2" charset="0"/>
              </a:rPr>
              <a:t> </a:t>
            </a:r>
            <a:r>
              <a:rPr lang="en-US" b="1" cap="small" dirty="0">
                <a:solidFill>
                  <a:srgbClr val="0070C0"/>
                </a:solidFill>
                <a:latin typeface="Oxygen" panose="02000503000000000000" pitchFamily="2" charset="0"/>
              </a:rPr>
              <a:t>Interview </a:t>
            </a:r>
            <a:r>
              <a:rPr lang="en-US" b="1" cap="small" dirty="0" smtClean="0">
                <a:solidFill>
                  <a:srgbClr val="0070C0"/>
                </a:solidFill>
                <a:latin typeface="Oxygen" panose="02000503000000000000" pitchFamily="2" charset="0"/>
              </a:rPr>
              <a:t>Prep, Foreign Languages</a:t>
            </a:r>
          </a:p>
        </p:txBody>
      </p:sp>
    </p:spTree>
    <p:extLst>
      <p:ext uri="{BB962C8B-B14F-4D97-AF65-F5344CB8AC3E}">
        <p14:creationId xmlns:p14="http://schemas.microsoft.com/office/powerpoint/2010/main" val="178574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the picture of success? | Pivotal Mom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13" y="673426"/>
            <a:ext cx="5357308" cy="1946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594419C4-90D9-8890-6387-89696EC7FE9E}"/>
              </a:ext>
            </a:extLst>
          </p:cNvPr>
          <p:cNvSpPr/>
          <p:nvPr/>
        </p:nvSpPr>
        <p:spPr>
          <a:xfrm rot="10800000">
            <a:off x="-540" y="-6587"/>
            <a:ext cx="5353583" cy="120062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6C0FDEE-133F-3C3A-7466-0889D35F6FFC}"/>
              </a:ext>
            </a:extLst>
          </p:cNvPr>
          <p:cNvSpPr txBox="1"/>
          <p:nvPr/>
        </p:nvSpPr>
        <p:spPr>
          <a:xfrm>
            <a:off x="11660" y="73262"/>
            <a:ext cx="534616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cap="small" dirty="0" smtClean="0">
                <a:ln w="6600">
                  <a:solidFill>
                    <a:srgbClr val="00FF00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NEET, IIT-JEE, Class VIII-XII</a:t>
            </a:r>
            <a:endParaRPr lang="en-AU" sz="3300" b="1" cap="small" dirty="0">
              <a:ln w="6600">
                <a:solidFill>
                  <a:srgbClr val="00FF00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4CFC492A-2D71-A16A-772B-0B4373F3EB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833" y="806905"/>
            <a:ext cx="2139910" cy="101227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1288">
            <a:off x="-1117858" y="472699"/>
            <a:ext cx="4890238" cy="24641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36630">
            <a:off x="3267496" y="-421204"/>
            <a:ext cx="2328074" cy="309693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CB08D2BD-0071-1675-B429-A721792EC26A}"/>
              </a:ext>
            </a:extLst>
          </p:cNvPr>
          <p:cNvSpPr/>
          <p:nvPr/>
        </p:nvSpPr>
        <p:spPr>
          <a:xfrm>
            <a:off x="-3709" y="2197772"/>
            <a:ext cx="5353583" cy="96714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980D600D-964F-E03B-0E58-24E5445644FF}"/>
              </a:ext>
            </a:extLst>
          </p:cNvPr>
          <p:cNvSpPr/>
          <p:nvPr/>
        </p:nvSpPr>
        <p:spPr>
          <a:xfrm>
            <a:off x="0" y="2820571"/>
            <a:ext cx="5349875" cy="4742280"/>
          </a:xfrm>
          <a:prstGeom prst="rect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6" name="Picture 2" descr="File:Facebook Logo (2019).png - Wikimedia Commons">
            <a:extLst>
              <a:ext uri="{FF2B5EF4-FFF2-40B4-BE49-F238E27FC236}">
                <a16:creationId xmlns="" xmlns:a16="http://schemas.microsoft.com/office/drawing/2014/main" id="{E4F6A499-0D14-0625-E639-315C8DB92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1" y="6354537"/>
            <a:ext cx="210075" cy="2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New Instagram Logo PNG Images 2023">
            <a:extLst>
              <a:ext uri="{FF2B5EF4-FFF2-40B4-BE49-F238E27FC236}">
                <a16:creationId xmlns="" xmlns:a16="http://schemas.microsoft.com/office/drawing/2014/main" id="{9CD6B81C-35E1-B833-9259-AAC640AEF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88" y="7290815"/>
            <a:ext cx="199951" cy="19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Whatsapp Icon PNGs for Free Download">
            <a:extLst>
              <a:ext uri="{FF2B5EF4-FFF2-40B4-BE49-F238E27FC236}">
                <a16:creationId xmlns="" xmlns:a16="http://schemas.microsoft.com/office/drawing/2014/main" id="{0F86561D-C68F-7D41-4A0D-9449DECAF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368" y="7252273"/>
            <a:ext cx="250641" cy="25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Linkedin logo png, Linkedin icon transparent png 18930587 PNG">
            <a:extLst>
              <a:ext uri="{FF2B5EF4-FFF2-40B4-BE49-F238E27FC236}">
                <a16:creationId xmlns="" xmlns:a16="http://schemas.microsoft.com/office/drawing/2014/main" id="{C5325B9E-87D1-9499-8A44-8A9CF87C6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15" y="7214422"/>
            <a:ext cx="349406" cy="34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76F7393-631A-557D-FBA5-36A1EFDC0789}"/>
              </a:ext>
            </a:extLst>
          </p:cNvPr>
          <p:cNvSpPr/>
          <p:nvPr/>
        </p:nvSpPr>
        <p:spPr>
          <a:xfrm>
            <a:off x="295894" y="6894086"/>
            <a:ext cx="49883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Oxygen" panose="02000503000000000000" pitchFamily="2" charset="0"/>
              </a:rPr>
              <a:t>N-1/25 Kunal Road,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Patuli</a:t>
            </a:r>
            <a:r>
              <a:rPr lang="en-US" sz="900" b="1" dirty="0">
                <a:solidFill>
                  <a:schemeClr val="bg1"/>
                </a:solidFill>
                <a:latin typeface="Oxygen" panose="02000503000000000000" pitchFamily="2" charset="0"/>
              </a:rPr>
              <a:t>, Kolkata 700094, Near Fire Brigade &amp; Krishi Vikas</a:t>
            </a:r>
            <a:r>
              <a:rPr lang="en-US" sz="10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endParaRPr lang="en-AU" sz="10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F36FD974-A183-6AC8-1439-16E527BDDD7F}"/>
              </a:ext>
            </a:extLst>
          </p:cNvPr>
          <p:cNvSpPr/>
          <p:nvPr/>
        </p:nvSpPr>
        <p:spPr>
          <a:xfrm>
            <a:off x="3557327" y="7165456"/>
            <a:ext cx="1607746" cy="374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9073 700094</a:t>
            </a:r>
            <a:endParaRPr lang="en-AU" sz="1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EF13506-A047-DC80-7719-35935E404F6B}"/>
              </a:ext>
            </a:extLst>
          </p:cNvPr>
          <p:cNvSpPr/>
          <p:nvPr/>
        </p:nvSpPr>
        <p:spPr>
          <a:xfrm>
            <a:off x="660326" y="7263832"/>
            <a:ext cx="29097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70C0"/>
                </a:solidFill>
                <a:latin typeface="Oxygen" panose="02000503000000000000" pitchFamily="2" charset="0"/>
              </a:rPr>
              <a:t>www.anodiam.com || anirban@anodiam.com</a:t>
            </a:r>
            <a:endParaRPr lang="en-AU" sz="1000" dirty="0">
              <a:solidFill>
                <a:srgbClr val="0070C0"/>
              </a:solidFill>
            </a:endParaRPr>
          </a:p>
        </p:txBody>
      </p:sp>
      <p:pic>
        <p:nvPicPr>
          <p:cNvPr id="13" name="Picture 18" descr="Page 2 | Phone Icon Png Images - Free Download on Freepik">
            <a:extLst>
              <a:ext uri="{FF2B5EF4-FFF2-40B4-BE49-F238E27FC236}">
                <a16:creationId xmlns="" xmlns:a16="http://schemas.microsoft.com/office/drawing/2014/main" id="{F92896B4-90E6-BD36-F25E-DE1187C81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054" y="7258108"/>
            <a:ext cx="230977" cy="23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32-Point Star 20">
            <a:extLst>
              <a:ext uri="{FF2B5EF4-FFF2-40B4-BE49-F238E27FC236}">
                <a16:creationId xmlns="" xmlns:a16="http://schemas.microsoft.com/office/drawing/2014/main" id="{D8634965-71EA-333E-7D79-07D5D39A81DE}"/>
              </a:ext>
            </a:extLst>
          </p:cNvPr>
          <p:cNvSpPr/>
          <p:nvPr/>
        </p:nvSpPr>
        <p:spPr>
          <a:xfrm>
            <a:off x="3392192" y="6165053"/>
            <a:ext cx="1705534" cy="766555"/>
          </a:xfrm>
          <a:prstGeom prst="star32">
            <a:avLst/>
          </a:prstGeom>
          <a:solidFill>
            <a:srgbClr val="00206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Multiple Subjects</a:t>
            </a:r>
          </a:p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</p:txBody>
      </p:sp>
      <p:pic>
        <p:nvPicPr>
          <p:cNvPr id="1028" name="Picture 4" descr="Map Icon PNGs for Free Download">
            <a:extLst>
              <a:ext uri="{FF2B5EF4-FFF2-40B4-BE49-F238E27FC236}">
                <a16:creationId xmlns="" xmlns:a16="http://schemas.microsoft.com/office/drawing/2014/main" id="{462D385E-BF12-5E62-5EA6-9CBB8DFC4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72" y="6978020"/>
            <a:ext cx="236986" cy="23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A488919C-AC61-D592-AFF9-4F5FFE522D7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3549" y="6249400"/>
            <a:ext cx="661577" cy="66157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EF39D526-5610-CB78-2519-A7E4655A484E}"/>
              </a:ext>
            </a:extLst>
          </p:cNvPr>
          <p:cNvSpPr/>
          <p:nvPr/>
        </p:nvSpPr>
        <p:spPr>
          <a:xfrm>
            <a:off x="7935" y="6345663"/>
            <a:ext cx="9398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00" b="1" dirty="0">
                <a:solidFill>
                  <a:schemeClr val="bg1"/>
                </a:solidFill>
                <a:latin typeface="Oxygen" panose="02000503000000000000" pitchFamily="2" charset="0"/>
              </a:rPr>
              <a:t>Scan &amp;</a:t>
            </a:r>
          </a:p>
          <a:p>
            <a:r>
              <a:rPr lang="en-AU" sz="1000" b="1" dirty="0">
                <a:solidFill>
                  <a:schemeClr val="bg1"/>
                </a:solidFill>
                <a:latin typeface="Oxygen" panose="02000503000000000000" pitchFamily="2" charset="0"/>
              </a:rPr>
              <a:t>Follow for</a:t>
            </a:r>
          </a:p>
          <a:p>
            <a:r>
              <a:rPr lang="en-AU" sz="1200" b="1" dirty="0">
                <a:solidFill>
                  <a:schemeClr val="bg1"/>
                </a:solidFill>
                <a:latin typeface="Oxygen" panose="02000503000000000000" pitchFamily="2" charset="0"/>
              </a:rPr>
              <a:t>Discounts</a:t>
            </a:r>
          </a:p>
        </p:txBody>
      </p:sp>
      <p:sp>
        <p:nvSpPr>
          <p:cNvPr id="14" name="32-Point Star 20">
            <a:extLst>
              <a:ext uri="{FF2B5EF4-FFF2-40B4-BE49-F238E27FC236}">
                <a16:creationId xmlns="" xmlns:a16="http://schemas.microsoft.com/office/drawing/2014/main" id="{C6708AF5-BAA9-0546-7766-E1CD143048DB}"/>
              </a:ext>
            </a:extLst>
          </p:cNvPr>
          <p:cNvSpPr/>
          <p:nvPr/>
        </p:nvSpPr>
        <p:spPr>
          <a:xfrm>
            <a:off x="1635833" y="6169441"/>
            <a:ext cx="1705534" cy="766555"/>
          </a:xfrm>
          <a:prstGeom prst="star32">
            <a:avLst/>
          </a:prstGeom>
          <a:solidFill>
            <a:srgbClr val="00206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Bring a friend &amp; get</a:t>
            </a:r>
          </a:p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</p:txBody>
      </p:sp>
      <p:sp>
        <p:nvSpPr>
          <p:cNvPr id="5" name="Can 4"/>
          <p:cNvSpPr/>
          <p:nvPr/>
        </p:nvSpPr>
        <p:spPr>
          <a:xfrm>
            <a:off x="194147" y="2953615"/>
            <a:ext cx="4754729" cy="3300052"/>
          </a:xfrm>
          <a:prstGeom prst="can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215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iamond 25"/>
          <p:cNvSpPr/>
          <p:nvPr/>
        </p:nvSpPr>
        <p:spPr>
          <a:xfrm>
            <a:off x="-1959821" y="2518831"/>
            <a:ext cx="9100552" cy="2717259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215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4931">
            <a:off x="-581732" y="2048146"/>
            <a:ext cx="2816969" cy="38085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25373">
            <a:off x="2976252" y="1146009"/>
            <a:ext cx="3344906" cy="4996295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823549" y="4979116"/>
            <a:ext cx="36641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Finest Teachers from Best Institutes</a:t>
            </a:r>
          </a:p>
          <a:p>
            <a:pPr algn="ctr"/>
            <a:r>
              <a:rPr lang="en-US" sz="12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Smart Classrooms, AC, CCTV, Latest Techniques</a:t>
            </a:r>
          </a:p>
          <a:p>
            <a:pPr algn="ctr"/>
            <a:r>
              <a:rPr lang="en-US" sz="12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Doubt Clearing, Mock Tests, PTM, Counselling</a:t>
            </a:r>
          </a:p>
          <a:p>
            <a:pPr algn="ctr"/>
            <a:r>
              <a:rPr lang="en-US" sz="12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International Management, App Arriving Soon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85402" y="2929936"/>
            <a:ext cx="361010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cap="small" dirty="0" smtClean="0">
                <a:solidFill>
                  <a:srgbClr val="0070C0"/>
                </a:solidFill>
                <a:latin typeface="Oxygen" panose="02000503000000000000" pitchFamily="2" charset="0"/>
              </a:rPr>
              <a:t>NEET</a:t>
            </a:r>
          </a:p>
          <a:p>
            <a:pPr algn="ctr">
              <a:lnSpc>
                <a:spcPct val="150000"/>
              </a:lnSpc>
            </a:pPr>
            <a:r>
              <a:rPr lang="en-US" b="1" cap="small" dirty="0" smtClean="0">
                <a:solidFill>
                  <a:srgbClr val="0070C0"/>
                </a:solidFill>
                <a:latin typeface="Oxygen" panose="02000503000000000000" pitchFamily="2" charset="0"/>
              </a:rPr>
              <a:t>IIT-JEE (Mains &amp; Advance)</a:t>
            </a:r>
          </a:p>
          <a:p>
            <a:pPr algn="ctr"/>
            <a:endParaRPr lang="en-US" sz="800" b="1" cap="small" dirty="0" smtClean="0">
              <a:solidFill>
                <a:srgbClr val="0070C0"/>
              </a:solidFill>
              <a:latin typeface="Oxygen" panose="02000503000000000000" pitchFamily="2" charset="0"/>
            </a:endParaRPr>
          </a:p>
          <a:p>
            <a:pPr algn="ctr"/>
            <a:r>
              <a:rPr lang="en-US" b="1" cap="small" dirty="0" smtClean="0">
                <a:solidFill>
                  <a:srgbClr val="0070C0"/>
                </a:solidFill>
                <a:latin typeface="Oxygen" panose="02000503000000000000" pitchFamily="2" charset="0"/>
              </a:rPr>
              <a:t>VIII-XII – ICSE/CBSE/WB</a:t>
            </a:r>
          </a:p>
          <a:p>
            <a:pPr algn="ctr"/>
            <a:r>
              <a:rPr lang="en-US" b="1" cap="small" dirty="0">
                <a:solidFill>
                  <a:srgbClr val="0070C0"/>
                </a:solidFill>
                <a:latin typeface="Oxygen" panose="02000503000000000000" pitchFamily="2" charset="0"/>
              </a:rPr>
              <a:t>Science, Arts, </a:t>
            </a:r>
            <a:r>
              <a:rPr lang="en-US" b="1" cap="small" dirty="0" smtClean="0">
                <a:solidFill>
                  <a:srgbClr val="0070C0"/>
                </a:solidFill>
                <a:latin typeface="Oxygen" panose="02000503000000000000" pitchFamily="2" charset="0"/>
              </a:rPr>
              <a:t>Commerce</a:t>
            </a:r>
            <a:endParaRPr lang="en-US" b="1" cap="small" dirty="0">
              <a:solidFill>
                <a:srgbClr val="0070C0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53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524</TotalTime>
  <Words>600</Words>
  <Application>Microsoft Office PowerPoint</Application>
  <PresentationFormat>Custom</PresentationFormat>
  <Paragraphs>119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Oxygen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</cp:lastModifiedBy>
  <cp:revision>76</cp:revision>
  <dcterms:created xsi:type="dcterms:W3CDTF">2023-07-20T07:32:11Z</dcterms:created>
  <dcterms:modified xsi:type="dcterms:W3CDTF">2023-07-21T10:28:54Z</dcterms:modified>
</cp:coreProperties>
</file>