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7FF"/>
    <a:srgbClr val="FFE6BE"/>
    <a:srgbClr val="FF8C52"/>
    <a:srgbClr val="5191CB"/>
    <a:srgbClr val="B7EFF7"/>
    <a:srgbClr val="65A9E0"/>
    <a:srgbClr val="5191D5"/>
    <a:srgbClr val="2C70AE"/>
    <a:srgbClr val="008E0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03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60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13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95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04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35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84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10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A312-3916-48C2-B0D2-2FD7FE9477F2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9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A312-3916-48C2-B0D2-2FD7FE9477F2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4BB8-8340-49B3-BBD5-E80688837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81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097621" y="986418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9493" y="2040333"/>
            <a:ext cx="3034632" cy="2973107"/>
            <a:chOff x="949116" y="1557337"/>
            <a:chExt cx="4443007" cy="43529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537" y="1557337"/>
              <a:ext cx="4352925" cy="43529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537" y="1557337"/>
              <a:ext cx="4352925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6" name="Curved Right Arrow 5"/>
            <p:cNvSpPr/>
            <p:nvPr/>
          </p:nvSpPr>
          <p:spPr>
            <a:xfrm rot="1585307">
              <a:off x="1653736" y="1671939"/>
              <a:ext cx="1557018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Curved Right Arrow 7"/>
            <p:cNvSpPr/>
            <p:nvPr/>
          </p:nvSpPr>
          <p:spPr>
            <a:xfrm rot="17415098">
              <a:off x="1495072" y="3593146"/>
              <a:ext cx="1028227" cy="2120139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9" name="Curved Right Arrow 8"/>
            <p:cNvSpPr/>
            <p:nvPr/>
          </p:nvSpPr>
          <p:spPr>
            <a:xfrm rot="9710082">
              <a:off x="3346508" y="3804300"/>
              <a:ext cx="1270708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Curved Right Arrow 9"/>
            <p:cNvSpPr/>
            <p:nvPr/>
          </p:nvSpPr>
          <p:spPr>
            <a:xfrm rot="7027064">
              <a:off x="3486627" y="2292436"/>
              <a:ext cx="1568045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58660" y="3562084"/>
              <a:ext cx="720000" cy="720000"/>
              <a:chOff x="9978761" y="2835010"/>
              <a:chExt cx="720000" cy="720000"/>
            </a:xfrm>
          </p:grpSpPr>
          <p:sp>
            <p:nvSpPr>
              <p:cNvPr id="11" name="Teardrop 10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98840" y="156881"/>
            <a:ext cx="680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COACHING CENTRE – MANAGEMENT SUMMARY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75945" y="1216673"/>
            <a:ext cx="1696780" cy="293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06516" y="1499701"/>
            <a:ext cx="2292356" cy="2520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</a:t>
            </a: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students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techniques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88791" y="99135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80699" y="1217585"/>
            <a:ext cx="1866429" cy="2927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Our Specializations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11270" y="1500615"/>
            <a:ext cx="2267117" cy="25204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 / CBSE / WB Board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Class VI to XII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 / IIT / JEE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c</a:t>
            </a: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ounselling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087249" y="99578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18509" y="1209179"/>
            <a:ext cx="2245420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Institution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364953" y="1510673"/>
            <a:ext cx="2484147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Convenient </a:t>
            </a: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location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(4000 sqft) area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</a:t>
            </a:r>
            <a:r>
              <a:rPr lang="en-AU" sz="11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2023</a:t>
            </a:r>
            <a:endParaRPr lang="en-AU" sz="11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943064" y="4080799"/>
            <a:ext cx="6324805" cy="2100643"/>
          </a:xfrm>
          <a:prstGeom prst="roundRect">
            <a:avLst>
              <a:gd name="adj" fmla="val 15492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06564" y="4504714"/>
            <a:ext cx="6144037" cy="1335664"/>
          </a:xfrm>
          <a:prstGeom prst="rect">
            <a:avLst/>
          </a:prstGeom>
          <a:solidFill>
            <a:srgbClr val="FFF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% of students going to all nearby good schools in 10km radius should enrol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Work with the most popular tutors in Kolkata. Also </a:t>
            </a:r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compassionate </a:t>
            </a: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faculty 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Excellent marketing, student relationship, quality control &amp;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150 – 200 classes per week with total ~3000 – 4000 enrolments targeted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Competitive pricing, optimal </a:t>
            </a:r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expenditure, focus </a:t>
            </a: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on profitability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</a:t>
            </a:r>
            <a:r>
              <a:rPr lang="en-US" sz="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&gt;&gt;     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PRACTICE        </a:t>
            </a:r>
            <a:r>
              <a:rPr lang="en-US" sz="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&gt;&gt;       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CONFIDENCE      </a:t>
            </a:r>
            <a:r>
              <a:rPr lang="en-US" sz="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&gt;&gt;      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</a:t>
            </a:r>
            <a:r>
              <a:rPr lang="pt-BR" sz="700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2023    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42243" y="4194182"/>
            <a:ext cx="2679483" cy="307005"/>
          </a:xfrm>
          <a:prstGeom prst="rect">
            <a:avLst/>
          </a:prstGeom>
          <a:solidFill>
            <a:srgbClr val="FFF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Management Summary: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2505" y="566670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Oxygen" panose="02000503000000000000" pitchFamily="2" charset="0"/>
              </a:rPr>
              <a:t>Anodiam</a:t>
            </a:r>
            <a:endParaRPr lang="en-AU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033226" y="192549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9495" y="2040333"/>
            <a:ext cx="3034632" cy="2973107"/>
            <a:chOff x="949116" y="1557339"/>
            <a:chExt cx="4443004" cy="43529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535" y="1557339"/>
              <a:ext cx="4352922" cy="435292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535" y="1557339"/>
              <a:ext cx="4352922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6" name="Curved Right Arrow 5"/>
            <p:cNvSpPr/>
            <p:nvPr/>
          </p:nvSpPr>
          <p:spPr>
            <a:xfrm rot="1585307">
              <a:off x="1653735" y="1671941"/>
              <a:ext cx="1557017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" name="Curved Right Arrow 7"/>
            <p:cNvSpPr/>
            <p:nvPr/>
          </p:nvSpPr>
          <p:spPr>
            <a:xfrm rot="17415098">
              <a:off x="1495071" y="3593148"/>
              <a:ext cx="1028227" cy="2120138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9" name="Curved Right Arrow 8"/>
            <p:cNvSpPr/>
            <p:nvPr/>
          </p:nvSpPr>
          <p:spPr>
            <a:xfrm rot="9710082">
              <a:off x="3346506" y="3804302"/>
              <a:ext cx="1270707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0" name="Curved Right Arrow 9"/>
            <p:cNvSpPr/>
            <p:nvPr/>
          </p:nvSpPr>
          <p:spPr>
            <a:xfrm rot="7027064">
              <a:off x="3486624" y="2292440"/>
              <a:ext cx="1568046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58660" y="3562084"/>
              <a:ext cx="719999" cy="720001"/>
              <a:chOff x="9978761" y="2835010"/>
              <a:chExt cx="720000" cy="720000"/>
            </a:xfrm>
          </p:grpSpPr>
          <p:sp>
            <p:nvSpPr>
              <p:cNvPr id="11" name="Teardrop 10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</a:t>
            </a:r>
            <a:r>
              <a:rPr lang="en-US" sz="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&gt;&gt;     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PRACTICE        </a:t>
            </a:r>
            <a:r>
              <a:rPr lang="en-US" sz="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&gt;&gt;       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CONFIDENCE      </a:t>
            </a:r>
            <a:r>
              <a:rPr lang="en-US" sz="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&gt;&gt;      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</a:t>
            </a:r>
            <a:r>
              <a:rPr lang="pt-BR" sz="700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2023    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70238" y="2091357"/>
            <a:ext cx="1696780" cy="293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151645" y="1934866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444263" y="2148258"/>
            <a:ext cx="2408495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</a:t>
            </a:r>
            <a:r>
              <a:rPr lang="en-AU" sz="1400" b="1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Institution</a:t>
            </a:r>
            <a:endParaRPr lang="en-AU" sz="14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290483" y="2449748"/>
            <a:ext cx="2759848" cy="247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ICSE/CBSE/WB </a:t>
            </a: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VI-XII 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NEET/IIT/JEE 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Great </a:t>
            </a: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location, 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4ksqft, 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</a:t>
            </a:r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counselling</a:t>
            </a: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</a:t>
            </a:r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2023</a:t>
            </a: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98841" y="156881"/>
            <a:ext cx="605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COACHING CENTRE – FOR OUR FACULTY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100124" y="2385357"/>
            <a:ext cx="2370275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</a:t>
            </a:r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students</a:t>
            </a: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</a:t>
            </a:r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techniques</a:t>
            </a: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0399" y="1599415"/>
            <a:ext cx="2790699" cy="3814568"/>
          </a:xfrm>
          <a:prstGeom prst="roundRect">
            <a:avLst>
              <a:gd name="adj" fmla="val 9399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56098" y="1776614"/>
            <a:ext cx="2666363" cy="372463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Faculty Members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60882" y="2162167"/>
            <a:ext cx="2556514" cy="3049708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Most rewarding package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Astronomical growth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talents in </a:t>
            </a:r>
            <a:r>
              <a:rPr lang="en-AU" sz="1200" dirty="0" smtClean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the field</a:t>
            </a: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&amp; compassionate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Gratifying environment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Proficient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Feature rich app support</a:t>
            </a:r>
          </a:p>
        </p:txBody>
      </p:sp>
    </p:spTree>
    <p:extLst>
      <p:ext uri="{BB962C8B-B14F-4D97-AF65-F5344CB8AC3E}">
        <p14:creationId xmlns:p14="http://schemas.microsoft.com/office/powerpoint/2010/main" val="21844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07"/>
            <a:ext cx="10158413" cy="6873808"/>
          </a:xfrm>
          <a:prstGeom prst="rect">
            <a:avLst/>
          </a:prstGeom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-6763" y="3086439"/>
            <a:ext cx="10165175" cy="3718505"/>
          </a:xfrm>
          <a:prstGeom prst="rect">
            <a:avLst/>
          </a:prstGeom>
          <a:gradFill>
            <a:gsLst>
              <a:gs pos="0">
                <a:srgbClr val="65A9E0">
                  <a:alpha val="70000"/>
                </a:srgbClr>
              </a:gs>
              <a:gs pos="42000">
                <a:srgbClr val="65A9E0">
                  <a:alpha val="60000"/>
                </a:srgbClr>
              </a:gs>
              <a:gs pos="100000">
                <a:srgbClr val="5191D5">
                  <a:alpha val="2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762" y="1"/>
            <a:ext cx="10165175" cy="3294742"/>
          </a:xfrm>
          <a:prstGeom prst="rect">
            <a:avLst/>
          </a:prstGeom>
          <a:gradFill flip="none" rotWithShape="1">
            <a:gsLst>
              <a:gs pos="0">
                <a:srgbClr val="5191D5"/>
              </a:gs>
              <a:gs pos="100000">
                <a:srgbClr val="65A9E0">
                  <a:alpha val="0"/>
                </a:srgbClr>
              </a:gs>
              <a:gs pos="91000">
                <a:srgbClr val="65A9E0"/>
              </a:gs>
              <a:gs pos="67000">
                <a:srgbClr val="5191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57210" y="319234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7570" y="611966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</a:t>
            </a:r>
            <a:r>
              <a:rPr lang="en-AU" sz="9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odiam.com</a:t>
            </a:r>
            <a:endParaRPr lang="en-AU" sz="9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7852" y="2561751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☎ </a:t>
            </a:r>
            <a:r>
              <a:rPr lang="en-AU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2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29617"/>
            <a:ext cx="10159539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</a:t>
            </a:r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9202" y="2561751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</a:t>
            </a:r>
            <a:r>
              <a:rPr lang="en-AU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Patuli, Near </a:t>
            </a:r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Krishi </a:t>
            </a:r>
            <a:r>
              <a:rPr lang="en-AU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Bikash, Kolkata </a:t>
            </a:r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700094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9202" y="3650445"/>
            <a:ext cx="83798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Admissions Open!</a:t>
            </a:r>
            <a:endParaRPr lang="en-AU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endParaRPr lang="en-AU" sz="16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9873" y="2062048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62" y="-7704"/>
            <a:ext cx="12198762" cy="6865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118" y="-7704"/>
            <a:ext cx="12192000" cy="6865704"/>
          </a:xfrm>
          <a:prstGeom prst="rect">
            <a:avLst/>
          </a:prstGeom>
          <a:gradFill flip="none" rotWithShape="1">
            <a:gsLst>
              <a:gs pos="40000">
                <a:schemeClr val="accent6">
                  <a:lumMod val="75000"/>
                  <a:alpha val="65000"/>
                </a:schemeClr>
              </a:gs>
              <a:gs pos="0">
                <a:schemeClr val="accent6">
                  <a:lumMod val="75000"/>
                  <a:alpha val="75000"/>
                </a:schemeClr>
              </a:gs>
              <a:gs pos="77000">
                <a:schemeClr val="accent6">
                  <a:lumMod val="74000"/>
                  <a:alpha val="20000"/>
                </a:schemeClr>
              </a:gs>
              <a:gs pos="100000">
                <a:schemeClr val="accent6">
                  <a:lumMod val="75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700207" y="241417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0567" y="534149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</a:t>
            </a:r>
            <a:r>
              <a:rPr lang="en-AU" sz="9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odiam.com</a:t>
            </a:r>
            <a:endParaRPr lang="en-AU" sz="9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375987"/>
            <a:ext cx="12198761" cy="482014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</a:t>
            </a:r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0849" y="2612523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smtClean="0">
                <a:solidFill>
                  <a:schemeClr val="bg1"/>
                </a:solidFill>
                <a:latin typeface="Oxygen" panose="02000503000000000000" pitchFamily="2" charset="0"/>
              </a:rPr>
              <a:t>☎ </a:t>
            </a:r>
            <a:r>
              <a:rPr lang="en-AU" sz="2000" b="1" smtClean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2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2199" y="2612523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</a:t>
            </a:r>
            <a:r>
              <a:rPr lang="en-AU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Patuli, Near </a:t>
            </a:r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Krishi </a:t>
            </a:r>
            <a:r>
              <a:rPr lang="en-AU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Bikash, Kolkata </a:t>
            </a:r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700094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4279" y="3124649"/>
            <a:ext cx="83798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Admissions Open!</a:t>
            </a:r>
            <a:endParaRPr lang="en-AU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ICSE </a:t>
            </a: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/ CBSE / </a:t>
            </a:r>
            <a:r>
              <a:rPr lang="en-AU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WB, Class </a:t>
            </a: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VI </a:t>
            </a:r>
            <a:r>
              <a:rPr lang="en-AU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– XII, All Subjects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NEET / IIT / </a:t>
            </a:r>
            <a:r>
              <a:rPr lang="en-AU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JEE Competitive Exams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Spoken </a:t>
            </a:r>
            <a:r>
              <a:rPr lang="en-AU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English, IELTS, PTE &amp; Grooming</a:t>
            </a:r>
          </a:p>
          <a:p>
            <a:pPr algn="ctr">
              <a:lnSpc>
                <a:spcPct val="150000"/>
              </a:lnSpc>
            </a:pPr>
            <a:endParaRPr lang="en-AU" sz="1600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2199" y="2049732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Gender-specific grad gowns shif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7" y="0"/>
            <a:ext cx="12245412" cy="68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61" y="6590"/>
            <a:ext cx="12192000" cy="6865704"/>
          </a:xfrm>
          <a:prstGeom prst="rect">
            <a:avLst/>
          </a:prstGeom>
          <a:gradFill flip="none" rotWithShape="1">
            <a:gsLst>
              <a:gs pos="52000">
                <a:schemeClr val="accent2">
                  <a:lumMod val="75000"/>
                  <a:alpha val="88000"/>
                </a:schemeClr>
              </a:gs>
              <a:gs pos="21000">
                <a:schemeClr val="accent2">
                  <a:lumMod val="75000"/>
                  <a:alpha val="65000"/>
                </a:schemeClr>
              </a:gs>
              <a:gs pos="30000">
                <a:schemeClr val="accent2">
                  <a:lumMod val="75000"/>
                  <a:alpha val="75000"/>
                </a:schemeClr>
              </a:gs>
              <a:gs pos="89000">
                <a:schemeClr val="accent2">
                  <a:lumMod val="75000"/>
                  <a:alpha val="57000"/>
                </a:schemeClr>
              </a:gs>
              <a:gs pos="58000">
                <a:schemeClr val="accent2">
                  <a:lumMod val="75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700207" y="241417"/>
            <a:ext cx="1785124" cy="178512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0567" y="534149"/>
            <a:ext cx="7362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600" b="1" dirty="0">
                <a:solidFill>
                  <a:schemeClr val="bg1"/>
                </a:solidFill>
                <a:latin typeface="Oxygen" panose="02000503000000000000" pitchFamily="2" charset="0"/>
              </a:rPr>
              <a:t>n</a:t>
            </a:r>
            <a:r>
              <a:rPr lang="en-AU" sz="9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odiam.com</a:t>
            </a:r>
            <a:endParaRPr lang="en-AU" sz="9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5893" y="6441782"/>
            <a:ext cx="12257308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</a:t>
            </a:r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0849" y="2612523"/>
            <a:ext cx="206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☎ </a:t>
            </a:r>
            <a:r>
              <a:rPr lang="en-AU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2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2199" y="2612523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N-25 </a:t>
            </a:r>
            <a:r>
              <a:rPr lang="en-AU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Patuli, Near </a:t>
            </a:r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Krishi </a:t>
            </a:r>
            <a:r>
              <a:rPr lang="en-AU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Bikash, Kolkata </a:t>
            </a:r>
            <a:r>
              <a:rPr lang="en-AU" sz="2000" b="1" dirty="0">
                <a:solidFill>
                  <a:schemeClr val="bg1"/>
                </a:solidFill>
                <a:latin typeface="Oxygen" panose="02000503000000000000" pitchFamily="2" charset="0"/>
              </a:rPr>
              <a:t>700094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732" y="3367392"/>
            <a:ext cx="1020006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4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Best Teachers in Town!</a:t>
            </a:r>
            <a:endParaRPr lang="en-AU" b="1" dirty="0" smtClean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Individual Care || Unique Techniques || Doubt Clearing &amp; Makeup </a:t>
            </a: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C</a:t>
            </a:r>
            <a:r>
              <a:rPr lang="en-AU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lasses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AU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Regular Mock Tests    ||    Parent Teacher Meeting    ||    </a:t>
            </a:r>
            <a:r>
              <a:rPr lang="en-AU" sz="1600" b="1" dirty="0">
                <a:solidFill>
                  <a:schemeClr val="bg1"/>
                </a:solidFill>
                <a:latin typeface="Oxygen" panose="02000503000000000000" pitchFamily="2" charset="0"/>
              </a:rPr>
              <a:t>360</a:t>
            </a:r>
            <a:r>
              <a:rPr lang="en-AU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° Feedback     ||     Student Counselling</a:t>
            </a:r>
          </a:p>
          <a:p>
            <a:pPr algn="ctr">
              <a:lnSpc>
                <a:spcPct val="200000"/>
              </a:lnSpc>
            </a:pPr>
            <a:r>
              <a:rPr lang="en-AU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Hurry! Introductory offer ends soon!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2199" y="2048634"/>
            <a:ext cx="854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International Coaching Institute – Australia, India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296075"/>
            <a:ext cx="4886325" cy="5572125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5258933" y="1629902"/>
            <a:ext cx="1988458" cy="4238172"/>
          </a:xfrm>
          <a:custGeom>
            <a:avLst/>
            <a:gdLst>
              <a:gd name="connsiteX0" fmla="*/ 228116 w 1988458"/>
              <a:gd name="connsiteY0" fmla="*/ 0 h 4238172"/>
              <a:gd name="connsiteX1" fmla="*/ 474096 w 1988458"/>
              <a:gd name="connsiteY1" fmla="*/ 0 h 4238172"/>
              <a:gd name="connsiteX2" fmla="*/ 474096 w 1988458"/>
              <a:gd name="connsiteY2" fmla="*/ 53320 h 4238172"/>
              <a:gd name="connsiteX3" fmla="*/ 547097 w 1988458"/>
              <a:gd name="connsiteY3" fmla="*/ 126321 h 4238172"/>
              <a:gd name="connsiteX4" fmla="*/ 1441361 w 1988458"/>
              <a:gd name="connsiteY4" fmla="*/ 126321 h 4238172"/>
              <a:gd name="connsiteX5" fmla="*/ 1514362 w 1988458"/>
              <a:gd name="connsiteY5" fmla="*/ 53320 h 4238172"/>
              <a:gd name="connsiteX6" fmla="*/ 1514362 w 1988458"/>
              <a:gd name="connsiteY6" fmla="*/ 0 h 4238172"/>
              <a:gd name="connsiteX7" fmla="*/ 1760342 w 1988458"/>
              <a:gd name="connsiteY7" fmla="*/ 0 h 4238172"/>
              <a:gd name="connsiteX8" fmla="*/ 1988458 w 1988458"/>
              <a:gd name="connsiteY8" fmla="*/ 228116 h 4238172"/>
              <a:gd name="connsiteX9" fmla="*/ 1988458 w 1988458"/>
              <a:gd name="connsiteY9" fmla="*/ 4010056 h 4238172"/>
              <a:gd name="connsiteX10" fmla="*/ 1760342 w 1988458"/>
              <a:gd name="connsiteY10" fmla="*/ 4238172 h 4238172"/>
              <a:gd name="connsiteX11" fmla="*/ 228116 w 1988458"/>
              <a:gd name="connsiteY11" fmla="*/ 4238172 h 4238172"/>
              <a:gd name="connsiteX12" fmla="*/ 0 w 1988458"/>
              <a:gd name="connsiteY12" fmla="*/ 4010056 h 4238172"/>
              <a:gd name="connsiteX13" fmla="*/ 0 w 1988458"/>
              <a:gd name="connsiteY13" fmla="*/ 228116 h 4238172"/>
              <a:gd name="connsiteX14" fmla="*/ 228116 w 1988458"/>
              <a:gd name="connsiteY14" fmla="*/ 0 h 423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8458" h="4238172">
                <a:moveTo>
                  <a:pt x="228116" y="0"/>
                </a:moveTo>
                <a:lnTo>
                  <a:pt x="474096" y="0"/>
                </a:lnTo>
                <a:lnTo>
                  <a:pt x="474096" y="53320"/>
                </a:lnTo>
                <a:cubicBezTo>
                  <a:pt x="474096" y="93637"/>
                  <a:pt x="506780" y="126321"/>
                  <a:pt x="547097" y="126321"/>
                </a:cubicBezTo>
                <a:lnTo>
                  <a:pt x="1441361" y="126321"/>
                </a:lnTo>
                <a:cubicBezTo>
                  <a:pt x="1481678" y="126321"/>
                  <a:pt x="1514362" y="93637"/>
                  <a:pt x="1514362" y="53320"/>
                </a:cubicBezTo>
                <a:lnTo>
                  <a:pt x="1514362" y="0"/>
                </a:lnTo>
                <a:lnTo>
                  <a:pt x="1760342" y="0"/>
                </a:lnTo>
                <a:cubicBezTo>
                  <a:pt x="1886327" y="0"/>
                  <a:pt x="1988458" y="102131"/>
                  <a:pt x="1988458" y="228116"/>
                </a:cubicBezTo>
                <a:lnTo>
                  <a:pt x="1988458" y="4010056"/>
                </a:lnTo>
                <a:cubicBezTo>
                  <a:pt x="1988458" y="4136041"/>
                  <a:pt x="1886327" y="4238172"/>
                  <a:pt x="1760342" y="4238172"/>
                </a:cubicBezTo>
                <a:lnTo>
                  <a:pt x="228116" y="4238172"/>
                </a:lnTo>
                <a:cubicBezTo>
                  <a:pt x="102131" y="4238172"/>
                  <a:pt x="0" y="4136041"/>
                  <a:pt x="0" y="4010056"/>
                </a:cubicBezTo>
                <a:lnTo>
                  <a:pt x="0" y="228116"/>
                </a:lnTo>
                <a:cubicBezTo>
                  <a:pt x="0" y="102131"/>
                  <a:pt x="102131" y="0"/>
                  <a:pt x="228116" y="0"/>
                </a:cubicBezTo>
                <a:close/>
              </a:path>
            </a:pathLst>
          </a:custGeom>
          <a:gradFill>
            <a:gsLst>
              <a:gs pos="100000">
                <a:srgbClr val="FF8C52"/>
              </a:gs>
              <a:gs pos="3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515504" y="2476197"/>
            <a:ext cx="1475309" cy="147530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20665" y="4339932"/>
            <a:ext cx="20649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App Launching in</a:t>
            </a:r>
          </a:p>
          <a:p>
            <a:pPr algn="ctr">
              <a:lnSpc>
                <a:spcPct val="150000"/>
              </a:lnSpc>
            </a:pPr>
            <a:r>
              <a:rPr lang="en-AU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2023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5" y="6441782"/>
            <a:ext cx="12188865" cy="42838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8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CONCEPTION  &gt;&gt;  PRACTICE  &gt;&gt;  CONFIDENCE  &gt;&gt;  HIGHEST </a:t>
            </a:r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GRADES</a:t>
            </a:r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0800000">
            <a:off x="-5" y="-14382"/>
            <a:ext cx="12188865" cy="1509353"/>
          </a:xfrm>
          <a:prstGeom prst="rect">
            <a:avLst/>
          </a:prstGeom>
          <a:gradFill>
            <a:gsLst>
              <a:gs pos="0">
                <a:srgbClr val="5B9BD5"/>
              </a:gs>
              <a:gs pos="0">
                <a:srgbClr val="A6A6A6">
                  <a:alpha val="0"/>
                </a:srgbClr>
              </a:gs>
              <a:gs pos="11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80552" y="100630"/>
            <a:ext cx="916051" cy="9160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8547" y="288879"/>
            <a:ext cx="2202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nodiam</a:t>
            </a:r>
            <a:endParaRPr lang="en-AU" sz="4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7975" y="1002728"/>
            <a:ext cx="30412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900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Education that enlightens!</a:t>
            </a:r>
            <a:endParaRPr lang="en-AU" sz="1900" i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80670" y="460757"/>
            <a:ext cx="3991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Best App for Students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29" y="2156301"/>
            <a:ext cx="11901714" cy="1014145"/>
          </a:xfrm>
          <a:prstGeom prst="rect">
            <a:avLst/>
          </a:prstGeom>
          <a:solidFill>
            <a:srgbClr val="4B87FF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" y="2129294"/>
            <a:ext cx="12191997" cy="105776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75525" y="2336571"/>
            <a:ext cx="568795" cy="56879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4006" y="2452119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Oxygen" panose="02000503000000000000" pitchFamily="2" charset="0"/>
              </a:rPr>
              <a:t>n</a:t>
            </a:r>
            <a:r>
              <a:rPr lang="en-AU" sz="2400" b="1" dirty="0" smtClean="0">
                <a:latin typeface="Oxygen" panose="02000503000000000000" pitchFamily="2" charset="0"/>
              </a:rPr>
              <a:t>odiam.com</a:t>
            </a:r>
            <a:endParaRPr lang="en-AU" sz="2400" b="1" dirty="0"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5693" y="2421153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latin typeface="Oxygen" panose="02000503000000000000" pitchFamily="2" charset="0"/>
              </a:rPr>
              <a:t>Australia, India</a:t>
            </a:r>
            <a:endParaRPr lang="en-AU" sz="2400" b="1" dirty="0">
              <a:latin typeface="Oxygen" panose="02000503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27963" y="2393909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Oxygen" panose="02000503000000000000" pitchFamily="2" charset="0"/>
              </a:defRPr>
            </a:lvl1pPr>
          </a:lstStyle>
          <a:p>
            <a:r>
              <a:rPr lang="en-AU" sz="2400" dirty="0">
                <a:solidFill>
                  <a:schemeClr val="tx1"/>
                </a:solidFill>
              </a:rPr>
              <a:t>☎ </a:t>
            </a:r>
            <a:r>
              <a:rPr lang="en-AU" sz="2400" dirty="0" smtClean="0">
                <a:solidFill>
                  <a:schemeClr val="tx1"/>
                </a:solidFill>
              </a:rPr>
              <a:t>9073 700094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5269" y="2421154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Oxygen" panose="02000503000000000000" pitchFamily="2" charset="0"/>
              </a:defRPr>
            </a:lvl1pPr>
          </a:lstStyle>
          <a:p>
            <a:r>
              <a:rPr lang="en-AU" sz="2400" b="0" dirty="0" smtClean="0">
                <a:solidFill>
                  <a:schemeClr val="tx1"/>
                </a:solidFill>
              </a:rPr>
              <a:t>🏠 </a:t>
            </a:r>
            <a:r>
              <a:rPr lang="en-AU" sz="2400" dirty="0" smtClean="0">
                <a:solidFill>
                  <a:schemeClr val="tx1"/>
                </a:solidFill>
              </a:rPr>
              <a:t>N-25 </a:t>
            </a:r>
            <a:r>
              <a:rPr lang="en-AU" sz="2400" dirty="0">
                <a:solidFill>
                  <a:schemeClr val="tx1"/>
                </a:solidFill>
              </a:rPr>
              <a:t>Patuli, </a:t>
            </a:r>
            <a:r>
              <a:rPr lang="en-AU" sz="2400" dirty="0" smtClean="0">
                <a:solidFill>
                  <a:schemeClr val="tx1"/>
                </a:solidFill>
              </a:rPr>
              <a:t>Kol 94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24624" y="5691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7804" y="156881"/>
            <a:ext cx="2471777" cy="1145371"/>
            <a:chOff x="4600575" y="2600315"/>
            <a:chExt cx="2990850" cy="138589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27" name="Freeform 26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98841" y="156881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– </a:t>
            </a:r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P</a:t>
            </a:r>
            <a:r>
              <a:rPr lang="en-AU" b="1" dirty="0" smtClean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rint on Gel Pen Free Merchandise for Marketing</a:t>
            </a:r>
            <a:endParaRPr lang="en-AU" b="1" dirty="0">
              <a:solidFill>
                <a:schemeClr val="bg2">
                  <a:lumMod val="75000"/>
                </a:schemeClr>
              </a:solidFill>
              <a:latin typeface="Oxygen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</a:t>
            </a:r>
            <a:r>
              <a:rPr lang="en-US" sz="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&gt;&gt;     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PRACTICE        </a:t>
            </a:r>
            <a:r>
              <a:rPr lang="en-US" sz="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&gt;&gt;       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CONFIDENCE      </a:t>
            </a:r>
            <a:r>
              <a:rPr lang="en-US" sz="8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&gt;&gt;      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</a:t>
            </a:r>
            <a:r>
              <a:rPr lang="pt-BR" sz="700" dirty="0" smtClean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2023    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1793</TotalTime>
  <Words>516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126</cp:revision>
  <dcterms:created xsi:type="dcterms:W3CDTF">2023-03-14T04:51:15Z</dcterms:created>
  <dcterms:modified xsi:type="dcterms:W3CDTF">2023-03-22T09:35:00Z</dcterms:modified>
</cp:coreProperties>
</file>