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1"/>
  </p:notesMasterIdLst>
  <p:sldIdLst>
    <p:sldId id="256" r:id="rId3"/>
    <p:sldId id="259" r:id="rId4"/>
    <p:sldId id="284" r:id="rId5"/>
    <p:sldId id="297" r:id="rId6"/>
    <p:sldId id="296" r:id="rId7"/>
    <p:sldId id="295" r:id="rId8"/>
    <p:sldId id="298" r:id="rId9"/>
    <p:sldId id="299" r:id="rId10"/>
    <p:sldId id="300" r:id="rId11"/>
    <p:sldId id="294" r:id="rId12"/>
    <p:sldId id="292" r:id="rId13"/>
    <p:sldId id="287" r:id="rId14"/>
    <p:sldId id="288" r:id="rId15"/>
    <p:sldId id="289" r:id="rId16"/>
    <p:sldId id="272" r:id="rId17"/>
    <p:sldId id="293" r:id="rId18"/>
    <p:sldId id="283" r:id="rId19"/>
    <p:sldId id="308" r:id="rId20"/>
    <p:sldId id="309" r:id="rId21"/>
    <p:sldId id="310" r:id="rId22"/>
    <p:sldId id="311" r:id="rId23"/>
    <p:sldId id="312" r:id="rId24"/>
    <p:sldId id="313" r:id="rId25"/>
    <p:sldId id="290" r:id="rId26"/>
    <p:sldId id="291" r:id="rId27"/>
    <p:sldId id="301" r:id="rId28"/>
    <p:sldId id="282" r:id="rId29"/>
    <p:sldId id="258" r:id="rId3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772192"/>
        <c:axId val="688781440"/>
      </c:scatterChart>
      <c:valAx>
        <c:axId val="68877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781440"/>
        <c:crosses val="autoZero"/>
        <c:crossBetween val="midCat"/>
      </c:valAx>
      <c:valAx>
        <c:axId val="68878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772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607728"/>
        <c:axId val="737605008"/>
      </c:scatterChart>
      <c:valAx>
        <c:axId val="73760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05008"/>
        <c:crosses val="autoZero"/>
        <c:crossBetween val="midCat"/>
      </c:valAx>
      <c:valAx>
        <c:axId val="73760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0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Payout Per Course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0789328"/>
        <c:axId val="830790416"/>
      </c:scatterChart>
      <c:valAx>
        <c:axId val="83078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790416"/>
        <c:crosses val="autoZero"/>
        <c:crossBetween val="midCat"/>
      </c:valAx>
      <c:valAx>
        <c:axId val="83079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78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0794768"/>
        <c:axId val="830781168"/>
      </c:scatterChart>
      <c:valAx>
        <c:axId val="830794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781168"/>
        <c:crosses val="autoZero"/>
        <c:crossBetween val="midCat"/>
      </c:valAx>
      <c:valAx>
        <c:axId val="83078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794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3366960"/>
        <c:axId val="863366416"/>
      </c:scatterChart>
      <c:valAx>
        <c:axId val="863366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66416"/>
        <c:crosses val="autoZero"/>
        <c:crossBetween val="midCat"/>
      </c:valAx>
      <c:valAx>
        <c:axId val="86336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66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0793680"/>
        <c:axId val="830788240"/>
      </c:scatterChart>
      <c:valAx>
        <c:axId val="83079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788240"/>
        <c:crosses val="autoZero"/>
        <c:crossBetween val="midCat"/>
      </c:valAx>
      <c:valAx>
        <c:axId val="83078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79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613168"/>
        <c:axId val="737610448"/>
      </c:scatterChart>
      <c:valAx>
        <c:axId val="73761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0448"/>
        <c:crosses val="autoZero"/>
        <c:crossBetween val="midCat"/>
      </c:valAx>
      <c:valAx>
        <c:axId val="73761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3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Payout Per Course</a:t>
            </a:r>
            <a:endParaRPr lang="en-US" dirty="0"/>
          </a:p>
        </c:rich>
      </c:tx>
      <c:layout>
        <c:manualLayout>
          <c:xMode val="edge"/>
          <c:yMode val="edge"/>
          <c:x val="0.36253455818022745"/>
          <c:y val="3.2673583350616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614800"/>
        <c:axId val="737611536"/>
      </c:scatterChart>
      <c:valAx>
        <c:axId val="737614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1536"/>
        <c:crosses val="autoZero"/>
        <c:crossBetween val="midCat"/>
      </c:valAx>
      <c:valAx>
        <c:axId val="7376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4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AU" sz="1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205760"/>
        <c:axId val="776193792"/>
      </c:scatterChart>
      <c:valAx>
        <c:axId val="77620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193792"/>
        <c:crosses val="autoZero"/>
        <c:crossBetween val="midCat"/>
      </c:valAx>
      <c:valAx>
        <c:axId val="77619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205760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948960"/>
        <c:axId val="862944064"/>
      </c:scatterChart>
      <c:valAx>
        <c:axId val="86294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944064"/>
        <c:crosses val="autoZero"/>
        <c:crossBetween val="midCat"/>
      </c:valAx>
      <c:valAx>
        <c:axId val="86294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948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601200"/>
        <c:axId val="737604464"/>
      </c:scatterChart>
      <c:valAx>
        <c:axId val="73760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04464"/>
        <c:crosses val="autoZero"/>
        <c:crossBetween val="midCat"/>
      </c:valAx>
      <c:valAx>
        <c:axId val="7376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0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Payout Per Course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944608"/>
        <c:axId val="862947328"/>
      </c:scatterChart>
      <c:valAx>
        <c:axId val="862944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947328"/>
        <c:crosses val="autoZero"/>
        <c:crossBetween val="midCat"/>
      </c:valAx>
      <c:valAx>
        <c:axId val="862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944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947872"/>
        <c:axId val="862948416"/>
      </c:scatterChart>
      <c:valAx>
        <c:axId val="86294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948416"/>
        <c:crosses val="autoZero"/>
        <c:crossBetween val="midCat"/>
      </c:valAx>
      <c:valAx>
        <c:axId val="86294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947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3370224"/>
        <c:axId val="863374032"/>
      </c:scatterChart>
      <c:valAx>
        <c:axId val="86337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74032"/>
        <c:crosses val="autoZero"/>
        <c:crossBetween val="midCat"/>
      </c:valAx>
      <c:valAx>
        <c:axId val="86337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70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Payout Per Course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1772.6772000000001</c:v>
                </c:pt>
                <c:pt idx="1">
                  <c:v>2292.2550000000001</c:v>
                </c:pt>
                <c:pt idx="2">
                  <c:v>183.38040000000001</c:v>
                </c:pt>
                <c:pt idx="3">
                  <c:v>4401.7539999999999</c:v>
                </c:pt>
                <c:pt idx="4">
                  <c:v>1935.682</c:v>
                </c:pt>
                <c:pt idx="5">
                  <c:v>2546.9500000000003</c:v>
                </c:pt>
                <c:pt idx="6">
                  <c:v>3025.7765999999997</c:v>
                </c:pt>
                <c:pt idx="7">
                  <c:v>3056.3399999999992</c:v>
                </c:pt>
                <c:pt idx="8">
                  <c:v>1747.2076999999997</c:v>
                </c:pt>
                <c:pt idx="9">
                  <c:v>3347.0045</c:v>
                </c:pt>
                <c:pt idx="10">
                  <c:v>3005.4009999999994</c:v>
                </c:pt>
                <c:pt idx="11">
                  <c:v>4457.1625000000004</c:v>
                </c:pt>
                <c:pt idx="12">
                  <c:v>5776.4825999999994</c:v>
                </c:pt>
                <c:pt idx="13">
                  <c:v>7704.5237500000003</c:v>
                </c:pt>
                <c:pt idx="14">
                  <c:v>2192.9239499999999</c:v>
                </c:pt>
                <c:pt idx="15">
                  <c:v>9497.8887500000001</c:v>
                </c:pt>
                <c:pt idx="16">
                  <c:v>9933.1049999999996</c:v>
                </c:pt>
                <c:pt idx="17">
                  <c:v>9894.9007499999989</c:v>
                </c:pt>
                <c:pt idx="18">
                  <c:v>8786.9774999999991</c:v>
                </c:pt>
                <c:pt idx="19">
                  <c:v>8341.2612499999996</c:v>
                </c:pt>
                <c:pt idx="20">
                  <c:v>5743.3722500000003</c:v>
                </c:pt>
                <c:pt idx="21">
                  <c:v>8213.9137499999997</c:v>
                </c:pt>
                <c:pt idx="22">
                  <c:v>8965.2639999999992</c:v>
                </c:pt>
                <c:pt idx="23">
                  <c:v>10811.802750000001</c:v>
                </c:pt>
                <c:pt idx="24">
                  <c:v>11690.500499999998</c:v>
                </c:pt>
                <c:pt idx="25">
                  <c:v>16555.174999999999</c:v>
                </c:pt>
                <c:pt idx="26">
                  <c:v>5068.4305000000004</c:v>
                </c:pt>
                <c:pt idx="27">
                  <c:v>15434.517</c:v>
                </c:pt>
                <c:pt idx="28">
                  <c:v>17277.872062499999</c:v>
                </c:pt>
                <c:pt idx="29">
                  <c:v>16682.522500000003</c:v>
                </c:pt>
                <c:pt idx="30">
                  <c:v>16083.989249999999</c:v>
                </c:pt>
                <c:pt idx="31">
                  <c:v>17191.912500000002</c:v>
                </c:pt>
                <c:pt idx="32">
                  <c:v>11881.521750000002</c:v>
                </c:pt>
                <c:pt idx="33">
                  <c:v>16275.0105</c:v>
                </c:pt>
                <c:pt idx="34">
                  <c:v>18820.368656250001</c:v>
                </c:pt>
                <c:pt idx="35">
                  <c:v>23769.410875000001</c:v>
                </c:pt>
                <c:pt idx="36">
                  <c:v>28175.634374999998</c:v>
                </c:pt>
                <c:pt idx="37">
                  <c:v>27507.06</c:v>
                </c:pt>
                <c:pt idx="38">
                  <c:v>9356.2208250000022</c:v>
                </c:pt>
                <c:pt idx="39">
                  <c:v>31695.110801886789</c:v>
                </c:pt>
                <c:pt idx="40">
                  <c:v>36158.430433372647</c:v>
                </c:pt>
                <c:pt idx="41">
                  <c:v>38502.855859669813</c:v>
                </c:pt>
                <c:pt idx="42">
                  <c:v>41746.07230896227</c:v>
                </c:pt>
                <c:pt idx="43">
                  <c:v>39015.189268867929</c:v>
                </c:pt>
                <c:pt idx="44">
                  <c:v>33011.427423113208</c:v>
                </c:pt>
                <c:pt idx="45">
                  <c:v>44259.26320754717</c:v>
                </c:pt>
                <c:pt idx="46">
                  <c:v>47568.796468160377</c:v>
                </c:pt>
                <c:pt idx="47">
                  <c:v>50137.852071933965</c:v>
                </c:pt>
                <c:pt idx="48">
                  <c:v>49238.790735849063</c:v>
                </c:pt>
                <c:pt idx="49">
                  <c:v>49193.378136792453</c:v>
                </c:pt>
                <c:pt idx="50">
                  <c:v>17733.692015094341</c:v>
                </c:pt>
                <c:pt idx="51">
                  <c:v>25373.388679245283</c:v>
                </c:pt>
                <c:pt idx="52">
                  <c:v>27218.726037735847</c:v>
                </c:pt>
                <c:pt idx="53">
                  <c:v>27495.526641509434</c:v>
                </c:pt>
                <c:pt idx="54">
                  <c:v>26388.324226415098</c:v>
                </c:pt>
                <c:pt idx="55">
                  <c:v>26757.391698113206</c:v>
                </c:pt>
                <c:pt idx="56">
                  <c:v>14578.165132075472</c:v>
                </c:pt>
                <c:pt idx="57">
                  <c:v>14301.364528301887</c:v>
                </c:pt>
                <c:pt idx="58">
                  <c:v>14762.698867924528</c:v>
                </c:pt>
                <c:pt idx="59">
                  <c:v>14762.698867924528</c:v>
                </c:pt>
                <c:pt idx="60">
                  <c:v>12917.361509433962</c:v>
                </c:pt>
                <c:pt idx="61">
                  <c:v>13840.030188679244</c:v>
                </c:pt>
                <c:pt idx="62">
                  <c:v>1199.4692830188681</c:v>
                </c:pt>
                <c:pt idx="63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3371312"/>
        <c:axId val="863372400"/>
      </c:scatterChart>
      <c:valAx>
        <c:axId val="86337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72400"/>
        <c:crosses val="autoZero"/>
        <c:crossBetween val="midCat"/>
      </c:valAx>
      <c:valAx>
        <c:axId val="86337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71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614256"/>
        <c:axId val="737603376"/>
      </c:scatterChart>
      <c:valAx>
        <c:axId val="737614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03376"/>
        <c:crosses val="autoZero"/>
        <c:crossBetween val="midCat"/>
      </c:valAx>
      <c:valAx>
        <c:axId val="73760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4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75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1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40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26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5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00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03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3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4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0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76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4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5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62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9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1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5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3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8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3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8840" y="2348880"/>
            <a:ext cx="3467616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Ananya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Moitra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Anirban Chakrabarty</a:t>
            </a:r>
          </a:p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Feb-2021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Us, Mission &amp; vision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Anodiam© App</a:t>
            </a:r>
            <a:endParaRPr lang="en-AU" sz="11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Query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&amp; Synergy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Artificial Intelligence 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Revenue Potential &amp; Sales 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and Conditions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1196752"/>
            <a:ext cx="6768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Break the Ice</a:t>
            </a:r>
            <a:endParaRPr lang="en-AU" sz="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Synergy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8" y="2708920"/>
            <a:ext cx="1673115" cy="1571789"/>
          </a:xfrm>
          <a:prstGeom prst="rect">
            <a:avLst/>
          </a:prstGeom>
        </p:spPr>
      </p:pic>
      <p:pic>
        <p:nvPicPr>
          <p:cNvPr id="15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" y="1319282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1" y="1319282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3" y="1469180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>
            <a:off x="765400" y="2060848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213" y="4005064"/>
            <a:ext cx="177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Anodiam©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213" y="1025224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72607" y="1033566"/>
            <a:ext cx="3671393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Editor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Manager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Admin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483" y="1029275"/>
            <a:ext cx="6176989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Teachers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&amp; Recruitment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/>
          <p:nvPr/>
        </p:nvCxnSpPr>
        <p:spPr>
          <a:xfrm flipH="1" flipV="1">
            <a:off x="5580112" y="3571030"/>
            <a:ext cx="1827183" cy="12272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1992" y="3472271"/>
            <a:ext cx="2339953" cy="125402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8" idx="1"/>
          </p:cNvCxnSpPr>
          <p:nvPr/>
        </p:nvCxnSpPr>
        <p:spPr>
          <a:xfrm flipV="1">
            <a:off x="5551989" y="3386411"/>
            <a:ext cx="1900331" cy="659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97052" y="3688295"/>
            <a:ext cx="1741201" cy="139804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2117" y="3060242"/>
            <a:ext cx="1930203" cy="22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31363" y="177397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11</a:t>
            </a:fld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44579" cy="6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989994"/>
            <a:ext cx="509928" cy="652958"/>
          </a:xfrm>
          <a:prstGeom prst="rect">
            <a:avLst/>
          </a:prstGeom>
        </p:spPr>
      </p:pic>
      <p:pic>
        <p:nvPicPr>
          <p:cNvPr id="8202" name="Picture 10" descr="Image result for film director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4462" y="4766982"/>
            <a:ext cx="454967" cy="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44" y="4726298"/>
            <a:ext cx="403150" cy="68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5014330"/>
            <a:ext cx="374276" cy="594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59516" y="5002700"/>
            <a:ext cx="387338" cy="515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002" y="1773970"/>
            <a:ext cx="325901" cy="37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70485" y="1352955"/>
            <a:ext cx="761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A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3779912" y="1845978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6015" y="184597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959" y="210044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6200000">
            <a:off x="-430792" y="3104355"/>
            <a:ext cx="1929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  <a:endParaRPr lang="en-AU" sz="1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20" y="3126644"/>
            <a:ext cx="673297" cy="519534"/>
          </a:xfrm>
          <a:prstGeom prst="rect">
            <a:avLst/>
          </a:prstGeom>
        </p:spPr>
      </p:pic>
      <p:pic>
        <p:nvPicPr>
          <p:cNvPr id="60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0" y="1408009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7" y="1408009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9" y="1557907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130925" y="1917986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8024572" y="3259287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860797" y="2056081"/>
            <a:ext cx="4732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39868" y="2361067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361067"/>
            <a:ext cx="325901" cy="3726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788417" y="2433075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9868" y="2865123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865123"/>
            <a:ext cx="325901" cy="3726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788417" y="2937131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39868" y="3430154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3430154"/>
            <a:ext cx="325901" cy="3726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788417" y="35021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39868" y="393421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3788417" y="4006218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9872" y="3934210"/>
            <a:ext cx="404373" cy="43204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791689" y="3039917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88080" y="2206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8347" y="2237966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6240" y="3796241"/>
            <a:ext cx="487928" cy="13621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1793" y="1845978"/>
            <a:ext cx="1554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 review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55576" y="242204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520" y="267651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7584" y="242204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66015" y="292609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2959" y="318056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7666" y="292609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55576" y="350216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2520" y="375663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95698" y="350216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08304" y="5313395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AU" sz="1200" b="1" dirty="0"/>
          </a:p>
        </p:txBody>
      </p:sp>
      <p:sp>
        <p:nvSpPr>
          <p:cNvPr id="126" name="Rectangle 125"/>
          <p:cNvSpPr/>
          <p:nvPr/>
        </p:nvSpPr>
        <p:spPr>
          <a:xfrm>
            <a:off x="6821770" y="3910895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discussion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Rehearsals &amp;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2200" y="476810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56088" y="5561167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Illustrator</a:t>
            </a:r>
            <a:endParaRPr lang="en-AU" sz="1200" b="1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4460332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499992" y="5374370"/>
            <a:ext cx="281039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35696" y="5374370"/>
            <a:ext cx="211149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77133" y="545741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  <a:endParaRPr lang="en-AU" sz="12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42130" y="4366258"/>
            <a:ext cx="1505734" cy="84291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666622" y="4749859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55576" y="400621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82520" y="426068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7666" y="400621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contents review &amp; 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2469" y="3574321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5086638" y="180699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82382" y="180051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2" name="Oval 161"/>
          <p:cNvSpPr/>
          <p:nvPr/>
        </p:nvSpPr>
        <p:spPr>
          <a:xfrm>
            <a:off x="2771943" y="238591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771943" y="288129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6454790" y="300093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767898" y="346371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459775" y="396628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466385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771800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459775" y="349194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092656" y="239885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5089171" y="28995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9" name="Oval 178"/>
          <p:cNvSpPr/>
          <p:nvPr/>
        </p:nvSpPr>
        <p:spPr>
          <a:xfrm>
            <a:off x="5063005" y="3460429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0" name="Oval 179"/>
          <p:cNvSpPr/>
          <p:nvPr/>
        </p:nvSpPr>
        <p:spPr>
          <a:xfrm>
            <a:off x="5061682" y="396566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768543" y="396692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5136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5705689" y="5230354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films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144" y="5158346"/>
            <a:ext cx="404373" cy="432048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6499854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123728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64281" y="523035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films 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736" y="5158346"/>
            <a:ext cx="404373" cy="432048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3358446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662702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4499992" y="5157192"/>
            <a:ext cx="76514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4694322" y="4972981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7738231" y="2056081"/>
            <a:ext cx="765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96336" y="256888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12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2737964"/>
            <a:ext cx="3305944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thin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7" y="1363413"/>
            <a:ext cx="3073907" cy="15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3861048"/>
            <a:ext cx="2880320" cy="44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707905" y="980728"/>
            <a:ext cx="54360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&amp; Control vs. Service &amp; Empathy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thinking: Start with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our students need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vs.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the organization is a servant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Un-inclusive Vs Inclusive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touch as many lives as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numbers are not capped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voice will be heard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lifecycle and ideation drives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13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eedback 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4" y="1570748"/>
            <a:ext cx="2857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0192" y="3789040"/>
            <a:ext cx="792088" cy="18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563889" y="506283"/>
            <a:ext cx="53400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 Learning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ngaging courses: Automated analytics, Rating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students &amp;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Oriented: Complete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and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cycles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Teacher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7692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6" y="1191642"/>
            <a:ext cx="2236603" cy="2958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514" y="5226679"/>
            <a:ext cx="2926694" cy="650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2016224" cy="107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5292080" y="3854624"/>
            <a:ext cx="2160240" cy="137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699792" y="908720"/>
            <a:ext cx="6408714" cy="5001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quality courses &amp; query resolutions: Improve grades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feedbacks on practice tests: Repetition until perfection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in own time, pace and comfort: Reduce time &amp; energy waste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 ink policy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 on traditional supplementary education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automated reports and analytics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stop solution: Peace of mind</a:t>
            </a: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Stakeholders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unlimited career growth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work: Touch more lives instead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and time freedom</a:t>
            </a:r>
          </a:p>
        </p:txBody>
      </p:sp>
    </p:spTree>
    <p:extLst>
      <p:ext uri="{BB962C8B-B14F-4D97-AF65-F5344CB8AC3E}">
        <p14:creationId xmlns:p14="http://schemas.microsoft.com/office/powerpoint/2010/main" val="2075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Based Pricing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885" y="4198981"/>
            <a:ext cx="2592288" cy="147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117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00192" y="3789040"/>
            <a:ext cx="1296144" cy="29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635896" y="1196752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89269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21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Potential &amp; Sales Targets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429000"/>
            <a:ext cx="4170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to receive payout as a share of the profit</a:t>
            </a: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vary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profits made out of the sales revenue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37417"/>
              </p:ext>
            </p:extLst>
          </p:nvPr>
        </p:nvGraphicFramePr>
        <p:xfrm>
          <a:off x="4879789" y="1385328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260322"/>
            <a:ext cx="446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total revenue earned as below: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071"/>
              </p:ext>
            </p:extLst>
          </p:nvPr>
        </p:nvGraphicFramePr>
        <p:xfrm>
          <a:off x="1649171" y="1749895"/>
          <a:ext cx="2362200" cy="1619250"/>
        </p:xfrm>
        <a:graphic>
          <a:graphicData uri="http://schemas.openxmlformats.org/drawingml/2006/table">
            <a:tbl>
              <a:tblPr/>
              <a:tblGrid>
                <a:gridCol w="862441"/>
                <a:gridCol w="751465"/>
                <a:gridCol w="748294"/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Reqd. (₹)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2,910,800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11,643,200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46,572,800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Teachers’ Payout Per Course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Teacher’s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10175"/>
              </p:ext>
            </p:extLst>
          </p:nvPr>
        </p:nvGraphicFramePr>
        <p:xfrm>
          <a:off x="1101268" y="124733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Teacher's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91,690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1,054,437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3,255,002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20732"/>
              </p:ext>
            </p:extLst>
          </p:nvPr>
        </p:nvGraphicFramePr>
        <p:xfrm>
          <a:off x="4575532" y="9763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42017"/>
              </p:ext>
            </p:extLst>
          </p:nvPr>
        </p:nvGraphicFramePr>
        <p:xfrm>
          <a:off x="4709075" y="3208146"/>
          <a:ext cx="44064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280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Payout Per Course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9045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Academic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4794"/>
              </p:ext>
            </p:extLst>
          </p:nvPr>
        </p:nvGraphicFramePr>
        <p:xfrm>
          <a:off x="4536505" y="9768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376725"/>
              </p:ext>
            </p:extLst>
          </p:nvPr>
        </p:nvGraphicFramePr>
        <p:xfrm>
          <a:off x="4709075" y="3645024"/>
          <a:ext cx="4406491" cy="230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715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Payout Per Course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7529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Videographers’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834311"/>
              </p:ext>
            </p:extLst>
          </p:nvPr>
        </p:nvGraphicFramePr>
        <p:xfrm>
          <a:off x="4709075" y="3356992"/>
          <a:ext cx="4406491" cy="2594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624145"/>
              </p:ext>
            </p:extLst>
          </p:nvPr>
        </p:nvGraphicFramePr>
        <p:xfrm>
          <a:off x="4530807" y="976367"/>
          <a:ext cx="4572000" cy="248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983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Anodiam 2021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1239143"/>
            <a:ext cx="676875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</a:t>
            </a:r>
            <a:r>
              <a:rPr lang="en-AU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endeavour</a:t>
            </a:r>
            <a:endParaRPr lang="en-AU" sz="1600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6768752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Vision: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world of possibilities for everyone beyond barriers &amp; boundaries through innovation &amp; empathy</a:t>
            </a:r>
          </a:p>
        </p:txBody>
      </p:sp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Payout Per Course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96490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Directors’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861233"/>
              </p:ext>
            </p:extLst>
          </p:nvPr>
        </p:nvGraphicFramePr>
        <p:xfrm>
          <a:off x="4709075" y="3356992"/>
          <a:ext cx="4406491" cy="2594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605573"/>
              </p:ext>
            </p:extLst>
          </p:nvPr>
        </p:nvGraphicFramePr>
        <p:xfrm>
          <a:off x="4530807" y="976367"/>
          <a:ext cx="4572000" cy="248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0991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Payout Per Course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2084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Graphic</a:t>
                      </a:r>
                      <a:r>
                        <a:rPr lang="en-AU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Illustrato</a:t>
                      </a:r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677720"/>
              </p:ext>
            </p:extLst>
          </p:nvPr>
        </p:nvGraphicFramePr>
        <p:xfrm>
          <a:off x="4536505" y="9768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00520"/>
              </p:ext>
            </p:extLst>
          </p:nvPr>
        </p:nvGraphicFramePr>
        <p:xfrm>
          <a:off x="4709075" y="3645024"/>
          <a:ext cx="4406491" cy="230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7667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Payout Per Course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8698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921471"/>
              </p:ext>
            </p:extLst>
          </p:nvPr>
        </p:nvGraphicFramePr>
        <p:xfrm>
          <a:off x="4744570" y="3356992"/>
          <a:ext cx="4406491" cy="2594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087751"/>
              </p:ext>
            </p:extLst>
          </p:nvPr>
        </p:nvGraphicFramePr>
        <p:xfrm>
          <a:off x="4579061" y="1050910"/>
          <a:ext cx="4572000" cy="2484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3337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Payout Per Course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8206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Managers’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401739"/>
              </p:ext>
            </p:extLst>
          </p:nvPr>
        </p:nvGraphicFramePr>
        <p:xfrm>
          <a:off x="4765363" y="3429000"/>
          <a:ext cx="4406491" cy="2545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303414"/>
              </p:ext>
            </p:extLst>
          </p:nvPr>
        </p:nvGraphicFramePr>
        <p:xfrm>
          <a:off x="4621558" y="976367"/>
          <a:ext cx="4572000" cy="2594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8956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24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2" name="Picture 8" descr="Image result for roadmap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1124745"/>
            <a:ext cx="226306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293096"/>
            <a:ext cx="2592288" cy="137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088231" y="1124744"/>
            <a:ext cx="338538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Student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&amp;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Automation, Pen &amp; Load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&amp; Recovery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Module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 Web 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Film Reviewers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2160" y="3645024"/>
            <a:ext cx="259228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510260" y="1124744"/>
            <a:ext cx="3742260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Managers, Admin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HR, Legal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Accounts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Payout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Center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&amp; Artificial Intelligence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Course Pricing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Teachers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59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Terms 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5" y="1709027"/>
            <a:ext cx="1733599" cy="1742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564499"/>
            <a:ext cx="7452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(s)he must be law abiding person with no pending legal litigations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consent to and clear police verification / background check in all countries of stay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drug test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clear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children check in the respective countries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live a simple, respectable life appropriate for a teacher in the respective community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controversial politics, religious belief, sexuality etc.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7236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sign a Non Disclosure Agreement with Anodiam© for the protection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Anodiam’s proprietary content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of students, parents or other stakeholders of Anodiam©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kind of plagiarism in producing the course content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must not contain any direct or indirect mentioning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views or agenda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beliefs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Sexuality and lifestyle choices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separation, leave, promotions, payouts and other organizational processes must follow Anodiam© defined policies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terms and conditions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2273"/>
            <a:ext cx="2112169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f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27437"/>
            <a:ext cx="3240360" cy="22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3717032"/>
            <a:ext cx="12241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2472290" y="1113125"/>
            <a:ext cx="66362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you going to start the work? What stage are you in now?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 be paid as an employee? Or shall I be a profit sharing partner?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am I going to start earning? How much can I earn?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 I need to devote?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am I going to answer the queries raised by the students?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support all the students when number gets large?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board, subject and class shall I teach?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my created contents be protected from piracy?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shall I check answer sheets?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leave policy?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exit / separation policy?</a:t>
            </a:r>
          </a:p>
        </p:txBody>
      </p:sp>
    </p:spTree>
    <p:extLst>
      <p:ext uri="{BB962C8B-B14F-4D97-AF65-F5344CB8AC3E}">
        <p14:creationId xmlns:p14="http://schemas.microsoft.com/office/powerpoint/2010/main" val="1342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085" y="1412776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87" y="141493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95" y="692696"/>
            <a:ext cx="1226817" cy="12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9762" y="270892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69" y="1724743"/>
            <a:ext cx="1725511" cy="12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203848" y="980728"/>
            <a:ext cx="2444659" cy="126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reate courses: Video, non video contents and automated  tests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22654"/>
            <a:ext cx="1047918" cy="1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3203849" y="2229420"/>
            <a:ext cx="2444659" cy="479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203848" y="2636912"/>
            <a:ext cx="2444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5776" y="3645024"/>
            <a:ext cx="987081" cy="987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5" y="3748478"/>
            <a:ext cx="813895" cy="8817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22039"/>
            <a:ext cx="1203105" cy="12031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568" y="4549803"/>
            <a:ext cx="3010609" cy="46337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Members, Reviewers, Videographers</a:t>
            </a: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176077" y="2995112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assistance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03848" y="3187697"/>
            <a:ext cx="2444659" cy="453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courses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0287" y="3598129"/>
            <a:ext cx="2300145" cy="39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03" y="3212976"/>
            <a:ext cx="3265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courses on Anodiam© app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online </a:t>
            </a:r>
            <a:r>
              <a:rPr lang="en-AU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own time, pace and </a:t>
            </a: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download materials that are not open</a:t>
            </a:r>
            <a:endParaRPr lang="en-AU" sz="1000" b="1" dirty="0"/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87" y="1888637"/>
            <a:ext cx="1006816" cy="11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21666" y="2996952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349614"/>
            <a:ext cx="6091230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listed online in Anodiam© mobile app / website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students / parents can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online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correspond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syllabus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board, subject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class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bulk breaking: don’t provide materials for particular topics separately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in depth coverage of syllabus: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 planned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quality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exam oriented</a:t>
            </a:r>
          </a:p>
        </p:txBody>
      </p:sp>
      <p:pic>
        <p:nvPicPr>
          <p:cNvPr id="2050" name="Picture 2" descr="Image result for app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3" y="1611323"/>
            <a:ext cx="2882322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Requirements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717032"/>
            <a:ext cx="2304256" cy="78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2483768" y="1157838"/>
            <a:ext cx="6552728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courses 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possible genuine learning 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&amp;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 support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meritorious students should secure ranking grades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courses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 through all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and upgraded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fixed periodicity with: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Suggestive exam questions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queries and feedbacks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best quality guarant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" y="1844824"/>
            <a:ext cx="2298142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7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9792" y="1340046"/>
            <a:ext cx="526774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Artefacts, Contents or Deliverables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/ Contents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Materials / Contents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Schemes of Work (AKA Schema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071" y="1638604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7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183392"/>
            <a:ext cx="60486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will teach similar to traditional classrooms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planned, professional and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controlled content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once and streamed on demand in App, NOT DOWNLOADABLE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task, teachers can utilize time in value added tasks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can watch repetitively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watch in own pace (0.5X – 2X), time and comfort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updated regularly to ensure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video less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6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85490" y="360891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7082" y="1427292"/>
            <a:ext cx="5845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mnemonics, diagrams,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cheat sheets, flash cards, key points, transcripts,  sample question answers, worked out examples etc.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images or documents, some are printable, downloadable</a:t>
            </a: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into App,  students can utilize as and when required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to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29" y="1364313"/>
            <a:ext cx="1428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781619"/>
            <a:ext cx="663621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raise queries and doubts for the teachers in Anodiam© app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to resolve each query in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days. Assistant teachers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queries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will help when teacher is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teachers required when both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for Assistant teachers will be adjusted from the growing revenue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can usually be texts, documents or images sent back to query raising student’s profile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similar queries by multiple students, teacher may update course with a new content (video or non video as required).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when content needs to be updated due to similar queries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411584"/>
            <a:ext cx="191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8997</TotalTime>
  <Words>2288</Words>
  <Application>Microsoft Office PowerPoint</Application>
  <PresentationFormat>On-screen Show (4:3)</PresentationFormat>
  <Paragraphs>633</Paragraphs>
  <Slides>28</Slides>
  <Notes>26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271</cp:revision>
  <dcterms:created xsi:type="dcterms:W3CDTF">2020-10-08T12:19:25Z</dcterms:created>
  <dcterms:modified xsi:type="dcterms:W3CDTF">2021-02-19T10:19:19Z</dcterms:modified>
</cp:coreProperties>
</file>