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7/07/2023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6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7/07/2023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308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7/07/2023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551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7/07/2023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17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7/07/2023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063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7/07/2023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103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7/07/2023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777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7/07/2023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103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7/07/2023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308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7/07/2023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06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7/07/2023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61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20D40-57F7-45BB-8884-85123E4C70DB}" type="datetimeFigureOut">
              <a:rPr lang="en-AU" smtClean="0"/>
              <a:t>7/07/2023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382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hyperlink" Target="https://www.jetbrains.com/pycharm/downloa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41D8F26-367A-4EE2-BC9B-4A97EE475F57}"/>
              </a:ext>
            </a:extLst>
          </p:cNvPr>
          <p:cNvSpPr/>
          <p:nvPr/>
        </p:nvSpPr>
        <p:spPr>
          <a:xfrm>
            <a:off x="3250887" y="381242"/>
            <a:ext cx="75415" cy="6476761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Python Programming: Introduction &amp; Installation</a:t>
            </a:r>
            <a:endParaRPr lang="en-AU" b="1" cap="small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07262" y="1778652"/>
            <a:ext cx="226231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General Purpose Language: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Machine Learning AI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GUI, Web, Software Dev</a:t>
            </a:r>
            <a:endParaRPr lang="en-AU" sz="11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07262" y="3633080"/>
            <a:ext cx="2262310" cy="135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Python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eatures: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Interpreted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Object oriented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High Level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Current version 3.x</a:t>
            </a:r>
            <a:endParaRPr lang="en-AU" sz="11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50533" y="1681541"/>
            <a:ext cx="272480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Download Install 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&amp; Run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  <a:hlinkClick r:id="rId3"/>
              </a:rPr>
              <a:t>https://www.python.org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Start &gt; Python IDLE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Write a line of code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           e.g. 2+3 OR print(“Hello World”)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ress Enter to execute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onfirm Python installation</a:t>
            </a:r>
            <a:endParaRPr lang="en-AU" sz="11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50533" y="3633080"/>
            <a:ext cx="4492599" cy="21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Community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version of 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PyCharm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IDE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  <a:hlinkClick r:id="rId4"/>
              </a:rPr>
              <a:t>https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  <a:hlinkClick r:id="rId4"/>
              </a:rPr>
              <a:t>://www.jetbrains.com/pycharm/download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Install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64 bit (depending on system)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Start &gt;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PyCharm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&gt; Create New Project &gt;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filename.py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+, -, * (multiply), /, % (remainder), **(power), // (integer division)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print(“Answer is: ”, answer)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Run the file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Escape Characters: print("Rupa\'s “Laptop”\n\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tWorks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very fast!")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21" y="2429999"/>
            <a:ext cx="2164215" cy="216394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907BEB2A-D93E-46CB-95DF-04E16F0D1C0C}"/>
              </a:ext>
            </a:extLst>
          </p:cNvPr>
          <p:cNvSpPr/>
          <p:nvPr/>
        </p:nvSpPr>
        <p:spPr>
          <a:xfrm>
            <a:off x="605043" y="2429998"/>
            <a:ext cx="2211887" cy="2163941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62000">
                <a:srgbClr val="FFFFFF">
                  <a:alpha val="0"/>
                </a:srgbClr>
              </a:gs>
              <a:gs pos="72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87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41D8F26-367A-4EE2-BC9B-4A97EE475F57}"/>
              </a:ext>
            </a:extLst>
          </p:cNvPr>
          <p:cNvSpPr/>
          <p:nvPr/>
        </p:nvSpPr>
        <p:spPr>
          <a:xfrm>
            <a:off x="3250887" y="381242"/>
            <a:ext cx="75415" cy="6476761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466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Python Programming: Variables &amp; Strings</a:t>
            </a:r>
            <a:endParaRPr lang="en-AU" b="1" cap="small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4890" y="2851111"/>
            <a:ext cx="226231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Assignment:</a:t>
            </a:r>
          </a:p>
          <a:p>
            <a:pPr lvl="1">
              <a:lnSpc>
                <a:spcPct val="150000"/>
              </a:lnSpc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 x </a:t>
            </a: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= 2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 name = ‘Rupa’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40451" y="3841681"/>
            <a:ext cx="4204809" cy="21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Strings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Strings are immutable: </a:t>
            </a:r>
          </a:p>
          <a:p>
            <a:pPr lvl="2">
              <a:lnSpc>
                <a:spcPct val="150000"/>
              </a:lnSpc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str1 = “My Name”</a:t>
            </a:r>
          </a:p>
          <a:p>
            <a:pPr lvl="2">
              <a:lnSpc>
                <a:spcPct val="150000"/>
              </a:lnSpc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str1[3] = ‘n’          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# This will give ERROR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21" y="2429999"/>
            <a:ext cx="2164215" cy="216394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907BEB2A-D93E-46CB-95DF-04E16F0D1C0C}"/>
              </a:ext>
            </a:extLst>
          </p:cNvPr>
          <p:cNvSpPr/>
          <p:nvPr/>
        </p:nvSpPr>
        <p:spPr>
          <a:xfrm>
            <a:off x="605043" y="2429998"/>
            <a:ext cx="2211887" cy="2163941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62000">
                <a:srgbClr val="FFFFFF">
                  <a:alpha val="0"/>
                </a:srgbClr>
              </a:gs>
              <a:gs pos="72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07261" y="1606625"/>
            <a:ext cx="334085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Types:</a:t>
            </a:r>
          </a:p>
          <a:p>
            <a:pPr lvl="1">
              <a:lnSpc>
                <a:spcPct val="150000"/>
              </a:lnSpc>
            </a:pP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int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 e.g. 4, 1000, -34 etc.</a:t>
            </a:r>
          </a:p>
          <a:p>
            <a:pPr lvl="1">
              <a:lnSpc>
                <a:spcPct val="150000"/>
              </a:lnSpc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loat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e.g. 33.4, -0.0005</a:t>
            </a:r>
          </a:p>
          <a:p>
            <a:pPr lvl="1">
              <a:lnSpc>
                <a:spcPct val="150000"/>
              </a:lnSpc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tring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e.g. ‘My friend Tom’, ‘cricket’ etc.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742507"/>
              </p:ext>
            </p:extLst>
          </p:nvPr>
        </p:nvGraphicFramePr>
        <p:xfrm>
          <a:off x="4801161" y="4254808"/>
          <a:ext cx="4864100" cy="581025"/>
        </p:xfrm>
        <a:graphic>
          <a:graphicData uri="http://schemas.openxmlformats.org/drawingml/2006/table">
            <a:tbl>
              <a:tblPr/>
              <a:tblGrid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571500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1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Wingdings" panose="05000000000000000000" pitchFamily="2" charset="2"/>
                        </a:rPr>
                        <a:t>à</a:t>
                      </a:r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Oxygen" panose="02000503000000000000" pitchFamily="2" charset="0"/>
                        </a:rPr>
                        <a:t>index</a:t>
                      </a:r>
                      <a:endParaRPr lang="en-AU" sz="1000" b="1" i="0" u="none" strike="noStrike">
                        <a:solidFill>
                          <a:srgbClr val="80808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 smtClean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1" i="0" u="none" strike="noStrike" dirty="0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85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41D8F26-367A-4EE2-BC9B-4A97EE475F57}"/>
              </a:ext>
            </a:extLst>
          </p:cNvPr>
          <p:cNvSpPr/>
          <p:nvPr/>
        </p:nvSpPr>
        <p:spPr>
          <a:xfrm>
            <a:off x="3250887" y="381242"/>
            <a:ext cx="75415" cy="6476761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461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Python Programming: </a:t>
            </a:r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Lists, Sets &amp; Tuples</a:t>
            </a:r>
            <a:endParaRPr lang="en-AU" b="1" cap="small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99067" y="975242"/>
            <a:ext cx="2989922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Lists: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Mutable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E.g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.: </a:t>
            </a:r>
            <a:r>
              <a:rPr lang="en-US" sz="1100" dirty="0" err="1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myList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=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[23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, 91, 9,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507]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Functions used in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List: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append()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insert()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remove()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pop()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clear()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extend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()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max(list)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min(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list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))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sum(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list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))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sort()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sort(reverse=True)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21" y="2429999"/>
            <a:ext cx="2164215" cy="216394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907BEB2A-D93E-46CB-95DF-04E16F0D1C0C}"/>
              </a:ext>
            </a:extLst>
          </p:cNvPr>
          <p:cNvSpPr/>
          <p:nvPr/>
        </p:nvSpPr>
        <p:spPr>
          <a:xfrm>
            <a:off x="605043" y="2429998"/>
            <a:ext cx="2211887" cy="2163941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62000">
                <a:srgbClr val="FFFFFF">
                  <a:alpha val="0"/>
                </a:srgbClr>
              </a:gs>
              <a:gs pos="72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47947" y="4028399"/>
            <a:ext cx="333530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Tuples:</a:t>
            </a:r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Immutable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Iteration is faster than list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E.g.: </a:t>
            </a:r>
            <a:r>
              <a:rPr lang="en-US" sz="1100" dirty="0" err="1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myTuple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= (23, 91, 9, 507)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24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382</Words>
  <Application>Microsoft Office PowerPoint</Application>
  <PresentationFormat>Widescreen</PresentationFormat>
  <Paragraphs>102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47</cp:revision>
  <dcterms:created xsi:type="dcterms:W3CDTF">2023-07-05T06:29:07Z</dcterms:created>
  <dcterms:modified xsi:type="dcterms:W3CDTF">2023-07-07T07:01:20Z</dcterms:modified>
</cp:coreProperties>
</file>