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3"/>
  </p:notesMasterIdLst>
  <p:sldIdLst>
    <p:sldId id="256" r:id="rId3"/>
    <p:sldId id="259" r:id="rId4"/>
    <p:sldId id="284" r:id="rId5"/>
    <p:sldId id="297" r:id="rId6"/>
    <p:sldId id="314" r:id="rId7"/>
    <p:sldId id="296" r:id="rId8"/>
    <p:sldId id="295" r:id="rId9"/>
    <p:sldId id="298" r:id="rId10"/>
    <p:sldId id="299" r:id="rId11"/>
    <p:sldId id="300" r:id="rId12"/>
    <p:sldId id="315" r:id="rId13"/>
    <p:sldId id="292" r:id="rId14"/>
    <p:sldId id="316" r:id="rId15"/>
    <p:sldId id="287" r:id="rId16"/>
    <p:sldId id="288" r:id="rId17"/>
    <p:sldId id="289" r:id="rId18"/>
    <p:sldId id="272" r:id="rId19"/>
    <p:sldId id="293" r:id="rId20"/>
    <p:sldId id="283" r:id="rId21"/>
    <p:sldId id="308" r:id="rId22"/>
    <p:sldId id="309" r:id="rId23"/>
    <p:sldId id="310" r:id="rId24"/>
    <p:sldId id="311" r:id="rId25"/>
    <p:sldId id="312" r:id="rId26"/>
    <p:sldId id="313" r:id="rId27"/>
    <p:sldId id="290" r:id="rId28"/>
    <p:sldId id="291" r:id="rId29"/>
    <p:sldId id="301" r:id="rId30"/>
    <p:sldId id="282" r:id="rId31"/>
    <p:sldId id="258" r:id="rId3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AU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Unit Price Variation of a Course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6411232"/>
        <c:axId val="1025566880"/>
      </c:scatterChart>
      <c:valAx>
        <c:axId val="98641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66880"/>
        <c:crosses val="autoZero"/>
        <c:crossBetween val="midCat"/>
      </c:valAx>
      <c:valAx>
        <c:axId val="102556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411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AU" sz="1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2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Sales Monthly Figure (Pessimistic)</a:t>
            </a:r>
            <a:endParaRPr lang="en-AU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AU" sz="1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Sheet1!$D$3:$D$68</c:f>
              <c:numCache>
                <c:formatCode>#,##0</c:formatCode>
                <c:ptCount val="66"/>
                <c:pt idx="0">
                  <c:v>85</c:v>
                </c:pt>
                <c:pt idx="1">
                  <c:v>70</c:v>
                </c:pt>
                <c:pt idx="2">
                  <c:v>5</c:v>
                </c:pt>
                <c:pt idx="3">
                  <c:v>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Sheet1!$E$3:$E$68</c:f>
              <c:numCache>
                <c:formatCode>General</c:formatCode>
                <c:ptCount val="66"/>
                <c:pt idx="4" formatCode="#,##0">
                  <c:v>75</c:v>
                </c:pt>
                <c:pt idx="5" formatCode="#,##0">
                  <c:v>100</c:v>
                </c:pt>
                <c:pt idx="6" formatCode="#,##0">
                  <c:v>85</c:v>
                </c:pt>
                <c:pt idx="7" formatCode="#,##0">
                  <c:v>75</c:v>
                </c:pt>
                <c:pt idx="8" formatCode="#,##0">
                  <c:v>65</c:v>
                </c:pt>
                <c:pt idx="9" formatCode="#,##0">
                  <c:v>45</c:v>
                </c:pt>
                <c:pt idx="10" formatCode="#,##0">
                  <c:v>80</c:v>
                </c:pt>
                <c:pt idx="11" formatCode="#,##0">
                  <c:v>105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Sheet1!$F$3:$F$68</c:f>
              <c:numCache>
                <c:formatCode>General</c:formatCode>
                <c:ptCount val="66"/>
                <c:pt idx="12" formatCode="#,##0">
                  <c:v>125</c:v>
                </c:pt>
                <c:pt idx="13" formatCode="#,##0">
                  <c:v>150</c:v>
                </c:pt>
                <c:pt idx="14" formatCode="#,##0">
                  <c:v>25</c:v>
                </c:pt>
                <c:pt idx="15" formatCode="#,##0">
                  <c:v>220</c:v>
                </c:pt>
                <c:pt idx="16" formatCode="#,##0">
                  <c:v>260</c:v>
                </c:pt>
                <c:pt idx="17" formatCode="#,##0">
                  <c:v>230</c:v>
                </c:pt>
                <c:pt idx="18" formatCode="#,##0">
                  <c:v>190</c:v>
                </c:pt>
                <c:pt idx="19" formatCode="#,##0">
                  <c:v>150</c:v>
                </c:pt>
                <c:pt idx="20" formatCode="#,##0">
                  <c:v>140</c:v>
                </c:pt>
                <c:pt idx="21" formatCode="#,##0">
                  <c:v>140</c:v>
                </c:pt>
                <c:pt idx="22" formatCode="#,##0">
                  <c:v>130</c:v>
                </c:pt>
                <c:pt idx="23" formatCode="#,##0">
                  <c:v>160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Sheet1!$G$2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Sheet1!$G$3:$G$68</c:f>
              <c:numCache>
                <c:formatCode>General</c:formatCode>
                <c:ptCount val="66"/>
                <c:pt idx="24" formatCode="#,##0">
                  <c:v>225</c:v>
                </c:pt>
                <c:pt idx="25" formatCode="#,##0">
                  <c:v>300</c:v>
                </c:pt>
                <c:pt idx="26" formatCode="#,##0">
                  <c:v>60</c:v>
                </c:pt>
                <c:pt idx="27" formatCode="#,##0">
                  <c:v>400</c:v>
                </c:pt>
                <c:pt idx="28" formatCode="#,##0">
                  <c:v>475</c:v>
                </c:pt>
                <c:pt idx="29" formatCode="#,##0">
                  <c:v>450</c:v>
                </c:pt>
                <c:pt idx="30" formatCode="#,##0">
                  <c:v>425</c:v>
                </c:pt>
                <c:pt idx="31" formatCode="#,##0">
                  <c:v>400</c:v>
                </c:pt>
                <c:pt idx="32" formatCode="#,##0">
                  <c:v>375</c:v>
                </c:pt>
                <c:pt idx="33" formatCode="#,##0">
                  <c:v>400</c:v>
                </c:pt>
                <c:pt idx="34" formatCode="#,##0">
                  <c:v>450</c:v>
                </c:pt>
                <c:pt idx="35" formatCode="#,##0">
                  <c:v>500</c:v>
                </c:pt>
                <c:pt idx="36" formatCode="#,##0">
                  <c:v>520</c:v>
                </c:pt>
                <c:pt idx="37" formatCode="#,##0">
                  <c:v>450</c:v>
                </c:pt>
                <c:pt idx="38" formatCode="#,##0">
                  <c:v>105</c:v>
                </c:pt>
                <c:pt idx="39" formatCode="#,##0">
                  <c:v>600</c:v>
                </c:pt>
                <c:pt idx="40" formatCode="#,##0">
                  <c:v>725</c:v>
                </c:pt>
                <c:pt idx="41" formatCode="#,##0">
                  <c:v>700</c:v>
                </c:pt>
                <c:pt idx="42" formatCode="#,##0">
                  <c:v>650</c:v>
                </c:pt>
                <c:pt idx="43" formatCode="#,##0">
                  <c:v>510</c:v>
                </c:pt>
                <c:pt idx="44" formatCode="#,##0">
                  <c:v>480</c:v>
                </c:pt>
                <c:pt idx="45" formatCode="#,##0">
                  <c:v>660</c:v>
                </c:pt>
                <c:pt idx="46" formatCode="#,##0">
                  <c:v>700</c:v>
                </c:pt>
                <c:pt idx="47" formatCode="#,##0">
                  <c:v>750</c:v>
                </c:pt>
                <c:pt idx="48" formatCode="#,##0">
                  <c:v>830</c:v>
                </c:pt>
                <c:pt idx="49" formatCode="#,##0">
                  <c:v>810</c:v>
                </c:pt>
                <c:pt idx="50" formatCode="#,##0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Sheet1!$H$2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Sheet1!$H$3:$H$68</c:f>
              <c:numCache>
                <c:formatCode>General</c:formatCode>
                <c:ptCount val="66"/>
                <c:pt idx="51" formatCode="#,##0">
                  <c:v>700</c:v>
                </c:pt>
                <c:pt idx="52" formatCode="#,##0">
                  <c:v>900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69056"/>
        <c:axId val="1025557632"/>
      </c:scatterChart>
      <c:valAx>
        <c:axId val="102556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Months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57632"/>
        <c:crosses val="autoZero"/>
        <c:crossBetween val="midCat"/>
      </c:valAx>
      <c:valAx>
        <c:axId val="102555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69056"/>
        <c:crossesAt val="0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500000000000002"/>
          <c:y val="0.21800925925925929"/>
          <c:w val="8.3333333333333329E-2"/>
          <c:h val="0.390627734033245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71232"/>
        <c:axId val="1025564704"/>
      </c:scatterChart>
      <c:valAx>
        <c:axId val="102557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64704"/>
        <c:crosses val="autoZero"/>
        <c:crossBetween val="midCat"/>
      </c:valAx>
      <c:valAx>
        <c:axId val="102556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71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70688"/>
        <c:axId val="1025561440"/>
      </c:scatterChart>
      <c:valAx>
        <c:axId val="1025570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61440"/>
        <c:crosses val="autoZero"/>
        <c:crossBetween val="midCat"/>
      </c:valAx>
      <c:valAx>
        <c:axId val="102556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70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71776"/>
        <c:axId val="1025563616"/>
      </c:scatterChart>
      <c:valAx>
        <c:axId val="102557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63616"/>
        <c:crosses val="autoZero"/>
        <c:crossBetween val="midCat"/>
      </c:valAx>
      <c:valAx>
        <c:axId val="102556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7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58720"/>
        <c:axId val="1025561984"/>
      </c:scatterChart>
      <c:valAx>
        <c:axId val="102555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61984"/>
        <c:crosses val="autoZero"/>
        <c:crossBetween val="midCat"/>
      </c:valAx>
      <c:valAx>
        <c:axId val="102556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58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65792"/>
        <c:axId val="1025559264"/>
      </c:scatterChart>
      <c:valAx>
        <c:axId val="1025565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59264"/>
        <c:crosses val="autoZero"/>
        <c:crossBetween val="midCat"/>
      </c:valAx>
      <c:valAx>
        <c:axId val="102555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65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59808"/>
        <c:axId val="1026042240"/>
      </c:scatterChart>
      <c:valAx>
        <c:axId val="1025559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042240"/>
        <c:crosses val="autoZero"/>
        <c:crossBetween val="midCat"/>
      </c:valAx>
      <c:valAx>
        <c:axId val="102604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59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053664"/>
        <c:axId val="1026050944"/>
      </c:scatterChart>
      <c:valAx>
        <c:axId val="102605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050944"/>
        <c:crosses val="autoZero"/>
        <c:crossBetween val="midCat"/>
      </c:valAx>
      <c:valAx>
        <c:axId val="102605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053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0.83125</cdr:x>
      <cdr:y>0.2309</cdr:y>
    </cdr:from>
    <cdr:to>
      <cdr:x>0.99375</cdr:x>
      <cdr:y>0.66493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0474" y="633412"/>
          <a:ext cx="742951" cy="1190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Launcher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Starlet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Celebrity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Super</a:t>
          </a:r>
          <a:r>
            <a:rPr lang="en-AU" sz="700" baseline="0">
              <a:latin typeface="Arial" panose="020B0604020202020204" pitchFamily="34" charset="0"/>
              <a:cs typeface="Arial" panose="020B0604020202020204" pitchFamily="34" charset="0"/>
            </a:rPr>
            <a:t> S</a:t>
          </a:r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tar</a:t>
          </a:r>
        </a:p>
        <a:p xmlns:a="http://schemas.openxmlformats.org/drawingml/2006/main">
          <a:endParaRPr lang="en-AU" sz="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212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7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217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111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40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26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59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40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27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603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038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44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76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46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5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62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93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60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1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5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3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12/03/2021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KKM8Y-u7ds&amp;t=151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3CoCsDrBsY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vMEQ5zs1ko" TargetMode="External"/><Relationship Id="rId11" Type="http://schemas.openxmlformats.org/officeDocument/2006/relationships/image" Target="../media/image21.jpeg"/><Relationship Id="rId5" Type="http://schemas.openxmlformats.org/officeDocument/2006/relationships/image" Target="../media/image4.png"/><Relationship Id="rId10" Type="http://schemas.openxmlformats.org/officeDocument/2006/relationships/hyperlink" Target="https://www.youtube.com/watch?v=JeVSmq1Nrpw" TargetMode="External"/><Relationship Id="rId4" Type="http://schemas.microsoft.com/office/2007/relationships/hdphoto" Target="../media/hdphoto1.wdp"/><Relationship Id="rId9" Type="http://schemas.openxmlformats.org/officeDocument/2006/relationships/hyperlink" Target="https://www.youtube.com/watch?v=8DMOJ6Lgm7s&amp;list=RDCMUCJS9pqu9BzkAMNTmzNMNhvg&amp;index=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6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8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8840" y="2348880"/>
            <a:ext cx="3467616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Ananya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Moitra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Anirban Chakrabarty</a:t>
            </a:r>
          </a:p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Feb-2021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Us, Mission &amp; vision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Anodiam© App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Course Listing 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Artefacts &amp; Contents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Non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Query Resolution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Key Stakeholders &amp; Synergy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Quality Is Never an Accident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Traditional Education Systems vs. Us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Taking Responsibility of Our Students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Win-Win Situation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Artificial Intelligence Based Pricing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Revenue Potential &amp; Sales Targets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Payouts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Platform Development Roadmap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Terms and Conditions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FAQs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1196752"/>
            <a:ext cx="6768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Break the Ice</a:t>
            </a:r>
            <a:endParaRPr lang="en-AU" sz="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10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781619"/>
            <a:ext cx="663621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raise queries and doubts for the teachers in Anodiam© app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 to resolve each query in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working days. Assistant teachers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en-AU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students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queries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will help when teacher is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teachers required when both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for Assistant teachers will be adjusted from the growing revenue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can usually be texts, documents or images sent back to query raising student’s profile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similar queries by multiple students, teacher may update course with a new content (video or non video as required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when content needs to be updated due to similar queries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411584"/>
            <a:ext cx="1914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Example Videos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514" y="384468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181810" y="348464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537122" y="2661196"/>
            <a:ext cx="5779054" cy="2200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What Is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Wrong in These</a:t>
            </a:r>
            <a:endParaRPr lang="en-AU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www.youtube.com/watch?v=2vMEQ5zs1ko</a:t>
            </a: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www.youtube.com/watch?v=3CoCsDrBsYs</a:t>
            </a: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www.youtube.com/watch?v=kKKM8Y-u7ds&amp;t=151s</a:t>
            </a: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980728"/>
            <a:ext cx="5914108" cy="2292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Good Ones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in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Cloud: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www.youtube.com/watch?v=8DMOJ6Lgm7s&amp;list=RDCMUCJS9pqu9BzkAMNTmzNMNhvg&amp;index=4</a:t>
            </a: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://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www.youtube.com/watch?v=JeVSmq1Nrpw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6" name="Picture 12" descr="Setting a good example – Welcome to Ray Kim's 'blo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8" y="1703652"/>
            <a:ext cx="1968153" cy="133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/>
          <p:cNvCxnSpPr/>
          <p:nvPr/>
        </p:nvCxnSpPr>
        <p:spPr>
          <a:xfrm flipH="1" flipV="1">
            <a:off x="5580112" y="3571030"/>
            <a:ext cx="1827183" cy="122727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61992" y="3472271"/>
            <a:ext cx="2339953" cy="125402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38" idx="1"/>
          </p:cNvCxnSpPr>
          <p:nvPr/>
        </p:nvCxnSpPr>
        <p:spPr>
          <a:xfrm flipV="1">
            <a:off x="5551989" y="3386411"/>
            <a:ext cx="1900331" cy="659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597052" y="3688295"/>
            <a:ext cx="1741201" cy="139804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2117" y="3060242"/>
            <a:ext cx="1930203" cy="22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31363" y="177397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12</a:t>
            </a:fld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0728"/>
            <a:ext cx="444579" cy="6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Is Never an Accident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989994"/>
            <a:ext cx="509928" cy="652958"/>
          </a:xfrm>
          <a:prstGeom prst="rect">
            <a:avLst/>
          </a:prstGeom>
        </p:spPr>
      </p:pic>
      <p:pic>
        <p:nvPicPr>
          <p:cNvPr id="8202" name="Picture 10" descr="Image result for film director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4462" y="4766982"/>
            <a:ext cx="454967" cy="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44" y="4726298"/>
            <a:ext cx="403150" cy="685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5014330"/>
            <a:ext cx="374276" cy="594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59516" y="5002700"/>
            <a:ext cx="387338" cy="5156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002" y="1773970"/>
            <a:ext cx="325901" cy="372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170485" y="1352955"/>
            <a:ext cx="761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A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3779912" y="1845978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6015" y="184597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959" y="210044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6200000">
            <a:off x="-430792" y="3104355"/>
            <a:ext cx="1929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  <a:endParaRPr lang="en-AU" sz="1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320" y="3126644"/>
            <a:ext cx="673297" cy="519534"/>
          </a:xfrm>
          <a:prstGeom prst="rect">
            <a:avLst/>
          </a:prstGeom>
        </p:spPr>
      </p:pic>
      <p:pic>
        <p:nvPicPr>
          <p:cNvPr id="60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20" y="1408009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7" y="1408009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49" y="1557907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130925" y="1917986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8024572" y="3259287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860797" y="2056081"/>
            <a:ext cx="4732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339868" y="2361067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361067"/>
            <a:ext cx="325901" cy="3726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788417" y="2433075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39868" y="2865123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865123"/>
            <a:ext cx="325901" cy="3726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788417" y="2937131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39868" y="3430154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3430154"/>
            <a:ext cx="325901" cy="3726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3788417" y="3502162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339868" y="393421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3788417" y="4006218"/>
            <a:ext cx="10615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9872" y="3934210"/>
            <a:ext cx="404373" cy="43204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791689" y="3039917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88080" y="220601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28347" y="2237966"/>
            <a:ext cx="744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96240" y="3796241"/>
            <a:ext cx="487928" cy="13621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1793" y="1845978"/>
            <a:ext cx="15540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 review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55576" y="242204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520" y="267651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27584" y="242204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766015" y="292609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2959" y="318056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7666" y="292609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55576" y="350216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82520" y="375663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95698" y="350216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08304" y="5313395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AU" sz="1200" b="1" dirty="0"/>
          </a:p>
        </p:txBody>
      </p:sp>
      <p:sp>
        <p:nvSpPr>
          <p:cNvPr id="126" name="Rectangle 125"/>
          <p:cNvSpPr/>
          <p:nvPr/>
        </p:nvSpPr>
        <p:spPr>
          <a:xfrm>
            <a:off x="6821770" y="3910895"/>
            <a:ext cx="17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discussion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Rehearsals &amp;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2200" y="4768109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56088" y="5561167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 Illustrator</a:t>
            </a:r>
            <a:endParaRPr lang="en-AU" sz="1200" b="1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4460332"/>
            <a:ext cx="901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&amp;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499992" y="5374370"/>
            <a:ext cx="281039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35696" y="5374370"/>
            <a:ext cx="211149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77133" y="545741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  <a:endParaRPr lang="en-AU" sz="12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42130" y="4366258"/>
            <a:ext cx="1505734" cy="84291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666622" y="4749859"/>
            <a:ext cx="688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755576" y="400621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82520" y="426068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7666" y="400621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contents review &amp; 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12469" y="3574321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5086638" y="180699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782382" y="180051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2" name="Oval 161"/>
          <p:cNvSpPr/>
          <p:nvPr/>
        </p:nvSpPr>
        <p:spPr>
          <a:xfrm>
            <a:off x="2771943" y="238591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771943" y="288129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6454790" y="300093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767898" y="346371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459775" y="396628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466385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771800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459775" y="349194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092656" y="239885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8" name="Oval 177"/>
          <p:cNvSpPr/>
          <p:nvPr/>
        </p:nvSpPr>
        <p:spPr>
          <a:xfrm>
            <a:off x="5089171" y="28995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9" name="Oval 178"/>
          <p:cNvSpPr/>
          <p:nvPr/>
        </p:nvSpPr>
        <p:spPr>
          <a:xfrm>
            <a:off x="5063005" y="3460429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0" name="Oval 179"/>
          <p:cNvSpPr/>
          <p:nvPr/>
        </p:nvSpPr>
        <p:spPr>
          <a:xfrm>
            <a:off x="5061682" y="396566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768543" y="396692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5136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/>
          <p:cNvSpPr/>
          <p:nvPr/>
        </p:nvSpPr>
        <p:spPr>
          <a:xfrm>
            <a:off x="5705689" y="5230354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Raw films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144" y="5158346"/>
            <a:ext cx="404373" cy="432048"/>
          </a:xfrm>
          <a:prstGeom prst="rect">
            <a:avLst/>
          </a:prstGeom>
        </p:spPr>
      </p:pic>
      <p:sp>
        <p:nvSpPr>
          <p:cNvPr id="185" name="Oval 184"/>
          <p:cNvSpPr/>
          <p:nvPr/>
        </p:nvSpPr>
        <p:spPr>
          <a:xfrm>
            <a:off x="6499854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123728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64281" y="523035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films 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5736" y="5158346"/>
            <a:ext cx="404373" cy="432048"/>
          </a:xfrm>
          <a:prstGeom prst="rect">
            <a:avLst/>
          </a:prstGeom>
        </p:spPr>
      </p:pic>
      <p:sp>
        <p:nvSpPr>
          <p:cNvPr id="189" name="Oval 188"/>
          <p:cNvSpPr/>
          <p:nvPr/>
        </p:nvSpPr>
        <p:spPr>
          <a:xfrm>
            <a:off x="3358446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662702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4499992" y="5157192"/>
            <a:ext cx="76514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4694322" y="4972981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7738231" y="2056081"/>
            <a:ext cx="765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596336" y="256888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13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Stakeholders &amp; Synergy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68" y="2708920"/>
            <a:ext cx="1673115" cy="1571789"/>
          </a:xfrm>
          <a:prstGeom prst="rect">
            <a:avLst/>
          </a:prstGeom>
        </p:spPr>
      </p:pic>
      <p:pic>
        <p:nvPicPr>
          <p:cNvPr id="15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54" y="1319282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1" y="1319282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3" y="1469180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 Arrow 18"/>
          <p:cNvSpPr/>
          <p:nvPr/>
        </p:nvSpPr>
        <p:spPr>
          <a:xfrm>
            <a:off x="765400" y="2060848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213" y="4005064"/>
            <a:ext cx="177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Anodiam©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213" y="1025224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514" y="384468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181810" y="348464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472607" y="1033566"/>
            <a:ext cx="3671393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Editor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Manager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Admin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483" y="1029275"/>
            <a:ext cx="6176989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Development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Infra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Teachers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Marketing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&amp; Recruitment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Systems vs. Us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" y="2737964"/>
            <a:ext cx="3305944" cy="2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ign thin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7" y="1363413"/>
            <a:ext cx="3073907" cy="15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3861048"/>
            <a:ext cx="2880320" cy="44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707905" y="980728"/>
            <a:ext cx="543609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&amp; Control vs. Service &amp; Empathy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thinking: Start with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our students need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 vs.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the organization is a servant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Un-inclusive Vs Inclusive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touch as many lives as possible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numbers are not capped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voice will be heard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lifecycle and ideation drives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Responsibility of Our Students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feedback 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4" y="1570748"/>
            <a:ext cx="2857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00192" y="3789040"/>
            <a:ext cx="792088" cy="182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563889" y="506283"/>
            <a:ext cx="53400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 Learning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ngaging courses: Automated analytics, Rating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students &amp;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Oriented: Complete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and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depth: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cycles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Teacher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7692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Win-Win Situation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6" y="1191642"/>
            <a:ext cx="2236603" cy="2958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7514" y="5226679"/>
            <a:ext cx="2926694" cy="650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635896" y="4149080"/>
            <a:ext cx="2016224" cy="1077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5292080" y="3854624"/>
            <a:ext cx="2160240" cy="137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699792" y="908720"/>
            <a:ext cx="6408714" cy="5001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quality courses &amp; query resolutions: Improve grades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feedbacks on practice tests: Repetition until perfection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in own time, pace and comfort: Reduce time &amp; energy waste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red ink policy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 on traditional supplementary education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automated reports and analytics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stop solution: Peace of mind</a:t>
            </a:r>
            <a:endParaRPr lang="en-AU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Stakeholders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unlimited career growth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work: Touch more lives instead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and time freedom</a:t>
            </a:r>
          </a:p>
        </p:txBody>
      </p:sp>
    </p:spTree>
    <p:extLst>
      <p:ext uri="{BB962C8B-B14F-4D97-AF65-F5344CB8AC3E}">
        <p14:creationId xmlns:p14="http://schemas.microsoft.com/office/powerpoint/2010/main" val="2075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Based Pricing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885" y="4198981"/>
            <a:ext cx="2592288" cy="147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92117"/>
              </p:ext>
            </p:extLst>
          </p:nvPr>
        </p:nvGraphicFramePr>
        <p:xfrm>
          <a:off x="1122677" y="4178380"/>
          <a:ext cx="2592288" cy="1498882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Pricing 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(₹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Courses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Q1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2,199.95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Median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4,399.95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Q3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8,699.95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Outlier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00192" y="3789040"/>
            <a:ext cx="1296144" cy="29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635896" y="1196752"/>
            <a:ext cx="550810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of courses will be variable and not fixed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 will decide course price and aim to maximize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of courses sold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sales schemes will include: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Scholarships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lash sales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uddy schemes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‘M’ shaped seasonal curves with periodicity of 1 year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89269"/>
              </p:ext>
            </p:extLst>
          </p:nvPr>
        </p:nvGraphicFramePr>
        <p:xfrm>
          <a:off x="132821" y="1151116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21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Potential &amp; Sales Targets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429000"/>
            <a:ext cx="4170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stakeholders to receive payout as a share of the profit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37417"/>
              </p:ext>
            </p:extLst>
          </p:nvPr>
        </p:nvGraphicFramePr>
        <p:xfrm>
          <a:off x="4879789" y="1385328"/>
          <a:ext cx="4133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1260322"/>
            <a:ext cx="446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total revenue earned as below: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071"/>
              </p:ext>
            </p:extLst>
          </p:nvPr>
        </p:nvGraphicFramePr>
        <p:xfrm>
          <a:off x="1649171" y="1749895"/>
          <a:ext cx="2362200" cy="1619250"/>
        </p:xfrm>
        <a:graphic>
          <a:graphicData uri="http://schemas.openxmlformats.org/drawingml/2006/table">
            <a:tbl>
              <a:tblPr/>
              <a:tblGrid>
                <a:gridCol w="862441"/>
                <a:gridCol w="751465"/>
                <a:gridCol w="748294"/>
              </a:tblGrid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Reqd. (₹)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2,910,800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11,643,200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46,572,800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Teacher’s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10175"/>
              </p:ext>
            </p:extLst>
          </p:nvPr>
        </p:nvGraphicFramePr>
        <p:xfrm>
          <a:off x="1101268" y="124733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Teacher's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91,690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1,054,437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3,255,002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43" y="976368"/>
            <a:ext cx="4584589" cy="2668202"/>
          </a:xfrm>
          <a:prstGeom prst="rect">
            <a:avLst/>
          </a:prstGeom>
        </p:spPr>
      </p:pic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58161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28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Anodiam 2021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115615" y="1239143"/>
            <a:ext cx="676875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Us:</a:t>
            </a:r>
            <a:endParaRPr lang="en-AU" sz="8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Australian </a:t>
            </a:r>
            <a:r>
              <a:rPr lang="en-AU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endeavour</a:t>
            </a:r>
            <a:endParaRPr lang="en-AU" sz="1600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48880"/>
            <a:ext cx="6768752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Vision:</a:t>
            </a:r>
            <a:endParaRPr lang="en-AU" sz="8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world of possibilities for everyone beyond barriers &amp; boundaries through innovation &amp; empathy</a:t>
            </a:r>
          </a:p>
        </p:txBody>
      </p:sp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69045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Academic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77529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Videographers’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22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96490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Directors’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23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22084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Graphic</a:t>
                      </a:r>
                      <a:r>
                        <a:rPr lang="en-AU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Illustrato</a:t>
                      </a:r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24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48698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4" y="961401"/>
            <a:ext cx="45882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8206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Managers’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7640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Development Roadmap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2" name="Picture 8" descr="Image result for roadmap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1124745"/>
            <a:ext cx="226306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3768" y="4293096"/>
            <a:ext cx="2592288" cy="137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088231" y="1124744"/>
            <a:ext cx="338538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</a:t>
            </a: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Student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 &amp;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Automation, Pen &amp; Load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&amp; Recovery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Module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 Web 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&amp; Film Reviewers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2160" y="3645024"/>
            <a:ext cx="259228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510260" y="1124744"/>
            <a:ext cx="3742260" cy="4293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Managers, Admin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HR, Legal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Accounts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Payout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Center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&amp; Artificial Intelligence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Course Pricing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Teachers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591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Terms 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45" y="1709027"/>
            <a:ext cx="1733599" cy="1742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564499"/>
            <a:ext cx="7452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(s)he must be law abiding person with no pending legal litigations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consent to and clear police verification / background check in all countries of stay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drug test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clear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children check in the respective countries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live a simple, respectable life appropriate for a teacher in the respective community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controversial politics, religious belief, sexuality etc.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AU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077948"/>
            <a:ext cx="7236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sign a Non Disclosure Agreement with Anodiam© for the protection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Anodiam’s proprietary content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of students, parents or other stakeholders of Anodiam©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kind of plagiarism in producing the course content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must not contain any direct or indirect mentioning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views or agenda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beliefs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Sexuality and lifestyle choices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separation, leave, promotions, payouts and other organizational processes must follow Anodiam© defined policies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terms and conditions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2273"/>
            <a:ext cx="2112169" cy="21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fa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27437"/>
            <a:ext cx="3240360" cy="22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3717032"/>
            <a:ext cx="12241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2472290" y="1113125"/>
            <a:ext cx="66362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are you going to start the work? What stage are you in now?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 be paid as an employee? Or shall I be a profit sharing partner?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am I going to start earning? How much can I earn?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do I need to devote?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am I going to answer the queries raised by the students?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support all the students when number gets large?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board, subject and class shall I teach?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my created contents be protected from piracy?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shall I check answer sheets?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leave policy?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exit / separation policy?</a:t>
            </a:r>
          </a:p>
        </p:txBody>
      </p:sp>
    </p:spTree>
    <p:extLst>
      <p:ext uri="{BB962C8B-B14F-4D97-AF65-F5344CB8AC3E}">
        <p14:creationId xmlns:p14="http://schemas.microsoft.com/office/powerpoint/2010/main" val="1342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085" y="1412776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87" y="141493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95" y="692696"/>
            <a:ext cx="1226817" cy="12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09762" y="270892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69" y="1724743"/>
            <a:ext cx="1725511" cy="12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203848" y="980728"/>
            <a:ext cx="2444659" cy="126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reate courses: Video, non video contents and automated  tests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22654"/>
            <a:ext cx="1047918" cy="1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 Arrow 14"/>
          <p:cNvSpPr/>
          <p:nvPr/>
        </p:nvSpPr>
        <p:spPr>
          <a:xfrm>
            <a:off x="3203849" y="2229420"/>
            <a:ext cx="2444659" cy="479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203848" y="2636912"/>
            <a:ext cx="2444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5776" y="3645024"/>
            <a:ext cx="987081" cy="987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5" y="3748478"/>
            <a:ext cx="813895" cy="8817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22039"/>
            <a:ext cx="1203105" cy="120310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568" y="4549803"/>
            <a:ext cx="3010609" cy="46337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Members, Reviewers, Videographers</a:t>
            </a: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176077" y="2995112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assistance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03848" y="3187697"/>
            <a:ext cx="2444659" cy="453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Rate courses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0287" y="3598129"/>
            <a:ext cx="2300145" cy="395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885903" y="3212976"/>
            <a:ext cx="3265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courses on Anodiam© app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online </a:t>
            </a:r>
            <a:r>
              <a:rPr lang="en-AU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own time, pace and </a:t>
            </a: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download materials that are not open</a:t>
            </a:r>
            <a:endParaRPr lang="en-AU" sz="1000" b="1" dirty="0"/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87" y="1888637"/>
            <a:ext cx="1006816" cy="11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21666" y="2996952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1349614"/>
            <a:ext cx="6091230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listed online in Anodiam© mobile app / website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students / parents can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online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correspond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syllabus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board, subject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class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bulk breaking: don’t provide materials for particular topics separately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Great, in depth coverage of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Professionally planned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quality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exam oriented</a:t>
            </a:r>
          </a:p>
        </p:txBody>
      </p:sp>
      <p:pic>
        <p:nvPicPr>
          <p:cNvPr id="2050" name="Picture 2" descr="Image result for app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3" y="1611323"/>
            <a:ext cx="2882322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Launching Courses for India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5504" y="95536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69084"/>
              </p:ext>
            </p:extLst>
          </p:nvPr>
        </p:nvGraphicFramePr>
        <p:xfrm>
          <a:off x="2685504" y="1786363"/>
          <a:ext cx="4622800" cy="1933575"/>
        </p:xfrm>
        <a:graphic>
          <a:graphicData uri="http://schemas.openxmlformats.org/drawingml/2006/table">
            <a:tbl>
              <a:tblPr/>
              <a:tblGrid>
                <a:gridCol w="1155700"/>
                <a:gridCol w="1155700"/>
                <a:gridCol w="1155700"/>
                <a:gridCol w="11557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1961952"/>
            <a:ext cx="1665573" cy="13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Listing Requirements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717032"/>
            <a:ext cx="2304256" cy="78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2483768" y="1157838"/>
            <a:ext cx="6552728" cy="3339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courses 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possible genuine learning 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&amp;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optimum support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meritorious students should secure ranking grades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 courses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be: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Approved through all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and upgraded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fixed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periodicity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Suggestive exam questions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Students’ queries and feedbacks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best quality guarant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" y="1844824"/>
            <a:ext cx="2298142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7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7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Artefacts &amp; Contents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9792" y="1340046"/>
            <a:ext cx="526774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Artefacts, Contents or Deliverables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/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Materials / Contents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Schemes of Work (AKA Schema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071" y="1638604"/>
            <a:ext cx="1466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8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183392"/>
            <a:ext cx="604867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will teach similar to traditional classrooms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planned, professional and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controlled content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once and streamed on demand in App, NOT DOWNLOADABLE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task, teachers can utilize time in value added tasks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can watch repetitively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watch in own pace (0.5X – 2X), time and comfort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updated regularly to ensure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video less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6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9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85490" y="360891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7082" y="1427292"/>
            <a:ext cx="5845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mnemonics, diagrams,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charts, cheat sheets, flash cards, key points, transcripts,  sample question answers, worked out examples etc.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images or documents, some are printable, downloadable</a:t>
            </a: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into App,  students can utilize as and when required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to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29" y="1364313"/>
            <a:ext cx="1428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11374</TotalTime>
  <Words>2360</Words>
  <Application>Microsoft Office PowerPoint</Application>
  <PresentationFormat>On-screen Show (4:3)</PresentationFormat>
  <Paragraphs>684</Paragraphs>
  <Slides>30</Slides>
  <Notes>28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302</cp:revision>
  <dcterms:created xsi:type="dcterms:W3CDTF">2020-10-08T12:19:25Z</dcterms:created>
  <dcterms:modified xsi:type="dcterms:W3CDTF">2021-03-12T09:16:38Z</dcterms:modified>
</cp:coreProperties>
</file>