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662" y="-2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F48C4-2825-4CCE-B607-2C682FC98F13}" type="datetimeFigureOut">
              <a:rPr lang="en-AU" smtClean="0"/>
              <a:t>5/07/2023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D1E72-24A2-499A-84FA-D9B5636C30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957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D1E72-24A2-499A-84FA-D9B5636C30C2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1891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5/07/2023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46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5/07/2023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586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5/07/2023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345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5/07/2023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154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5/07/2023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53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5/07/2023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105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5/07/2023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707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5/07/2023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124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5/07/2023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361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5/07/2023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521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5/07/2023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937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5CC7C-82E5-4B84-9C6A-800DA7308ED4}" type="datetimeFigureOut">
              <a:rPr lang="en-AU" smtClean="0"/>
              <a:t>5/07/2023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574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 rot="10800000">
            <a:off x="-2495" y="1076521"/>
            <a:ext cx="6858000" cy="52942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002060">
                  <a:alpha val="53000"/>
                </a:srgbClr>
              </a:gs>
              <a:gs pos="40260">
                <a:srgbClr val="546A95">
                  <a:alpha val="0"/>
                </a:srgbClr>
              </a:gs>
              <a:gs pos="72000">
                <a:srgbClr val="002060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30" y="1763962"/>
            <a:ext cx="3274849" cy="18231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24952" y="1756212"/>
            <a:ext cx="3297710" cy="20054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572" y="2017771"/>
            <a:ext cx="1696834" cy="30397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01583" y="2497080"/>
            <a:ext cx="3990227" cy="24266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774" y="2328827"/>
            <a:ext cx="4358822" cy="24266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21" y="2390682"/>
            <a:ext cx="5218060" cy="36849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943481" y="2624433"/>
            <a:ext cx="4024895" cy="27685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889" y="3853886"/>
            <a:ext cx="3564005" cy="251688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71" y="5324078"/>
            <a:ext cx="6848928" cy="12261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-2495" y="1143197"/>
            <a:ext cx="6858000" cy="546267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002060">
                  <a:alpha val="53000"/>
                </a:srgbClr>
              </a:gs>
              <a:gs pos="40260">
                <a:srgbClr val="546A95">
                  <a:alpha val="0"/>
                </a:srgbClr>
              </a:gs>
              <a:gs pos="72000">
                <a:srgbClr val="002060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6858000" cy="11431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4024" y="6510685"/>
            <a:ext cx="6858000" cy="33953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/>
          <p:cNvSpPr txBox="1"/>
          <p:nvPr/>
        </p:nvSpPr>
        <p:spPr>
          <a:xfrm>
            <a:off x="-3079" y="307992"/>
            <a:ext cx="6856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small" dirty="0" smtClean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Artificial Intelligence </a:t>
            </a:r>
            <a:r>
              <a:rPr lang="en-US" sz="2400" dirty="0" smtClean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Time for </a:t>
            </a:r>
            <a:r>
              <a:rPr lang="en-US" sz="3200" b="1" cap="small" dirty="0" smtClean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Your Child </a:t>
            </a:r>
            <a:r>
              <a:rPr lang="en-US" sz="2400" dirty="0" smtClean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to join </a:t>
            </a:r>
            <a:r>
              <a:rPr lang="en-US" sz="32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the </a:t>
            </a:r>
            <a:r>
              <a:rPr lang="en-US" sz="3200" b="1" cap="small" dirty="0" smtClean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Party</a:t>
            </a:r>
            <a:endParaRPr lang="en-AU" sz="3200" b="1" cap="small" dirty="0">
              <a:ln w="6600">
                <a:solidFill>
                  <a:srgbClr val="00FF00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24" y="4619625"/>
            <a:ext cx="68575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dirty="0">
                <a:solidFill>
                  <a:srgbClr val="FFC000"/>
                </a:solidFill>
                <a:latin typeface="Oxygen" panose="02000503000000000000" pitchFamily="2" charset="0"/>
              </a:rPr>
              <a:t>70% of </a:t>
            </a:r>
            <a:r>
              <a:rPr lang="en-US" sz="1400" b="1" dirty="0">
                <a:solidFill>
                  <a:srgbClr val="FFC000"/>
                </a:solidFill>
                <a:latin typeface="Oxygen" panose="02000503000000000000" pitchFamily="2" charset="0"/>
              </a:rPr>
              <a:t>t</a:t>
            </a:r>
            <a:r>
              <a:rPr lang="en-US" sz="14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oday's professions </a:t>
            </a:r>
            <a:r>
              <a:rPr lang="en-US" sz="1100" b="1" dirty="0">
                <a:solidFill>
                  <a:srgbClr val="FFC000"/>
                </a:solidFill>
                <a:latin typeface="Oxygen" panose="02000503000000000000" pitchFamily="2" charset="0"/>
              </a:rPr>
              <a:t>w</a:t>
            </a:r>
            <a:r>
              <a:rPr lang="en-US" sz="11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ill </a:t>
            </a:r>
            <a:r>
              <a:rPr lang="en-US" sz="14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succumb</a:t>
            </a:r>
            <a:r>
              <a:rPr lang="en-US" sz="12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 </a:t>
            </a:r>
            <a:r>
              <a:rPr lang="en-US" sz="11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to AI </a:t>
            </a:r>
            <a:r>
              <a:rPr lang="en-US" sz="1100" b="1" dirty="0">
                <a:solidFill>
                  <a:srgbClr val="FFC000"/>
                </a:solidFill>
                <a:latin typeface="Oxygen" panose="02000503000000000000" pitchFamily="2" charset="0"/>
              </a:rPr>
              <a:t>in </a:t>
            </a:r>
            <a:r>
              <a:rPr lang="en-US" sz="11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20 years</a:t>
            </a:r>
          </a:p>
          <a:p>
            <a:pPr algn="ctr"/>
            <a:r>
              <a:rPr lang="en-US" sz="11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Prepare</a:t>
            </a:r>
            <a:r>
              <a:rPr lang="en-US" sz="12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 </a:t>
            </a:r>
            <a:r>
              <a:rPr lang="en-US" sz="1400" b="1" dirty="0">
                <a:solidFill>
                  <a:srgbClr val="FFC000"/>
                </a:solidFill>
                <a:latin typeface="Oxygen" panose="02000503000000000000" pitchFamily="2" charset="0"/>
              </a:rPr>
              <a:t>y</a:t>
            </a:r>
            <a:r>
              <a:rPr lang="en-US" sz="14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our </a:t>
            </a:r>
            <a:r>
              <a:rPr lang="en-US" sz="1400" b="1" dirty="0">
                <a:solidFill>
                  <a:srgbClr val="FFC000"/>
                </a:solidFill>
                <a:latin typeface="Oxygen" panose="02000503000000000000" pitchFamily="2" charset="0"/>
              </a:rPr>
              <a:t>c</a:t>
            </a:r>
            <a:r>
              <a:rPr lang="en-US" sz="14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hild </a:t>
            </a:r>
            <a:r>
              <a:rPr lang="en-US" sz="1100" b="1" dirty="0">
                <a:solidFill>
                  <a:srgbClr val="FFC000"/>
                </a:solidFill>
                <a:latin typeface="Oxygen" panose="02000503000000000000" pitchFamily="2" charset="0"/>
              </a:rPr>
              <a:t>to t</a:t>
            </a:r>
            <a:r>
              <a:rPr lang="en-US" sz="11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ake </a:t>
            </a:r>
            <a:r>
              <a:rPr lang="en-US" sz="1100" b="1" dirty="0">
                <a:solidFill>
                  <a:srgbClr val="FFC000"/>
                </a:solidFill>
                <a:latin typeface="Oxygen" panose="02000503000000000000" pitchFamily="2" charset="0"/>
              </a:rPr>
              <a:t>on </a:t>
            </a:r>
            <a:r>
              <a:rPr lang="en-US" sz="11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the </a:t>
            </a:r>
            <a:r>
              <a:rPr lang="en-US" sz="1400" b="1" dirty="0">
                <a:solidFill>
                  <a:srgbClr val="FFC000"/>
                </a:solidFill>
                <a:latin typeface="Oxygen" panose="02000503000000000000" pitchFamily="2" charset="0"/>
              </a:rPr>
              <a:t>f</a:t>
            </a:r>
            <a:r>
              <a:rPr lang="en-US" sz="14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uture</a:t>
            </a:r>
          </a:p>
          <a:p>
            <a:pPr algn="ctr">
              <a:lnSpc>
                <a:spcPct val="200000"/>
              </a:lnSpc>
            </a:pPr>
            <a:r>
              <a:rPr lang="en-US" sz="16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AI tuitions </a:t>
            </a:r>
            <a:r>
              <a:rPr lang="en-US" sz="1600" b="1" dirty="0">
                <a:solidFill>
                  <a:srgbClr val="FFC000"/>
                </a:solidFill>
                <a:latin typeface="Oxygen" panose="02000503000000000000" pitchFamily="2" charset="0"/>
              </a:rPr>
              <a:t>for ICSE/CBSE/WB Board, Class </a:t>
            </a:r>
            <a:r>
              <a:rPr lang="en-US" sz="16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IX-XII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10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Data </a:t>
            </a:r>
            <a:r>
              <a:rPr lang="en-AU" sz="1000" b="1" dirty="0">
                <a:solidFill>
                  <a:srgbClr val="FFC000"/>
                </a:solidFill>
                <a:latin typeface="Oxygen" panose="02000503000000000000" pitchFamily="2" charset="0"/>
              </a:rPr>
              <a:t>Science Concepts </a:t>
            </a:r>
            <a:r>
              <a:rPr lang="en-AU" sz="10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– Lucid details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1000" b="1" dirty="0">
                <a:solidFill>
                  <a:srgbClr val="FFC000"/>
                </a:solidFill>
                <a:latin typeface="Oxygen" panose="02000503000000000000" pitchFamily="2" charset="0"/>
              </a:rPr>
              <a:t>Python - </a:t>
            </a:r>
            <a:r>
              <a:rPr lang="en-AU" sz="10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Basics</a:t>
            </a:r>
            <a:endParaRPr lang="en-AU" sz="1000" b="1" dirty="0">
              <a:solidFill>
                <a:srgbClr val="FFC000"/>
              </a:solidFill>
              <a:latin typeface="Oxygen" panose="02000503000000000000" pitchFamily="2" charset="0"/>
            </a:endParaRP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1000" b="1" dirty="0">
                <a:solidFill>
                  <a:srgbClr val="FFC000"/>
                </a:solidFill>
                <a:latin typeface="Oxygen" panose="02000503000000000000" pitchFamily="2" charset="0"/>
              </a:rPr>
              <a:t>Having fun with Data Visualization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1000" b="1" dirty="0">
                <a:solidFill>
                  <a:srgbClr val="FFC000"/>
                </a:solidFill>
                <a:latin typeface="Oxygen" panose="02000503000000000000" pitchFamily="2" charset="0"/>
              </a:rPr>
              <a:t>Computer Vision - C</a:t>
            </a:r>
            <a:r>
              <a:rPr lang="en-AU" sz="10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ool </a:t>
            </a:r>
            <a:r>
              <a:rPr lang="en-AU" sz="1000" b="1" dirty="0">
                <a:solidFill>
                  <a:srgbClr val="FFC000"/>
                </a:solidFill>
                <a:latin typeface="Oxygen" panose="02000503000000000000" pitchFamily="2" charset="0"/>
              </a:rPr>
              <a:t>p</a:t>
            </a:r>
            <a:r>
              <a:rPr lang="en-AU" sz="10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rojects</a:t>
            </a:r>
            <a:endParaRPr lang="en-AU" sz="1000" b="1" dirty="0">
              <a:solidFill>
                <a:srgbClr val="FFC000"/>
              </a:solidFill>
              <a:latin typeface="Oxygen" panose="02000503000000000000" pitchFamily="2" charset="0"/>
            </a:endParaRP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10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Natural </a:t>
            </a:r>
            <a:r>
              <a:rPr lang="en-AU" sz="1000" b="1" dirty="0">
                <a:solidFill>
                  <a:srgbClr val="FFC000"/>
                </a:solidFill>
                <a:latin typeface="Oxygen" panose="02000503000000000000" pitchFamily="2" charset="0"/>
              </a:rPr>
              <a:t>Language Processing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1000" b="1" dirty="0">
                <a:solidFill>
                  <a:srgbClr val="FFC000"/>
                </a:solidFill>
                <a:latin typeface="Oxygen" panose="02000503000000000000" pitchFamily="2" charset="0"/>
              </a:rPr>
              <a:t>Cyber Security - </a:t>
            </a:r>
            <a:r>
              <a:rPr lang="en-AU" sz="10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Essential </a:t>
            </a:r>
            <a:r>
              <a:rPr lang="en-AU" sz="1000" b="1" dirty="0">
                <a:solidFill>
                  <a:srgbClr val="FFC000"/>
                </a:solidFill>
                <a:latin typeface="Oxygen" panose="02000503000000000000" pitchFamily="2" charset="0"/>
              </a:rPr>
              <a:t>basics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1000" b="1" dirty="0">
                <a:solidFill>
                  <a:srgbClr val="FFC000"/>
                </a:solidFill>
                <a:latin typeface="Oxygen" panose="02000503000000000000" pitchFamily="2" charset="0"/>
              </a:rPr>
              <a:t>IoT &amp; Robotics - Getting hands-on with Microcontrollers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10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Technical </a:t>
            </a:r>
            <a:r>
              <a:rPr lang="en-AU" sz="1000" b="1" dirty="0">
                <a:solidFill>
                  <a:srgbClr val="FFC000"/>
                </a:solidFill>
                <a:latin typeface="Oxygen" panose="02000503000000000000" pitchFamily="2" charset="0"/>
              </a:rPr>
              <a:t>Communication </a:t>
            </a:r>
            <a:r>
              <a:rPr lang="en-AU" sz="10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Skills &amp; Business Intelligence</a:t>
            </a:r>
            <a:endParaRPr lang="en-US" sz="1000" b="1" dirty="0">
              <a:solidFill>
                <a:srgbClr val="FFC000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200000"/>
              </a:lnSpc>
            </a:pPr>
            <a:r>
              <a:rPr lang="en-US" sz="1400" b="1" dirty="0">
                <a:solidFill>
                  <a:srgbClr val="FFC000"/>
                </a:solidFill>
                <a:latin typeface="Oxygen" panose="02000503000000000000" pitchFamily="2" charset="0"/>
              </a:rPr>
              <a:t>Project based, </a:t>
            </a:r>
            <a:r>
              <a:rPr lang="en-US" sz="14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fun </a:t>
            </a:r>
            <a:r>
              <a:rPr lang="en-US" sz="1400" b="1" dirty="0">
                <a:solidFill>
                  <a:srgbClr val="FFC000"/>
                </a:solidFill>
                <a:latin typeface="Oxygen" panose="02000503000000000000" pitchFamily="2" charset="0"/>
              </a:rPr>
              <a:t>&amp; </a:t>
            </a:r>
            <a:r>
              <a:rPr lang="en-US" sz="14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easy learning</a:t>
            </a:r>
            <a:endParaRPr lang="en-US" sz="1400" b="1" dirty="0">
              <a:solidFill>
                <a:srgbClr val="FFC000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rgbClr val="FFC000"/>
                </a:solidFill>
                <a:latin typeface="Oxygen" panose="02000503000000000000" pitchFamily="2" charset="0"/>
              </a:rPr>
              <a:t>Globally e</a:t>
            </a:r>
            <a:r>
              <a:rPr lang="en-US" sz="14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xperienced </a:t>
            </a:r>
            <a:r>
              <a:rPr lang="en-US" sz="1400" b="1" dirty="0">
                <a:solidFill>
                  <a:srgbClr val="FFC000"/>
                </a:solidFill>
                <a:latin typeface="Oxygen" panose="02000503000000000000" pitchFamily="2" charset="0"/>
              </a:rPr>
              <a:t>f</a:t>
            </a:r>
            <a:r>
              <a:rPr lang="en-US" sz="14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aculty </a:t>
            </a:r>
            <a:r>
              <a:rPr lang="en-US" sz="1400" b="1" dirty="0">
                <a:solidFill>
                  <a:srgbClr val="FFC000"/>
                </a:solidFill>
                <a:latin typeface="Oxygen" panose="02000503000000000000" pitchFamily="2" charset="0"/>
              </a:rPr>
              <a:t>from </a:t>
            </a:r>
            <a:r>
              <a:rPr lang="en-US" sz="1400" b="1" dirty="0" smtClean="0">
                <a:solidFill>
                  <a:srgbClr val="FFC000"/>
                </a:solidFill>
                <a:latin typeface="Oxygen" panose="02000503000000000000" pitchFamily="2" charset="0"/>
              </a:rPr>
              <a:t>prestigious organizations</a:t>
            </a:r>
            <a:endParaRPr lang="en-AU" sz="1400" b="1" dirty="0">
              <a:solidFill>
                <a:srgbClr val="FFC000"/>
              </a:solidFill>
              <a:latin typeface="Oxygen" panose="02000503000000000000" pitchFamily="2" charset="0"/>
            </a:endParaRPr>
          </a:p>
        </p:txBody>
      </p:sp>
      <p:sp>
        <p:nvSpPr>
          <p:cNvPr id="21" name="32-Point Star 20"/>
          <p:cNvSpPr/>
          <p:nvPr/>
        </p:nvSpPr>
        <p:spPr>
          <a:xfrm>
            <a:off x="657225" y="7855868"/>
            <a:ext cx="2047335" cy="1035725"/>
          </a:xfrm>
          <a:prstGeom prst="star32">
            <a:avLst/>
          </a:prstGeom>
          <a:solidFill>
            <a:srgbClr val="002060"/>
          </a:solidFill>
          <a:ln w="857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cap="small" dirty="0" smtClean="0">
                <a:solidFill>
                  <a:schemeClr val="bg1"/>
                </a:solidFill>
                <a:latin typeface="Oxygen" panose="02000503000000000000" pitchFamily="2" charset="0"/>
              </a:rPr>
              <a:t>Bring a friend</a:t>
            </a:r>
          </a:p>
          <a:p>
            <a:pPr algn="ctr"/>
            <a:r>
              <a:rPr lang="en-US" sz="1050" b="1" cap="small" dirty="0" smtClean="0">
                <a:solidFill>
                  <a:schemeClr val="bg1"/>
                </a:solidFill>
                <a:latin typeface="Oxygen" panose="02000503000000000000" pitchFamily="2" charset="0"/>
              </a:rPr>
              <a:t>&amp; get</a:t>
            </a:r>
          </a:p>
          <a:p>
            <a:pPr algn="ctr"/>
            <a:r>
              <a:rPr lang="en-US" sz="1050" b="1" cap="small" dirty="0" smtClean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50</a:t>
            </a:r>
            <a:r>
              <a:rPr lang="en-US" sz="2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%</a:t>
            </a:r>
            <a:r>
              <a:rPr lang="en-US" sz="1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O</a:t>
            </a:r>
            <a:r>
              <a:rPr lang="en-US" sz="1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FF </a:t>
            </a:r>
            <a:endParaRPr lang="en-US" sz="10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25301" y="7813666"/>
            <a:ext cx="785976" cy="1201623"/>
          </a:xfrm>
          <a:prstGeom prst="rect">
            <a:avLst/>
          </a:prstGeom>
        </p:spPr>
      </p:pic>
      <p:sp>
        <p:nvSpPr>
          <p:cNvPr id="24" name="32-Point Star 23"/>
          <p:cNvSpPr/>
          <p:nvPr/>
        </p:nvSpPr>
        <p:spPr>
          <a:xfrm>
            <a:off x="2952750" y="7796727"/>
            <a:ext cx="2047335" cy="1035725"/>
          </a:xfrm>
          <a:prstGeom prst="star32">
            <a:avLst/>
          </a:prstGeom>
          <a:solidFill>
            <a:srgbClr val="002060"/>
          </a:solidFill>
          <a:ln w="857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cap="small" dirty="0" smtClean="0">
                <a:solidFill>
                  <a:schemeClr val="bg1"/>
                </a:solidFill>
                <a:latin typeface="Oxygen" panose="02000503000000000000" pitchFamily="2" charset="0"/>
              </a:rPr>
              <a:t>Learn Other Subjects</a:t>
            </a:r>
          </a:p>
          <a:p>
            <a:pPr algn="ctr"/>
            <a:r>
              <a:rPr lang="en-US" sz="1050" b="1" cap="small" dirty="0" smtClean="0">
                <a:solidFill>
                  <a:schemeClr val="bg1"/>
                </a:solidFill>
                <a:latin typeface="Oxygen" panose="02000503000000000000" pitchFamily="2" charset="0"/>
              </a:rPr>
              <a:t>&amp; get</a:t>
            </a:r>
          </a:p>
          <a:p>
            <a:pPr algn="ctr"/>
            <a:r>
              <a:rPr lang="en-US" sz="1050" b="1" cap="small" dirty="0" smtClean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50</a:t>
            </a:r>
            <a:r>
              <a:rPr lang="en-US" sz="2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%</a:t>
            </a:r>
            <a:r>
              <a:rPr lang="en-US" sz="1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O</a:t>
            </a:r>
            <a:r>
              <a:rPr lang="en-US" sz="1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FF </a:t>
            </a:r>
            <a:endParaRPr lang="en-US" sz="10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067" y="8837707"/>
            <a:ext cx="2139910" cy="1012273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2778183" y="8972338"/>
            <a:ext cx="208909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u="sng" dirty="0" smtClean="0">
                <a:solidFill>
                  <a:srgbClr val="00FF00"/>
                </a:solidFill>
                <a:latin typeface="Oxygen" panose="02000503000000000000" pitchFamily="2" charset="0"/>
              </a:rPr>
              <a:t>anirban@anodiam.com</a:t>
            </a:r>
            <a:endParaRPr lang="en-US" sz="300" b="1" dirty="0">
              <a:solidFill>
                <a:srgbClr val="00FF00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11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100" b="1" dirty="0">
                <a:solidFill>
                  <a:schemeClr val="bg1"/>
                </a:solidFill>
                <a:latin typeface="Oxygen" panose="02000503000000000000" pitchFamily="2" charset="0"/>
              </a:rPr>
              <a:t>9163685448 / </a:t>
            </a:r>
            <a:r>
              <a:rPr lang="en-US" sz="11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9073 700094</a:t>
            </a:r>
            <a:endParaRPr lang="en-AU" sz="11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2491" y="8942911"/>
            <a:ext cx="242688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N-1/25 Kunal Road, </a:t>
            </a:r>
            <a:r>
              <a:rPr lang="en-US" sz="1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Patuli</a:t>
            </a:r>
            <a:r>
              <a:rPr lang="en-US" sz="11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,</a:t>
            </a:r>
            <a:endParaRPr lang="en-US" sz="8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Kolkata 700094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Near Fire Brigade &amp; Krishi Bikash, </a:t>
            </a:r>
            <a:endParaRPr lang="en-AU" sz="1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1026" name="Picture 2" descr="File:Facebook Logo (2019).png - Wikimedia Common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06" y="9586162"/>
            <a:ext cx="231083" cy="23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ew Instagram Logo PNG Images 202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53" y="9575304"/>
            <a:ext cx="241941" cy="24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Whatsapp Icon PNGs for Free Download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539" y="9566604"/>
            <a:ext cx="250641" cy="25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Linkedin logo png, Linkedin icon transparent png 18930587 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528" y="9483218"/>
            <a:ext cx="422782" cy="42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2622930" y="9554061"/>
            <a:ext cx="20553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FF00"/>
                </a:solidFill>
                <a:latin typeface="Oxygen" panose="02000503000000000000" pitchFamily="2" charset="0"/>
              </a:rPr>
              <a:t>www.anodiam.com</a:t>
            </a:r>
            <a:endParaRPr lang="en-AU" sz="1600" dirty="0"/>
          </a:p>
        </p:txBody>
      </p:sp>
      <p:pic>
        <p:nvPicPr>
          <p:cNvPr id="1042" name="Picture 18" descr="Page 2 | Phone Icon Png Images - Free Download on Freepik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522" y="9296415"/>
            <a:ext cx="254075" cy="2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7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</TotalTime>
  <Words>133</Words>
  <Application>Microsoft Office PowerPoint</Application>
  <PresentationFormat>A4 Paper (210x297 mm)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29</cp:revision>
  <dcterms:created xsi:type="dcterms:W3CDTF">2023-07-03T12:14:38Z</dcterms:created>
  <dcterms:modified xsi:type="dcterms:W3CDTF">2023-07-05T18:21:53Z</dcterms:modified>
</cp:coreProperties>
</file>