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3" autoAdjust="0"/>
    <p:restoredTop sz="94660"/>
  </p:normalViewPr>
  <p:slideViewPr>
    <p:cSldViewPr snapToGrid="0">
      <p:cViewPr varScale="1">
        <p:scale>
          <a:sx n="88" d="100"/>
          <a:sy n="88" d="100"/>
        </p:scale>
        <p:origin x="46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0D40-57F7-45BB-8884-85123E4C70DB}" type="datetimeFigureOut">
              <a:rPr lang="en-AU" smtClean="0"/>
              <a:t>11/07/2023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CBE4-9188-41AE-91A7-24F17821E3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69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0D40-57F7-45BB-8884-85123E4C70DB}" type="datetimeFigureOut">
              <a:rPr lang="en-AU" smtClean="0"/>
              <a:t>11/07/2023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CBE4-9188-41AE-91A7-24F17821E3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3083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0D40-57F7-45BB-8884-85123E4C70DB}" type="datetimeFigureOut">
              <a:rPr lang="en-AU" smtClean="0"/>
              <a:t>11/07/2023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CBE4-9188-41AE-91A7-24F17821E3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5519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0D40-57F7-45BB-8884-85123E4C70DB}" type="datetimeFigureOut">
              <a:rPr lang="en-AU" smtClean="0"/>
              <a:t>11/07/2023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CBE4-9188-41AE-91A7-24F17821E3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177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0D40-57F7-45BB-8884-85123E4C70DB}" type="datetimeFigureOut">
              <a:rPr lang="en-AU" smtClean="0"/>
              <a:t>11/07/2023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CBE4-9188-41AE-91A7-24F17821E3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0630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0D40-57F7-45BB-8884-85123E4C70DB}" type="datetimeFigureOut">
              <a:rPr lang="en-AU" smtClean="0"/>
              <a:t>11/07/2023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CBE4-9188-41AE-91A7-24F17821E3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1030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0D40-57F7-45BB-8884-85123E4C70DB}" type="datetimeFigureOut">
              <a:rPr lang="en-AU" smtClean="0"/>
              <a:t>11/07/2023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CBE4-9188-41AE-91A7-24F17821E3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7775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0D40-57F7-45BB-8884-85123E4C70DB}" type="datetimeFigureOut">
              <a:rPr lang="en-AU" smtClean="0"/>
              <a:t>11/07/2023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CBE4-9188-41AE-91A7-24F17821E3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1033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0D40-57F7-45BB-8884-85123E4C70DB}" type="datetimeFigureOut">
              <a:rPr lang="en-AU" smtClean="0"/>
              <a:t>11/07/2023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CBE4-9188-41AE-91A7-24F17821E3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3080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0D40-57F7-45BB-8884-85123E4C70DB}" type="datetimeFigureOut">
              <a:rPr lang="en-AU" smtClean="0"/>
              <a:t>11/07/2023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CBE4-9188-41AE-91A7-24F17821E3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0065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0D40-57F7-45BB-8884-85123E4C70DB}" type="datetimeFigureOut">
              <a:rPr lang="en-AU" smtClean="0"/>
              <a:t>11/07/2023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CBE4-9188-41AE-91A7-24F17821E3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4613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20D40-57F7-45BB-8884-85123E4C70DB}" type="datetimeFigureOut">
              <a:rPr lang="en-AU" smtClean="0"/>
              <a:t>11/07/2023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8CBE4-9188-41AE-91A7-24F17821E3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3827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hyperlink" Target="https://www.jetbrains.com/pycharm/downloa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241D8F26-367A-4EE2-BC9B-4A97EE475F57}"/>
              </a:ext>
            </a:extLst>
          </p:cNvPr>
          <p:cNvSpPr/>
          <p:nvPr/>
        </p:nvSpPr>
        <p:spPr>
          <a:xfrm>
            <a:off x="3250887" y="381242"/>
            <a:ext cx="75415" cy="6476761"/>
          </a:xfrm>
          <a:prstGeom prst="rect">
            <a:avLst/>
          </a:prstGeom>
          <a:gradFill>
            <a:gsLst>
              <a:gs pos="0">
                <a:schemeClr val="bg1"/>
              </a:gs>
              <a:gs pos="60000">
                <a:srgbClr val="FF8C52"/>
              </a:gs>
              <a:gs pos="40000">
                <a:srgbClr val="FF8C52"/>
              </a:gs>
              <a:gs pos="20000">
                <a:schemeClr val="bg1"/>
              </a:gs>
              <a:gs pos="8000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83FBC17-A62F-4E87-B8DE-0F79DF4336A0}"/>
              </a:ext>
            </a:extLst>
          </p:cNvPr>
          <p:cNvSpPr/>
          <p:nvPr/>
        </p:nvSpPr>
        <p:spPr>
          <a:xfrm>
            <a:off x="3824624" y="5691"/>
            <a:ext cx="8367376" cy="77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8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C587FE1B-2243-4627-BC52-851BDA62444B}"/>
              </a:ext>
            </a:extLst>
          </p:cNvPr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20" name="Picture 19">
              <a:extLst>
                <a:ext uri="{FF2B5EF4-FFF2-40B4-BE49-F238E27FC236}">
                  <a16:creationId xmlns="" xmlns:a16="http://schemas.microsoft.com/office/drawing/2014/main" id="{0F2E3E05-4A48-4C06-BA49-75E2E366C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21" name="Freeform 22">
              <a:extLst>
                <a:ext uri="{FF2B5EF4-FFF2-40B4-BE49-F238E27FC236}">
                  <a16:creationId xmlns="" xmlns:a16="http://schemas.microsoft.com/office/drawing/2014/main" id="{8413CF68-A7E3-43A0-B613-5438D5382AB1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7653B96-F2E2-406B-A513-F42319FDB50F}"/>
              </a:ext>
            </a:extLst>
          </p:cNvPr>
          <p:cNvSpPr txBox="1"/>
          <p:nvPr/>
        </p:nvSpPr>
        <p:spPr>
          <a:xfrm>
            <a:off x="4698840" y="156881"/>
            <a:ext cx="558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cap="small" dirty="0" smtClean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Python Programming: Introduction &amp; Installation</a:t>
            </a:r>
            <a:endParaRPr lang="en-AU" b="1" cap="small" dirty="0">
              <a:solidFill>
                <a:schemeClr val="bg2">
                  <a:lumMod val="75000"/>
                </a:schemeClr>
              </a:solidFill>
              <a:latin typeface="Oxygen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E02B0EB1-C543-469A-90DE-9FA0F478E35F}"/>
              </a:ext>
            </a:extLst>
          </p:cNvPr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                                                                                                                          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CONCEPTION      &gt;&gt;      PRACTICE        &gt;&gt;        CONFIDENCE      &gt;&gt;       HIGHEST GRADES</a:t>
            </a:r>
            <a:r>
              <a:rPr lang="en-US" sz="800" dirty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     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07262" y="1778652"/>
            <a:ext cx="226231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General Purpose Language: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Machine Learning AI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GUI, Web, Software Dev</a:t>
            </a:r>
            <a:endParaRPr lang="en-AU" sz="1100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07262" y="3633080"/>
            <a:ext cx="2262310" cy="1353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Python 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F</a:t>
            </a: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eatures: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Interpreted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Object oriented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High Level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Current version 3.x</a:t>
            </a:r>
            <a:endParaRPr lang="en-AU" sz="1100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50533" y="1681541"/>
            <a:ext cx="2724808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Download Install </a:t>
            </a: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&amp; Run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  <a:hlinkClick r:id="rId3"/>
              </a:rPr>
              <a:t>https://www.python.org</a:t>
            </a:r>
            <a:endParaRPr lang="en-US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Start &gt; Python IDLE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Write a line of code</a:t>
            </a:r>
          </a:p>
          <a:p>
            <a:pPr>
              <a:lnSpc>
                <a:spcPct val="150000"/>
              </a:lnSpc>
            </a:pP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            e.g. 2+3 OR print(“Hello World”)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P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ress Enter to execute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C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onfirm Python installation</a:t>
            </a:r>
            <a:endParaRPr lang="en-AU" sz="1100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350533" y="3633080"/>
            <a:ext cx="4492599" cy="2146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Community 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version of </a:t>
            </a: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PyCharm 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IDE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  <a:hlinkClick r:id="rId4"/>
              </a:rPr>
              <a:t>https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  <a:hlinkClick r:id="rId4"/>
              </a:rPr>
              <a:t>://www.jetbrains.com/pycharm/download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Install 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64 bit (depending on system)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Start &gt; 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PyCharm 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&gt; Create New Project &gt; 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filename.py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+, -, * (multiply), /, % (remainder), **(power), // (integer division)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print(“Answer is: ”, answer)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Run the file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Escape Characters: print("Rupa\'s “Laptop”\n\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tWorks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 very fast!")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721" y="2429999"/>
            <a:ext cx="2164215" cy="216394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907BEB2A-D93E-46CB-95DF-04E16F0D1C0C}"/>
              </a:ext>
            </a:extLst>
          </p:cNvPr>
          <p:cNvSpPr/>
          <p:nvPr/>
        </p:nvSpPr>
        <p:spPr>
          <a:xfrm>
            <a:off x="605043" y="2429998"/>
            <a:ext cx="2211887" cy="2163941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62000">
                <a:srgbClr val="FFFFFF">
                  <a:alpha val="0"/>
                </a:srgbClr>
              </a:gs>
              <a:gs pos="72000">
                <a:schemeClr val="bg1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87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83FBC17-A62F-4E87-B8DE-0F79DF4336A0}"/>
              </a:ext>
            </a:extLst>
          </p:cNvPr>
          <p:cNvSpPr/>
          <p:nvPr/>
        </p:nvSpPr>
        <p:spPr>
          <a:xfrm>
            <a:off x="3824624" y="5691"/>
            <a:ext cx="8367376" cy="77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8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C587FE1B-2243-4627-BC52-851BDA62444B}"/>
              </a:ext>
            </a:extLst>
          </p:cNvPr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20" name="Picture 19">
              <a:extLst>
                <a:ext uri="{FF2B5EF4-FFF2-40B4-BE49-F238E27FC236}">
                  <a16:creationId xmlns="" xmlns:a16="http://schemas.microsoft.com/office/drawing/2014/main" id="{0F2E3E05-4A48-4C06-BA49-75E2E366C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21" name="Freeform 22">
              <a:extLst>
                <a:ext uri="{FF2B5EF4-FFF2-40B4-BE49-F238E27FC236}">
                  <a16:creationId xmlns="" xmlns:a16="http://schemas.microsoft.com/office/drawing/2014/main" id="{8413CF68-A7E3-43A0-B613-5438D5382AB1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7653B96-F2E2-406B-A513-F42319FDB50F}"/>
              </a:ext>
            </a:extLst>
          </p:cNvPr>
          <p:cNvSpPr txBox="1"/>
          <p:nvPr/>
        </p:nvSpPr>
        <p:spPr>
          <a:xfrm>
            <a:off x="4698840" y="156881"/>
            <a:ext cx="4669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cap="small" dirty="0" smtClean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Python Programming: Variables &amp; Strings</a:t>
            </a:r>
            <a:endParaRPr lang="en-AU" b="1" cap="small" dirty="0">
              <a:solidFill>
                <a:schemeClr val="bg2">
                  <a:lumMod val="75000"/>
                </a:schemeClr>
              </a:solidFill>
              <a:latin typeface="Oxygen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E02B0EB1-C543-469A-90DE-9FA0F478E35F}"/>
              </a:ext>
            </a:extLst>
          </p:cNvPr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                                                                                                                          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CONCEPTION      &gt;&gt;      PRACTICE        &gt;&gt;        CONFIDENCE      &gt;&gt;       HIGHEST GRADES</a:t>
            </a:r>
            <a:r>
              <a:rPr lang="en-US" sz="800" dirty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     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72771" y="2945892"/>
            <a:ext cx="226231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Assignment:</a:t>
            </a:r>
          </a:p>
          <a:p>
            <a:pPr lvl="1">
              <a:lnSpc>
                <a:spcPct val="150000"/>
              </a:lnSpc>
            </a:pPr>
            <a:r>
              <a:rPr lang="en-AU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  x </a:t>
            </a:r>
            <a:r>
              <a:rPr lang="en-AU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= 2</a:t>
            </a:r>
            <a:endParaRPr lang="en-US" sz="110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 lvl="1">
              <a:lnSpc>
                <a:spcPct val="150000"/>
              </a:lnSpc>
            </a:pP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  name = ‘Rupa’</a:t>
            </a:r>
            <a:endParaRPr lang="en-AU" sz="110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72771" y="3874811"/>
            <a:ext cx="4204809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Strings: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1100" b="1" dirty="0" smtClean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1100" b="1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1100" b="1" dirty="0" smtClean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lvl="1">
              <a:lnSpc>
                <a:spcPct val="150000"/>
              </a:lnSpc>
            </a:pPr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Strings are immutable: </a:t>
            </a:r>
          </a:p>
          <a:p>
            <a:pPr lvl="2">
              <a:lnSpc>
                <a:spcPct val="150000"/>
              </a:lnSpc>
            </a:pP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str1 = “My Name”</a:t>
            </a:r>
          </a:p>
          <a:p>
            <a:pPr lvl="2">
              <a:lnSpc>
                <a:spcPct val="150000"/>
              </a:lnSpc>
            </a:pP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str1[3] = ‘n’          </a:t>
            </a:r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# </a:t>
            </a:r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Error</a:t>
            </a:r>
            <a:endParaRPr lang="en-US" sz="1100" b="1" dirty="0" smtClean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85142" y="1753162"/>
            <a:ext cx="3340851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Types:</a:t>
            </a:r>
          </a:p>
          <a:p>
            <a:pPr lvl="1">
              <a:lnSpc>
                <a:spcPct val="150000"/>
              </a:lnSpc>
            </a:pPr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int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  e.g. 4, 1000, -34 etc.</a:t>
            </a:r>
          </a:p>
          <a:p>
            <a:pPr lvl="1">
              <a:lnSpc>
                <a:spcPct val="150000"/>
              </a:lnSpc>
            </a:pPr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f</a:t>
            </a:r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loat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 e.g. 33.4, -0.0005</a:t>
            </a:r>
          </a:p>
          <a:p>
            <a:pPr lvl="1">
              <a:lnSpc>
                <a:spcPct val="150000"/>
              </a:lnSpc>
            </a:pPr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s</a:t>
            </a:r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tring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 e.g. ‘My friend Tom’, ‘cricket’ etc.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544937"/>
              </p:ext>
            </p:extLst>
          </p:nvPr>
        </p:nvGraphicFramePr>
        <p:xfrm>
          <a:off x="6716228" y="4267046"/>
          <a:ext cx="4864100" cy="581025"/>
        </p:xfrm>
        <a:graphic>
          <a:graphicData uri="http://schemas.openxmlformats.org/drawingml/2006/table">
            <a:tbl>
              <a:tblPr/>
              <a:tblGrid>
                <a:gridCol w="330200"/>
                <a:gridCol w="330200"/>
                <a:gridCol w="330200"/>
                <a:gridCol w="330200"/>
                <a:gridCol w="330200"/>
                <a:gridCol w="330200"/>
                <a:gridCol w="330200"/>
                <a:gridCol w="330200"/>
                <a:gridCol w="330200"/>
                <a:gridCol w="330200"/>
                <a:gridCol w="330200"/>
                <a:gridCol w="330200"/>
                <a:gridCol w="330200"/>
                <a:gridCol w="571500"/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 dirty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 dirty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 dirty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 dirty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 dirty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 dirty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 dirty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 dirty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1000" b="1" i="0" u="none" strike="noStrike">
                        <a:solidFill>
                          <a:srgbClr val="80808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Wingdings" panose="05000000000000000000" pitchFamily="2" charset="2"/>
                        </a:rPr>
                        <a:t>à</a:t>
                      </a:r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Oxygen" panose="02000503000000000000" pitchFamily="2" charset="0"/>
                        </a:rPr>
                        <a:t>index</a:t>
                      </a:r>
                      <a:endParaRPr lang="en-AU" sz="1000" b="1" i="0" u="none" strike="noStrike">
                        <a:solidFill>
                          <a:srgbClr val="80808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 dirty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-13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-12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 dirty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-11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 dirty="0" smtClean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en-AU" sz="1000" b="1" i="0" u="none" strike="noStrike" dirty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-9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-8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-7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-6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-5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-4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1000" b="1" i="0" u="none" strike="noStrike" dirty="0">
                        <a:solidFill>
                          <a:srgbClr val="80808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4098" name="Picture 2" descr="Learn Coding With Fun Byte-Sized Comics – Potato Pirat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521" y="2047017"/>
            <a:ext cx="3225969" cy="3225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485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83FBC17-A62F-4E87-B8DE-0F79DF4336A0}"/>
              </a:ext>
            </a:extLst>
          </p:cNvPr>
          <p:cNvSpPr/>
          <p:nvPr/>
        </p:nvSpPr>
        <p:spPr>
          <a:xfrm>
            <a:off x="3824624" y="5691"/>
            <a:ext cx="8367376" cy="77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8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C587FE1B-2243-4627-BC52-851BDA62444B}"/>
              </a:ext>
            </a:extLst>
          </p:cNvPr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20" name="Picture 19">
              <a:extLst>
                <a:ext uri="{FF2B5EF4-FFF2-40B4-BE49-F238E27FC236}">
                  <a16:creationId xmlns="" xmlns:a16="http://schemas.microsoft.com/office/drawing/2014/main" id="{0F2E3E05-4A48-4C06-BA49-75E2E366C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21" name="Freeform 22">
              <a:extLst>
                <a:ext uri="{FF2B5EF4-FFF2-40B4-BE49-F238E27FC236}">
                  <a16:creationId xmlns="" xmlns:a16="http://schemas.microsoft.com/office/drawing/2014/main" id="{8413CF68-A7E3-43A0-B613-5438D5382AB1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7653B96-F2E2-406B-A513-F42319FDB50F}"/>
              </a:ext>
            </a:extLst>
          </p:cNvPr>
          <p:cNvSpPr txBox="1"/>
          <p:nvPr/>
        </p:nvSpPr>
        <p:spPr>
          <a:xfrm>
            <a:off x="4698840" y="156881"/>
            <a:ext cx="4618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cap="small" dirty="0" smtClean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Python Programming: Lists, Tuples &amp; Sets</a:t>
            </a:r>
            <a:endParaRPr lang="en-AU" b="1" cap="small" dirty="0">
              <a:solidFill>
                <a:schemeClr val="bg2">
                  <a:lumMod val="75000"/>
                </a:schemeClr>
              </a:solidFill>
              <a:latin typeface="Oxygen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E02B0EB1-C543-469A-90DE-9FA0F478E35F}"/>
              </a:ext>
            </a:extLst>
          </p:cNvPr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                                                                                                                          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CONCEPTION      &gt;&gt;      PRACTICE        &gt;&gt;        CONFIDENCE      &gt;&gt;       HIGHEST GRADES</a:t>
            </a:r>
            <a:r>
              <a:rPr lang="en-US" sz="800" dirty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     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9573" y="1704434"/>
            <a:ext cx="2989922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Lists: [ ]</a:t>
            </a:r>
            <a:endParaRPr lang="en-US" sz="1200" b="1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Mutable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E.g.: myList = [23, 91, 9, </a:t>
            </a: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507]</a:t>
            </a:r>
            <a:endParaRPr lang="en-AU" sz="110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Functions used in </a:t>
            </a: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List: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AU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append()</a:t>
            </a:r>
            <a:endParaRPr lang="en-AU" sz="110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AU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insert()</a:t>
            </a:r>
            <a:endParaRPr lang="en-AU" sz="110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AU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remove()</a:t>
            </a:r>
            <a:endParaRPr lang="en-AU" sz="110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AU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pop()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AU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clear()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extend</a:t>
            </a: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()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max(list)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min(list))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sum(list))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sort()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sort(reverse=True)</a:t>
            </a:r>
            <a:endParaRPr lang="en-AU" sz="110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14482" y="1704434"/>
            <a:ext cx="3335301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Tuples: ( 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Immutable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Iteration is faster than list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E.g.: myTuple = (23, 91, 9, 507)</a:t>
            </a:r>
            <a:endParaRPr lang="en-AU" sz="110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14482" y="3489266"/>
            <a:ext cx="3542665" cy="2654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Sets: { }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Like mathematical sets: do not consider </a:t>
            </a:r>
            <a:endParaRPr lang="en-AU" sz="1100" dirty="0" smtClean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AU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     repetition</a:t>
            </a:r>
            <a:endParaRPr lang="en-AU" sz="110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E.g.: </a:t>
            </a: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mySet </a:t>
            </a: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= (23, 91, 9, </a:t>
            </a: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507, 91)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Uses hashing for performance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No index for sets</a:t>
            </a:r>
            <a:endParaRPr lang="en-US" sz="110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Mutable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Functions used in </a:t>
            </a: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Set: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AU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add()</a:t>
            </a:r>
            <a:endParaRPr lang="en-AU" sz="110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AU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remove()</a:t>
            </a:r>
            <a:endParaRPr lang="en-AU" sz="110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AU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set1.update(set2)</a:t>
            </a:r>
            <a:endParaRPr lang="en-AU" sz="110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764" y="2237915"/>
            <a:ext cx="4927193" cy="250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24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83FBC17-A62F-4E87-B8DE-0F79DF4336A0}"/>
              </a:ext>
            </a:extLst>
          </p:cNvPr>
          <p:cNvSpPr/>
          <p:nvPr/>
        </p:nvSpPr>
        <p:spPr>
          <a:xfrm>
            <a:off x="3824624" y="5691"/>
            <a:ext cx="8367376" cy="77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8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C587FE1B-2243-4627-BC52-851BDA62444B}"/>
              </a:ext>
            </a:extLst>
          </p:cNvPr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20" name="Picture 19">
              <a:extLst>
                <a:ext uri="{FF2B5EF4-FFF2-40B4-BE49-F238E27FC236}">
                  <a16:creationId xmlns="" xmlns:a16="http://schemas.microsoft.com/office/drawing/2014/main" id="{0F2E3E05-4A48-4C06-BA49-75E2E366C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21" name="Freeform 22">
              <a:extLst>
                <a:ext uri="{FF2B5EF4-FFF2-40B4-BE49-F238E27FC236}">
                  <a16:creationId xmlns="" xmlns:a16="http://schemas.microsoft.com/office/drawing/2014/main" id="{8413CF68-A7E3-43A0-B613-5438D5382AB1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7653B96-F2E2-406B-A513-F42319FDB50F}"/>
              </a:ext>
            </a:extLst>
          </p:cNvPr>
          <p:cNvSpPr txBox="1"/>
          <p:nvPr/>
        </p:nvSpPr>
        <p:spPr>
          <a:xfrm>
            <a:off x="4698840" y="156881"/>
            <a:ext cx="3887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cap="small" dirty="0" smtClean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Python Programming: Dictionaries</a:t>
            </a:r>
            <a:endParaRPr lang="en-AU" b="1" cap="small" dirty="0">
              <a:solidFill>
                <a:schemeClr val="bg2">
                  <a:lumMod val="75000"/>
                </a:schemeClr>
              </a:solidFill>
              <a:latin typeface="Oxygen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E02B0EB1-C543-469A-90DE-9FA0F478E35F}"/>
              </a:ext>
            </a:extLst>
          </p:cNvPr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                                                                                                                          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CONCEPTION      &gt;&gt;      PRACTICE        &gt;&gt;        CONFIDENCE      &gt;&gt;       HIGHEST GRADES</a:t>
            </a:r>
            <a:r>
              <a:rPr lang="en-US" sz="800" dirty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     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77379" y="2431740"/>
            <a:ext cx="4295752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Dictionaries: { key : value }</a:t>
            </a:r>
            <a:endParaRPr lang="en-US" sz="1200" b="1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Key must be </a:t>
            </a:r>
            <a:r>
              <a:rPr lang="en-AU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unique and immutable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Key can ne numeric or non-numeric</a:t>
            </a:r>
            <a:endParaRPr lang="en-AU" sz="110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Access values through key/get( ) function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Can zip 2 lists (key-list &amp; value-list) to form a dictionary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Real Life dictionaries </a:t>
            </a: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can have nested lists, tuples, sets </a:t>
            </a: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&amp;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    </a:t>
            </a: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other </a:t>
            </a: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dictionaries inside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206" y="2043864"/>
            <a:ext cx="5446846" cy="307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27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83FBC17-A62F-4E87-B8DE-0F79DF4336A0}"/>
              </a:ext>
            </a:extLst>
          </p:cNvPr>
          <p:cNvSpPr/>
          <p:nvPr/>
        </p:nvSpPr>
        <p:spPr>
          <a:xfrm>
            <a:off x="3824624" y="-22884"/>
            <a:ext cx="8367376" cy="77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8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C587FE1B-2243-4627-BC52-851BDA62444B}"/>
              </a:ext>
            </a:extLst>
          </p:cNvPr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20" name="Picture 19">
              <a:extLst>
                <a:ext uri="{FF2B5EF4-FFF2-40B4-BE49-F238E27FC236}">
                  <a16:creationId xmlns="" xmlns:a16="http://schemas.microsoft.com/office/drawing/2014/main" id="{0F2E3E05-4A48-4C06-BA49-75E2E366C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21" name="Freeform 22">
              <a:extLst>
                <a:ext uri="{FF2B5EF4-FFF2-40B4-BE49-F238E27FC236}">
                  <a16:creationId xmlns="" xmlns:a16="http://schemas.microsoft.com/office/drawing/2014/main" id="{8413CF68-A7E3-43A0-B613-5438D5382AB1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7653B96-F2E2-406B-A513-F42319FDB50F}"/>
              </a:ext>
            </a:extLst>
          </p:cNvPr>
          <p:cNvSpPr txBox="1"/>
          <p:nvPr/>
        </p:nvSpPr>
        <p:spPr>
          <a:xfrm>
            <a:off x="4698840" y="156881"/>
            <a:ext cx="3589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cap="small" dirty="0" smtClean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Python Programming: </a:t>
            </a:r>
            <a:r>
              <a:rPr lang="en-US" b="1" cap="small" dirty="0" smtClean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Variables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E02B0EB1-C543-469A-90DE-9FA0F478E35F}"/>
              </a:ext>
            </a:extLst>
          </p:cNvPr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                                                                                                                          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CONCEPTION      &gt;&gt;      PRACTICE        &gt;&gt;        CONFIDENCE      &gt;&gt;       HIGHEST GRADES</a:t>
            </a:r>
            <a:r>
              <a:rPr lang="en-US" sz="800" dirty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     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06880" y="1824557"/>
            <a:ext cx="371825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Variables Trivia: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num = 3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id(num)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name = ‘Rupa’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id(name)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Two variables assigned same values: a = 5, b=5 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id(a) will therefore point to the same memory as id(b)</a:t>
            </a:r>
            <a:endParaRPr lang="en-AU" sz="110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883" y="2297712"/>
            <a:ext cx="2222888" cy="3409019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3436151" y="2351636"/>
            <a:ext cx="2701240" cy="71766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734100" y="2670508"/>
            <a:ext cx="1405834" cy="38400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3413075" y="3015751"/>
            <a:ext cx="2701240" cy="71480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708481" y="3336190"/>
            <a:ext cx="1428910" cy="3786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413076" y="3661627"/>
            <a:ext cx="2701239" cy="71506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4708481" y="3997439"/>
            <a:ext cx="1398400" cy="3632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078658" y="4260590"/>
            <a:ext cx="3718257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Constants: 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Actually </a:t>
            </a: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variables with names in CAPS e.g. PI = 3.14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095431" y="4896578"/>
            <a:ext cx="4311838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Garbage Collection: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Unused objects and variables are garbage collected by Python</a:t>
            </a:r>
          </a:p>
        </p:txBody>
      </p:sp>
    </p:spTree>
    <p:extLst>
      <p:ext uri="{BB962C8B-B14F-4D97-AF65-F5344CB8AC3E}">
        <p14:creationId xmlns:p14="http://schemas.microsoft.com/office/powerpoint/2010/main" val="76379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83FBC17-A62F-4E87-B8DE-0F79DF4336A0}"/>
              </a:ext>
            </a:extLst>
          </p:cNvPr>
          <p:cNvSpPr/>
          <p:nvPr/>
        </p:nvSpPr>
        <p:spPr>
          <a:xfrm>
            <a:off x="3824624" y="-22884"/>
            <a:ext cx="8367376" cy="77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8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C587FE1B-2243-4627-BC52-851BDA62444B}"/>
              </a:ext>
            </a:extLst>
          </p:cNvPr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20" name="Picture 19">
              <a:extLst>
                <a:ext uri="{FF2B5EF4-FFF2-40B4-BE49-F238E27FC236}">
                  <a16:creationId xmlns="" xmlns:a16="http://schemas.microsoft.com/office/drawing/2014/main" id="{0F2E3E05-4A48-4C06-BA49-75E2E366C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21" name="Freeform 22">
              <a:extLst>
                <a:ext uri="{FF2B5EF4-FFF2-40B4-BE49-F238E27FC236}">
                  <a16:creationId xmlns="" xmlns:a16="http://schemas.microsoft.com/office/drawing/2014/main" id="{8413CF68-A7E3-43A0-B613-5438D5382AB1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7653B96-F2E2-406B-A513-F42319FDB50F}"/>
              </a:ext>
            </a:extLst>
          </p:cNvPr>
          <p:cNvSpPr txBox="1"/>
          <p:nvPr/>
        </p:nvSpPr>
        <p:spPr>
          <a:xfrm>
            <a:off x="4698840" y="156881"/>
            <a:ext cx="514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cap="small" dirty="0" smtClean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Python Programming: </a:t>
            </a:r>
            <a:r>
              <a:rPr lang="en-US" b="1" cap="small" dirty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Data Types &amp; </a:t>
            </a:r>
            <a:r>
              <a:rPr lang="en-US" b="1" cap="small" dirty="0" smtClean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Operators</a:t>
            </a:r>
            <a:endParaRPr lang="en-AU" b="1" cap="small" dirty="0">
              <a:solidFill>
                <a:schemeClr val="bg2">
                  <a:lumMod val="75000"/>
                </a:schemeClr>
              </a:solidFill>
              <a:latin typeface="Oxygen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E02B0EB1-C543-469A-90DE-9FA0F478E35F}"/>
              </a:ext>
            </a:extLst>
          </p:cNvPr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                                                                                                                          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CONCEPTION      &gt;&gt;      PRACTICE        &gt;&gt;        CONFIDENCE      &gt;&gt;       HIGHEST GRADES</a:t>
            </a:r>
            <a:r>
              <a:rPr lang="en-US" sz="800" dirty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     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90438" y="1502906"/>
            <a:ext cx="2957343" cy="460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Data Types:</a:t>
            </a:r>
            <a:endParaRPr lang="en-US" sz="1200" b="1" dirty="0" smtClean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100" b="1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None:</a:t>
            </a: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 var not assigned (null)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100" b="1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Numeric:</a:t>
            </a: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US" sz="1100" b="1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Int</a:t>
            </a:r>
          </a:p>
          <a:p>
            <a:pPr lvl="1">
              <a:lnSpc>
                <a:spcPct val="150000"/>
              </a:lnSpc>
            </a:pPr>
            <a:r>
              <a:rPr lang="en-US" sz="1100" b="1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Float</a:t>
            </a:r>
          </a:p>
          <a:p>
            <a:pPr lvl="1">
              <a:lnSpc>
                <a:spcPct val="150000"/>
              </a:lnSpc>
            </a:pPr>
            <a:r>
              <a:rPr lang="en-US" sz="1100" b="1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Complex    </a:t>
            </a: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  e.g. 6+4.5j</a:t>
            </a:r>
          </a:p>
          <a:p>
            <a:pPr lvl="1">
              <a:lnSpc>
                <a:spcPct val="150000"/>
              </a:lnSpc>
            </a:pPr>
            <a:r>
              <a:rPr lang="en-US" sz="1100" b="1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Bool</a:t>
            </a: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              True, False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100" b="1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List</a:t>
            </a: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100" b="1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Tuple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100" b="1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Set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100" b="1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String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100" b="1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Range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100" b="1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Dictionary</a:t>
            </a:r>
            <a:endParaRPr lang="en-US" sz="1100" b="1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>
              <a:lnSpc>
                <a:spcPct val="300000"/>
              </a:lnSpc>
            </a:pPr>
            <a:r>
              <a:rPr lang="en-US" sz="10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** Character data type absent in Python</a:t>
            </a:r>
            <a:endParaRPr lang="en-AU" sz="100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rot="5400000">
            <a:off x="3593066" y="4215432"/>
            <a:ext cx="8082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Sequence</a:t>
            </a:r>
            <a:endParaRPr lang="en-AU" sz="1100" dirty="0">
              <a:solidFill>
                <a:schemeClr val="tx1">
                  <a:lumMod val="65000"/>
                  <a:lumOff val="35000"/>
                </a:schemeClr>
              </a:solidFill>
              <a:latin typeface="Oxygen" panose="02000503000000000000" pitchFamily="2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091601" y="3646922"/>
            <a:ext cx="1152" cy="144572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360124" y="1503172"/>
            <a:ext cx="475998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Types of Operators :</a:t>
            </a:r>
            <a:endParaRPr lang="en-US" sz="1200" b="1" dirty="0" smtClean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100" b="1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Arithmetic </a:t>
            </a: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     e.g. + - * / % etc.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100" b="1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Assignment    </a:t>
            </a: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assigning values ( = )</a:t>
            </a:r>
            <a:endParaRPr lang="en-US" sz="1100" b="1" dirty="0" smtClean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100" b="1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Relational       </a:t>
            </a: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compare two variables ( “&gt;”  “&lt;“  “==“  “&gt;=“  “&lt;=“  “!=“ )</a:t>
            </a:r>
            <a:endParaRPr lang="en-US" sz="1100" b="1" dirty="0" smtClean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100" b="1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Logical             </a:t>
            </a: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“AND”  “OR”  “NOT”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100" b="1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Unary               </a:t>
            </a: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negating a value</a:t>
            </a:r>
          </a:p>
        </p:txBody>
      </p:sp>
      <p:pic>
        <p:nvPicPr>
          <p:cNvPr id="3074" name="Picture 2" descr="Learn Coding With Fun Byte-Sized Comics – Potato Pirat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04" y="2579738"/>
            <a:ext cx="2203380" cy="220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101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</TotalTime>
  <Words>698</Words>
  <Application>Microsoft Office PowerPoint</Application>
  <PresentationFormat>Widescreen</PresentationFormat>
  <Paragraphs>158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Oxygen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109</cp:revision>
  <dcterms:created xsi:type="dcterms:W3CDTF">2023-07-05T06:29:07Z</dcterms:created>
  <dcterms:modified xsi:type="dcterms:W3CDTF">2023-07-11T09:53:29Z</dcterms:modified>
</cp:coreProperties>
</file>