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08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5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7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63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03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77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03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08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06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6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20D40-57F7-45BB-8884-85123E4C70DB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82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https://www.jetbrains.com/pycharm/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Introduction &amp; Installation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7262" y="1778652"/>
            <a:ext cx="22623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General Purpose Language: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Machine Learning AI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GUI, Web, Software Dev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7262" y="3633080"/>
            <a:ext cx="2262310" cy="135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eatures: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Interpreted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High Level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Current version 3.x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50533" y="1681541"/>
            <a:ext cx="272480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Download Install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&amp; Run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3"/>
              </a:rPr>
              <a:t>https://www.python.org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Python IDLE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Write a line of code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          e.g. 2+3 OR print(“Hello World”)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ress Enter to execute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onfirm Python installation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0533" y="3633080"/>
            <a:ext cx="4492599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Community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version of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IDE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https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://www.jetbrains.com/pycharm/download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Install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64 bit (depending on system)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&gt; Create New Project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filename.py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+, -, * (multiply), /, % (remainder), **(power), // (integer division)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print(“Answer is: ”, answer)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Run the file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Escape Characters: print("Rupa\'s “Laptop”\n\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tWorks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very fast!")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1" y="2429999"/>
            <a:ext cx="2164215" cy="2163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605043" y="2429998"/>
            <a:ext cx="2211887" cy="216394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Variables &amp; Strings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771" y="2945892"/>
            <a:ext cx="22623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Assignment:</a:t>
            </a:r>
          </a:p>
          <a:p>
            <a:pPr lvl="1">
              <a:lnSpc>
                <a:spcPct val="150000"/>
              </a:lnSpc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x </a:t>
            </a: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2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name = ‘Rupa’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2771" y="3874811"/>
            <a:ext cx="420480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 are immutable: 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str1 = “My Name”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str1[3] = ‘n’         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# 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142" y="1753162"/>
            <a:ext cx="334085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Types: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e.g. 4, 1000, -34 etc.</a:t>
            </a:r>
          </a:p>
          <a:p>
            <a:pPr lvl="1">
              <a:lnSpc>
                <a:spcPct val="150000"/>
              </a:lnSpc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loat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33.4, -0.0005</a:t>
            </a:r>
          </a:p>
          <a:p>
            <a:pPr lvl="1">
              <a:lnSpc>
                <a:spcPct val="150000"/>
              </a:lnSpc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tring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‘My friend Tom’, ‘cricket’ etc.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44937"/>
              </p:ext>
            </p:extLst>
          </p:nvPr>
        </p:nvGraphicFramePr>
        <p:xfrm>
          <a:off x="6716228" y="4267046"/>
          <a:ext cx="4864100" cy="581025"/>
        </p:xfrm>
        <a:graphic>
          <a:graphicData uri="http://schemas.openxmlformats.org/drawingml/2006/table">
            <a:tbl>
              <a:tblPr/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5715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Wingdings" panose="05000000000000000000" pitchFamily="2" charset="2"/>
                        </a:rPr>
                        <a:t>à</a:t>
                      </a:r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Oxygen" panose="02000503000000000000" pitchFamily="2" charset="0"/>
                        </a:rPr>
                        <a:t>index</a:t>
                      </a:r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Learn Coding With Fun Byte-Sized Comics – Potato Pir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21" y="2047017"/>
            <a:ext cx="3225969" cy="32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8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Lists, Tuples &amp; Sets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573" y="1704434"/>
            <a:ext cx="298992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Lists: [ ]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myList = [23, 91, 9,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507]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Functions used in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append()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insert()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remove()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pop()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clear()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extend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max(list)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min(list))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sum(list))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sort()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sort(reverse=True)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4482" y="1704434"/>
            <a:ext cx="333530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Tuples: ( 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Immutable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Iteration is faster than list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myTuple = (23, 91, 9, 507)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14482" y="3489266"/>
            <a:ext cx="3542665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Sets: { }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Like mathematical sets: do not consider </a:t>
            </a:r>
          </a:p>
          <a:p>
            <a:pPr>
              <a:lnSpc>
                <a:spcPct val="150000"/>
              </a:lnSpc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   repetition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mySet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(23, 91, 9,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507, 91)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Uses hashing for performance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No index for sets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Functions used in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add()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remove()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set1.update(set2)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764" y="2237915"/>
            <a:ext cx="4927193" cy="250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8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Dictionaries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7379" y="2431740"/>
            <a:ext cx="429575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Dictionaries: { key : value }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Key must be unique and immutable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Key can ne numeric or non-numeric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Access values through key/get( ) function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Can zip 2 lists (key-list &amp; value-list) to form a dictionary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Real Life dictionaries can have nested lists, tuples, sets &amp;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  other dictionaries inside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06" y="2043864"/>
            <a:ext cx="5446846" cy="307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2884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Variables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06880" y="1824557"/>
            <a:ext cx="37182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Variables Trivia: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num = 3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id(num)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name = ‘Rupa’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id(name)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Two variables assigned same values: a = 5, b=5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id(a) will therefore point to the same memory as id(b)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83" y="2297712"/>
            <a:ext cx="2222888" cy="34090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436151" y="2351636"/>
            <a:ext cx="2701240" cy="71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734100" y="2670508"/>
            <a:ext cx="1405834" cy="3840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413075" y="3015751"/>
            <a:ext cx="2701240" cy="7148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08481" y="3336190"/>
            <a:ext cx="1428910" cy="378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13076" y="3661627"/>
            <a:ext cx="2701239" cy="715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708481" y="3997439"/>
            <a:ext cx="1398400" cy="363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78658" y="4260590"/>
            <a:ext cx="371825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Constants: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Actually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variables with names in CAPS e.g. PI = 3.14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5431" y="4896578"/>
            <a:ext cx="4311838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Garbage Collection: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Unused objects and variables are garbage collected by Python</a:t>
            </a:r>
          </a:p>
        </p:txBody>
      </p:sp>
    </p:spTree>
    <p:extLst>
      <p:ext uri="{BB962C8B-B14F-4D97-AF65-F5344CB8AC3E}">
        <p14:creationId xmlns:p14="http://schemas.microsoft.com/office/powerpoint/2010/main" val="7637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2884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</a:t>
            </a:r>
            <a:r>
              <a:rPr lang="en-US" b="1" cap="small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Types &amp;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Operators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0438" y="1502906"/>
            <a:ext cx="2957343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Data Types: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None: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var not assigned (null)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Numeric: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Int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Float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Complex  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e.g. 6+4.5j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Bool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            True, False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Tuple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String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Range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Dictionary</a:t>
            </a:r>
            <a:endParaRPr lang="en-US" sz="11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300000"/>
              </a:lnSpc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** Character data type absent in Python</a:t>
            </a:r>
            <a:endParaRPr lang="en-AU" sz="10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3593066" y="4215432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Sequence</a:t>
            </a: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91601" y="3646922"/>
            <a:ext cx="1152" cy="1445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124" y="1503172"/>
            <a:ext cx="47599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Types of Operators :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Arithmetic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   e.g. + - * / % etc.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Assignment  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assigning values ( = )</a:t>
            </a:r>
            <a:endParaRPr lang="en-US" sz="1100" b="1" dirty="0" smtClean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Relational     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compare two variables ( “&gt;”  “&lt;“  “==“  “&gt;=“  “&lt;=“  “!=“ )</a:t>
            </a:r>
            <a:endParaRPr lang="en-US" sz="1100" b="1" dirty="0" smtClean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Logical           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“AND”  “OR”  “NOT”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Unary             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negating a value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Bitwise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           “XOR”  “&lt;&lt;”  “&gt;&gt;”  etc.</a:t>
            </a:r>
            <a:endParaRPr lang="en-US" sz="1100" b="1" dirty="0" smtClean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074" name="Picture 2" descr="Learn Coding With Fun Byte-Sized Comics – Potato Pira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04" y="2579738"/>
            <a:ext cx="2203380" cy="220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0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706</Words>
  <Application>Microsoft Office PowerPoint</Application>
  <PresentationFormat>Widescreen</PresentationFormat>
  <Paragraphs>159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110</cp:revision>
  <dcterms:created xsi:type="dcterms:W3CDTF">2023-07-05T06:29:07Z</dcterms:created>
  <dcterms:modified xsi:type="dcterms:W3CDTF">2023-07-12T07:56:27Z</dcterms:modified>
</cp:coreProperties>
</file>