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57" r:id="rId3"/>
    <p:sldId id="258" r:id="rId4"/>
    <p:sldId id="265" r:id="rId5"/>
    <p:sldId id="262" r:id="rId6"/>
    <p:sldId id="259" r:id="rId7"/>
    <p:sldId id="260" r:id="rId8"/>
    <p:sldId id="261" r:id="rId9"/>
    <p:sldId id="263" r:id="rId10"/>
    <p:sldId id="264" r:id="rId11"/>
    <p:sldId id="266" r:id="rId1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12" autoAdjust="0"/>
    <p:restoredTop sz="94601" autoAdjust="0"/>
  </p:normalViewPr>
  <p:slideViewPr>
    <p:cSldViewPr snapToGrid="0">
      <p:cViewPr varScale="1">
        <p:scale>
          <a:sx n="49" d="100"/>
          <a:sy n="49" d="100"/>
        </p:scale>
        <p:origin x="2586" y="54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4DD48-56A0-4B4D-A41F-45145E2B25F0}" type="datetimeFigureOut">
              <a:rPr lang="en-AU" smtClean="0"/>
              <a:pPr/>
              <a:t>24/06/2023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418AD-C6CF-4435-83C2-98AD00D4BAE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0572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18AD-C6CF-4435-83C2-98AD00D4BAE8}" type="slidenum">
              <a:rPr lang="en-AU" smtClean="0"/>
              <a:pPr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1863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18AD-C6CF-4435-83C2-98AD00D4BAE8}" type="slidenum">
              <a:rPr lang="en-AU" smtClean="0"/>
              <a:pPr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3517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18AD-C6CF-4435-83C2-98AD00D4BAE8}" type="slidenum">
              <a:rPr lang="en-AU" smtClean="0"/>
              <a:pPr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5884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18AD-C6CF-4435-83C2-98AD00D4BAE8}" type="slidenum">
              <a:rPr lang="en-AU" smtClean="0"/>
              <a:pPr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947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18AD-C6CF-4435-83C2-98AD00D4BAE8}" type="slidenum">
              <a:rPr lang="en-AU" smtClean="0"/>
              <a:pPr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5884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18AD-C6CF-4435-83C2-98AD00D4BAE8}" type="slidenum">
              <a:rPr lang="en-AU" smtClean="0"/>
              <a:pPr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947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18AD-C6CF-4435-83C2-98AD00D4BAE8}" type="slidenum">
              <a:rPr lang="en-AU" smtClean="0"/>
              <a:pPr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947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18AD-C6CF-4435-83C2-98AD00D4BAE8}" type="slidenum">
              <a:rPr lang="en-AU" smtClean="0"/>
              <a:pPr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431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18AD-C6CF-4435-83C2-98AD00D4BAE8}" type="slidenum">
              <a:rPr lang="en-AU" smtClean="0"/>
              <a:pPr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0035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7CBB-5626-4F1A-8460-268C0F5172D8}" type="datetimeFigureOut">
              <a:rPr lang="en-AU" smtClean="0"/>
              <a:pPr/>
              <a:t>24/06/2023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12F5-BD65-45BF-ADC9-046F65FA350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1747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7CBB-5626-4F1A-8460-268C0F5172D8}" type="datetimeFigureOut">
              <a:rPr lang="en-AU" smtClean="0"/>
              <a:pPr/>
              <a:t>24/06/2023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12F5-BD65-45BF-ADC9-046F65FA350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0490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7CBB-5626-4F1A-8460-268C0F5172D8}" type="datetimeFigureOut">
              <a:rPr lang="en-AU" smtClean="0"/>
              <a:pPr/>
              <a:t>24/06/2023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12F5-BD65-45BF-ADC9-046F65FA350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577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7CBB-5626-4F1A-8460-268C0F5172D8}" type="datetimeFigureOut">
              <a:rPr lang="en-AU" smtClean="0"/>
              <a:pPr/>
              <a:t>24/06/2023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12F5-BD65-45BF-ADC9-046F65FA350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8615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7CBB-5626-4F1A-8460-268C0F5172D8}" type="datetimeFigureOut">
              <a:rPr lang="en-AU" smtClean="0"/>
              <a:pPr/>
              <a:t>24/06/2023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12F5-BD65-45BF-ADC9-046F65FA350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6772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7CBB-5626-4F1A-8460-268C0F5172D8}" type="datetimeFigureOut">
              <a:rPr lang="en-AU" smtClean="0"/>
              <a:pPr/>
              <a:t>24/06/2023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12F5-BD65-45BF-ADC9-046F65FA350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244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7CBB-5626-4F1A-8460-268C0F5172D8}" type="datetimeFigureOut">
              <a:rPr lang="en-AU" smtClean="0"/>
              <a:pPr/>
              <a:t>24/06/2023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12F5-BD65-45BF-ADC9-046F65FA350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563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7CBB-5626-4F1A-8460-268C0F5172D8}" type="datetimeFigureOut">
              <a:rPr lang="en-AU" smtClean="0"/>
              <a:pPr/>
              <a:t>24/06/2023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12F5-BD65-45BF-ADC9-046F65FA350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7197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7CBB-5626-4F1A-8460-268C0F5172D8}" type="datetimeFigureOut">
              <a:rPr lang="en-AU" smtClean="0"/>
              <a:pPr/>
              <a:t>24/06/2023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12F5-BD65-45BF-ADC9-046F65FA350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806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7CBB-5626-4F1A-8460-268C0F5172D8}" type="datetimeFigureOut">
              <a:rPr lang="en-AU" smtClean="0"/>
              <a:pPr/>
              <a:t>24/06/2023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12F5-BD65-45BF-ADC9-046F65FA350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718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7CBB-5626-4F1A-8460-268C0F5172D8}" type="datetimeFigureOut">
              <a:rPr lang="en-AU" smtClean="0"/>
              <a:pPr/>
              <a:t>24/06/2023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12F5-BD65-45BF-ADC9-046F65FA350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079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B7CBB-5626-4F1A-8460-268C0F5172D8}" type="datetimeFigureOut">
              <a:rPr lang="en-AU" smtClean="0"/>
              <a:pPr/>
              <a:t>24/06/2023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512F5-BD65-45BF-ADC9-046F65FA350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2296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736" y="375334"/>
            <a:ext cx="4016529" cy="401743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29736" y="375334"/>
            <a:ext cx="4016529" cy="4017435"/>
          </a:xfrm>
          <a:prstGeom prst="rect">
            <a:avLst/>
          </a:prstGeom>
          <a:gradFill>
            <a:gsLst>
              <a:gs pos="70000">
                <a:srgbClr val="FFFFFF"/>
              </a:gs>
              <a:gs pos="62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766645" y="4483690"/>
            <a:ext cx="5342708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JAY SIR</a:t>
            </a:r>
          </a:p>
          <a:p>
            <a:pPr algn="ctr"/>
            <a:r>
              <a:rPr lang="en-US" sz="24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Subhamay Dey</a:t>
            </a:r>
            <a:r>
              <a:rPr lang="en-US" sz="28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 </a:t>
            </a:r>
          </a:p>
          <a:p>
            <a:pPr algn="ctr"/>
            <a:endParaRPr lang="en-US" sz="1200" b="1" dirty="0" smtClean="0">
              <a:solidFill>
                <a:srgbClr val="FF8C52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2800" b="1" cap="all" dirty="0" smtClean="0">
                <a:solidFill>
                  <a:srgbClr val="FF8C52"/>
                </a:solidFill>
                <a:latin typeface="Oxygen" panose="02000503000000000000" pitchFamily="2" charset="0"/>
              </a:rPr>
              <a:t>History - VIII – XII</a:t>
            </a:r>
          </a:p>
          <a:p>
            <a:pPr algn="ctr"/>
            <a:r>
              <a:rPr lang="en-US" sz="2800" b="1" cap="all" dirty="0" smtClean="0">
                <a:solidFill>
                  <a:srgbClr val="FF8C52"/>
                </a:solidFill>
                <a:latin typeface="Oxygen" panose="02000503000000000000" pitchFamily="2" charset="0"/>
              </a:rPr>
              <a:t>Geography - VIII – X</a:t>
            </a:r>
            <a:endParaRPr lang="en-US" sz="1100" b="1" cap="all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0950" y="6881192"/>
            <a:ext cx="37755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Visual Storyteller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8 Yrs Exp. &amp; Detail Oriented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01228" y="6889640"/>
            <a:ext cx="30387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Caring Like Elder Brother</a:t>
            </a:r>
            <a:endParaRPr lang="en-AU" sz="1600" b="1" dirty="0" smtClean="0">
              <a:solidFill>
                <a:srgbClr val="FF8C52"/>
              </a:solidFill>
              <a:latin typeface="Oxygen" panose="02000503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Loves </a:t>
            </a:r>
            <a:r>
              <a:rPr lang="en-US" sz="1600" b="1" dirty="0">
                <a:solidFill>
                  <a:srgbClr val="FF8C52"/>
                </a:solidFill>
                <a:latin typeface="Oxygen" panose="02000503000000000000" pitchFamily="2" charset="0"/>
              </a:rPr>
              <a:t>Teaching </a:t>
            </a:r>
            <a:endParaRPr lang="en-AU" sz="16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0500" y="8200130"/>
            <a:ext cx="652272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8C52"/>
                </a:solidFill>
                <a:latin typeface="Oxygen" panose="02000503000000000000" pitchFamily="2" charset="0"/>
              </a:rPr>
              <a:t>His diligent care helped Trisha score so well </a:t>
            </a:r>
            <a:r>
              <a:rPr lang="en-US" b="1" i="1" dirty="0" smtClean="0">
                <a:solidFill>
                  <a:srgbClr val="FF8C52"/>
                </a:solidFill>
                <a:latin typeface="Oxygen" panose="02000503000000000000" pitchFamily="2" charset="0"/>
              </a:rPr>
              <a:t>!</a:t>
            </a:r>
          </a:p>
          <a:p>
            <a:r>
              <a:rPr lang="en-US" b="1" dirty="0">
                <a:solidFill>
                  <a:srgbClr val="FF8C52"/>
                </a:solidFill>
                <a:latin typeface="Oxygen" panose="02000503000000000000" pitchFamily="2" charset="0"/>
              </a:rPr>
              <a:t> </a:t>
            </a:r>
            <a:r>
              <a:rPr lang="en-US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</a:t>
            </a:r>
            <a:r>
              <a:rPr lang="en-US" sz="14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– Trisha’s mother</a:t>
            </a:r>
          </a:p>
          <a:p>
            <a:endParaRPr lang="en-US" sz="300" b="1" dirty="0" smtClean="0">
              <a:solidFill>
                <a:srgbClr val="FF8C52"/>
              </a:solidFill>
              <a:latin typeface="Oxygen" panose="02000503000000000000" pitchFamily="2" charset="0"/>
            </a:endParaRPr>
          </a:p>
          <a:p>
            <a:r>
              <a:rPr lang="en-US" b="1" i="1" dirty="0" smtClean="0">
                <a:solidFill>
                  <a:srgbClr val="FF8C52"/>
                </a:solidFill>
                <a:latin typeface="Oxygen" panose="02000503000000000000" pitchFamily="2" charset="0"/>
              </a:rPr>
              <a:t>Explains well, takes tests &amp; clears all doubts. Excellent!</a:t>
            </a:r>
          </a:p>
          <a:p>
            <a:r>
              <a:rPr lang="en-US" b="1" dirty="0">
                <a:solidFill>
                  <a:srgbClr val="FF8C52"/>
                </a:solidFill>
                <a:latin typeface="Oxygen" panose="02000503000000000000" pitchFamily="2" charset="0"/>
              </a:rPr>
              <a:t> </a:t>
            </a:r>
            <a:r>
              <a:rPr lang="en-US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</a:t>
            </a:r>
            <a:r>
              <a:rPr lang="en-US" sz="1400" b="1" dirty="0">
                <a:solidFill>
                  <a:srgbClr val="FF8C52"/>
                </a:solidFill>
                <a:latin typeface="Oxygen" panose="02000503000000000000" pitchFamily="2" charset="0"/>
              </a:rPr>
              <a:t>– Emon Kalsa’s </a:t>
            </a:r>
            <a:r>
              <a:rPr lang="en-US" sz="14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mother </a:t>
            </a:r>
            <a:endParaRPr lang="en-AU" sz="14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16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780" y="301442"/>
            <a:ext cx="3821398" cy="39555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60780" y="301442"/>
            <a:ext cx="3821398" cy="3955570"/>
          </a:xfrm>
          <a:prstGeom prst="rect">
            <a:avLst/>
          </a:prstGeom>
          <a:gradFill>
            <a:gsLst>
              <a:gs pos="70000">
                <a:srgbClr val="FFFFFF"/>
              </a:gs>
              <a:gs pos="62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7" name="Group 6"/>
          <p:cNvGrpSpPr/>
          <p:nvPr/>
        </p:nvGrpSpPr>
        <p:grpSpPr>
          <a:xfrm>
            <a:off x="199094" y="4996471"/>
            <a:ext cx="6522722" cy="4088320"/>
            <a:chOff x="335280" y="4626826"/>
            <a:chExt cx="6522720" cy="4088320"/>
          </a:xfrm>
        </p:grpSpPr>
        <p:sp>
          <p:nvSpPr>
            <p:cNvPr id="12" name="TextBox 11"/>
            <p:cNvSpPr txBox="1"/>
            <p:nvPr/>
          </p:nvSpPr>
          <p:spPr>
            <a:xfrm>
              <a:off x="925286" y="4626826"/>
              <a:ext cx="5342708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cap="small" dirty="0" err="1" smtClean="0">
                  <a:solidFill>
                    <a:srgbClr val="FF8C52"/>
                  </a:solidFill>
                  <a:latin typeface="Oxygen" panose="02000503000000000000" pitchFamily="2" charset="0"/>
                </a:rPr>
                <a:t>Debashish</a:t>
              </a:r>
              <a:r>
                <a:rPr lang="en-US" sz="4400" b="1" cap="small" dirty="0" smtClean="0">
                  <a:solidFill>
                    <a:srgbClr val="FF8C52"/>
                  </a:solidFill>
                  <a:latin typeface="Oxygen" panose="02000503000000000000" pitchFamily="2" charset="0"/>
                </a:rPr>
                <a:t> Sir</a:t>
              </a:r>
              <a:endParaRPr lang="en-US" sz="4400" b="1" cap="small" dirty="0">
                <a:solidFill>
                  <a:srgbClr val="FF8C52"/>
                </a:solidFill>
                <a:latin typeface="Oxygen" panose="02000503000000000000" pitchFamily="2" charset="0"/>
              </a:endParaRPr>
            </a:p>
            <a:p>
              <a:pPr algn="ctr"/>
              <a:r>
                <a:rPr lang="en-US" sz="2400" b="1" dirty="0" err="1" smtClean="0">
                  <a:solidFill>
                    <a:srgbClr val="FF8C52"/>
                  </a:solidFill>
                  <a:latin typeface="Oxygen" panose="02000503000000000000" pitchFamily="2" charset="0"/>
                </a:rPr>
                <a:t>Debashish</a:t>
              </a:r>
              <a:r>
                <a:rPr lang="en-US" sz="2400" b="1" dirty="0" smtClean="0">
                  <a:solidFill>
                    <a:srgbClr val="FF8C52"/>
                  </a:solidFill>
                  <a:latin typeface="Oxygen" panose="02000503000000000000" pitchFamily="2" charset="0"/>
                </a:rPr>
                <a:t>  </a:t>
              </a:r>
              <a:r>
                <a:rPr lang="en-US" sz="2400" b="1" dirty="0" err="1" smtClean="0">
                  <a:solidFill>
                    <a:srgbClr val="FF8C52"/>
                  </a:solidFill>
                  <a:latin typeface="Oxygen" panose="02000503000000000000" pitchFamily="2" charset="0"/>
                </a:rPr>
                <a:t>Nath</a:t>
              </a:r>
              <a:r>
                <a:rPr lang="en-US" sz="2400" b="1" dirty="0" smtClean="0">
                  <a:solidFill>
                    <a:srgbClr val="FF8C52"/>
                  </a:solidFill>
                  <a:latin typeface="Oxygen" panose="02000503000000000000" pitchFamily="2" charset="0"/>
                </a:rPr>
                <a:t> </a:t>
              </a:r>
              <a:endParaRPr lang="en-US" sz="2800" b="1" dirty="0" smtClean="0">
                <a:solidFill>
                  <a:srgbClr val="FF8C52"/>
                </a:solidFill>
                <a:latin typeface="Oxygen" panose="02000503000000000000" pitchFamily="2" charset="0"/>
              </a:endParaRPr>
            </a:p>
            <a:p>
              <a:pPr algn="ctr"/>
              <a:endParaRPr lang="en-US" sz="1200" b="1" dirty="0" smtClean="0">
                <a:solidFill>
                  <a:srgbClr val="FF8C52"/>
                </a:solidFill>
                <a:latin typeface="Oxygen" panose="02000503000000000000" pitchFamily="2" charset="0"/>
              </a:endParaRPr>
            </a:p>
            <a:p>
              <a:pPr algn="ctr"/>
              <a:r>
                <a:rPr lang="en-US" sz="2800" b="1" cap="small" dirty="0" smtClean="0">
                  <a:solidFill>
                    <a:srgbClr val="FF8C52"/>
                  </a:solidFill>
                  <a:latin typeface="Oxygen" panose="02000503000000000000" pitchFamily="2" charset="0"/>
                </a:rPr>
                <a:t>IT Professional</a:t>
              </a:r>
              <a:endParaRPr lang="en-US" sz="1100" b="1" cap="small" dirty="0">
                <a:solidFill>
                  <a:srgbClr val="FF8C52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35280" y="7884149"/>
              <a:ext cx="65227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b="1" dirty="0" smtClean="0">
                  <a:solidFill>
                    <a:srgbClr val="FF8C52"/>
                  </a:solidFill>
                  <a:latin typeface="Oxygen" panose="02000503000000000000" pitchFamily="2" charset="0"/>
                </a:rPr>
                <a:t>Walks extra mile to make difficult concept seem cake walk</a:t>
              </a:r>
            </a:p>
            <a:p>
              <a:r>
                <a:rPr lang="en-US" sz="1400" b="1" dirty="0">
                  <a:solidFill>
                    <a:srgbClr val="FF8C52"/>
                  </a:solidFill>
                  <a:latin typeface="Oxygen" panose="02000503000000000000" pitchFamily="2" charset="0"/>
                </a:rPr>
                <a:t>	</a:t>
              </a:r>
              <a:r>
                <a:rPr lang="en-US" sz="1400" b="1" dirty="0" smtClean="0">
                  <a:solidFill>
                    <a:srgbClr val="FF8C52"/>
                  </a:solidFill>
                  <a:latin typeface="Oxygen" panose="02000503000000000000" pitchFamily="2" charset="0"/>
                </a:rPr>
                <a:t>		                 – IT Head of Recent Engagement</a:t>
              </a:r>
            </a:p>
            <a:p>
              <a:endParaRPr lang="en-US" sz="300" b="1" dirty="0" smtClean="0">
                <a:solidFill>
                  <a:srgbClr val="FF8C52"/>
                </a:solidFill>
                <a:latin typeface="Oxygen" panose="02000503000000000000" pitchFamily="2" charset="0"/>
              </a:endParaRPr>
            </a:p>
            <a:p>
              <a:r>
                <a:rPr lang="en-US" sz="1400" b="1" dirty="0" smtClean="0">
                  <a:solidFill>
                    <a:srgbClr val="FF8C52"/>
                  </a:solidFill>
                  <a:latin typeface="Oxygen" panose="02000503000000000000" pitchFamily="2" charset="0"/>
                </a:rPr>
                <a:t> </a:t>
              </a:r>
              <a:endParaRPr lang="en-AU" sz="1400" b="1" dirty="0">
                <a:solidFill>
                  <a:srgbClr val="FF8C52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31130" y="6723106"/>
              <a:ext cx="266537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r>
                <a:rPr lang="en-US" sz="1600" b="1" dirty="0" smtClean="0">
                  <a:solidFill>
                    <a:srgbClr val="FF8C52"/>
                  </a:solidFill>
                  <a:latin typeface="Oxygen" panose="02000503000000000000" pitchFamily="2" charset="0"/>
                </a:rPr>
                <a:t>Ex Best Faculty in CMC</a:t>
              </a: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r>
                <a:rPr lang="en-US" sz="1600" b="1" dirty="0" smtClean="0">
                  <a:solidFill>
                    <a:srgbClr val="FF8C52"/>
                  </a:solidFill>
                  <a:latin typeface="Oxygen" panose="02000503000000000000" pitchFamily="2" charset="0"/>
                </a:rPr>
                <a:t>Great Problem Solver</a:t>
              </a:r>
              <a:endParaRPr lang="en-AU" sz="1600" b="1" dirty="0">
                <a:solidFill>
                  <a:srgbClr val="FF8C52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638139" y="6723106"/>
              <a:ext cx="2957209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r>
                <a:rPr lang="en-US" sz="1600" b="1" dirty="0" smtClean="0">
                  <a:solidFill>
                    <a:srgbClr val="FF8C52"/>
                  </a:solidFill>
                  <a:latin typeface="Oxygen" panose="02000503000000000000" pitchFamily="2" charset="0"/>
                </a:rPr>
                <a:t>Teach with Patience</a:t>
              </a: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r>
                <a:rPr lang="en-US" sz="1600" b="1" dirty="0" smtClean="0">
                  <a:solidFill>
                    <a:srgbClr val="FF8C52"/>
                  </a:solidFill>
                  <a:latin typeface="Oxygen" panose="02000503000000000000" pitchFamily="2" charset="0"/>
                </a:rPr>
                <a:t>Experienced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95854" y="8931487"/>
            <a:ext cx="6522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700" b="1" dirty="0" smtClean="0">
              <a:solidFill>
                <a:srgbClr val="FF8C52"/>
              </a:solidFill>
              <a:latin typeface="Oxygen" panose="02000503000000000000" pitchFamily="2" charset="0"/>
            </a:endParaRPr>
          </a:p>
          <a:p>
            <a:r>
              <a:rPr lang="en-US" sz="1400" b="1" dirty="0">
                <a:solidFill>
                  <a:srgbClr val="FF8C52"/>
                </a:solidFill>
                <a:latin typeface="Oxygen" panose="02000503000000000000" pitchFamily="2" charset="0"/>
              </a:rPr>
              <a:t>	</a:t>
            </a:r>
            <a:r>
              <a:rPr lang="en-US" sz="14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		                 – IT Head of Recent Engagement</a:t>
            </a:r>
          </a:p>
          <a:p>
            <a:endParaRPr lang="en-US" sz="300" b="1" dirty="0" smtClean="0">
              <a:solidFill>
                <a:srgbClr val="FF8C52"/>
              </a:solidFill>
              <a:latin typeface="Oxygen" panose="02000503000000000000" pitchFamily="2" charset="0"/>
            </a:endParaRPr>
          </a:p>
          <a:p>
            <a:r>
              <a:rPr lang="en-US" sz="14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 </a:t>
            </a:r>
            <a:endParaRPr lang="en-AU" sz="14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77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727" y="342122"/>
            <a:ext cx="4462453" cy="43370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99094" y="4996471"/>
            <a:ext cx="6522722" cy="3611266"/>
            <a:chOff x="335280" y="4626826"/>
            <a:chExt cx="6522720" cy="3611266"/>
          </a:xfrm>
        </p:grpSpPr>
        <p:sp>
          <p:nvSpPr>
            <p:cNvPr id="12" name="TextBox 11"/>
            <p:cNvSpPr txBox="1"/>
            <p:nvPr/>
          </p:nvSpPr>
          <p:spPr>
            <a:xfrm>
              <a:off x="925286" y="4626826"/>
              <a:ext cx="5342708" cy="1492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cap="small" dirty="0" err="1" smtClean="0">
                  <a:solidFill>
                    <a:srgbClr val="FF8C52"/>
                  </a:solidFill>
                  <a:latin typeface="Oxygen" panose="02000503000000000000" pitchFamily="2" charset="0"/>
                </a:rPr>
                <a:t>Pradipta</a:t>
              </a:r>
              <a:r>
                <a:rPr lang="en-US" sz="4400" b="1" cap="small" dirty="0" smtClean="0">
                  <a:solidFill>
                    <a:srgbClr val="FF8C52"/>
                  </a:solidFill>
                  <a:latin typeface="Oxygen" panose="02000503000000000000" pitchFamily="2" charset="0"/>
                </a:rPr>
                <a:t> Ma’am</a:t>
              </a:r>
              <a:endParaRPr lang="en-US" sz="4400" b="1" cap="small" dirty="0">
                <a:solidFill>
                  <a:srgbClr val="FF8C52"/>
                </a:solidFill>
                <a:latin typeface="Oxygen" panose="02000503000000000000" pitchFamily="2" charset="0"/>
              </a:endParaRPr>
            </a:p>
            <a:p>
              <a:pPr algn="ctr"/>
              <a:r>
                <a:rPr lang="en-US" sz="2400" b="1" dirty="0" err="1" smtClean="0">
                  <a:solidFill>
                    <a:srgbClr val="FF8C52"/>
                  </a:solidFill>
                  <a:latin typeface="Oxygen" panose="02000503000000000000" pitchFamily="2" charset="0"/>
                </a:rPr>
                <a:t>Pradipta</a:t>
              </a:r>
              <a:r>
                <a:rPr lang="en-US" sz="2400" b="1" dirty="0" smtClean="0">
                  <a:solidFill>
                    <a:srgbClr val="FF8C52"/>
                  </a:solidFill>
                  <a:latin typeface="Oxygen" panose="02000503000000000000" pitchFamily="2" charset="0"/>
                </a:rPr>
                <a:t> Bose </a:t>
              </a:r>
              <a:endParaRPr lang="en-US" sz="2800" b="1" dirty="0" smtClean="0">
                <a:solidFill>
                  <a:srgbClr val="FF8C52"/>
                </a:solidFill>
                <a:latin typeface="Oxygen" panose="02000503000000000000" pitchFamily="2" charset="0"/>
              </a:endParaRPr>
            </a:p>
            <a:p>
              <a:pPr algn="ctr"/>
              <a:endParaRPr lang="en-US" sz="1200" b="1" dirty="0" smtClean="0">
                <a:solidFill>
                  <a:srgbClr val="FF8C52"/>
                </a:solidFill>
                <a:latin typeface="Oxygen" panose="02000503000000000000" pitchFamily="2" charset="0"/>
              </a:endParaRPr>
            </a:p>
            <a:p>
              <a:pPr algn="ctr"/>
              <a:endParaRPr lang="en-US" sz="1100" b="1" cap="small" dirty="0">
                <a:solidFill>
                  <a:srgbClr val="FF8C52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35280" y="7884149"/>
              <a:ext cx="6522720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300" b="1" dirty="0" smtClean="0">
                <a:solidFill>
                  <a:srgbClr val="FF8C52"/>
                </a:solidFill>
                <a:latin typeface="Oxygen" panose="02000503000000000000" pitchFamily="2" charset="0"/>
              </a:endParaRPr>
            </a:p>
            <a:p>
              <a:r>
                <a:rPr lang="en-US" sz="1400" b="1" dirty="0" smtClean="0">
                  <a:solidFill>
                    <a:srgbClr val="FF8C52"/>
                  </a:solidFill>
                  <a:latin typeface="Oxygen" panose="02000503000000000000" pitchFamily="2" charset="0"/>
                </a:rPr>
                <a:t> </a:t>
              </a:r>
              <a:endParaRPr lang="en-AU" sz="1400" b="1" dirty="0">
                <a:solidFill>
                  <a:srgbClr val="FF8C52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5291" y="6723106"/>
              <a:ext cx="326849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r>
                <a:rPr lang="en-US" sz="1600" b="1" dirty="0" smtClean="0">
                  <a:solidFill>
                    <a:srgbClr val="FF8C52"/>
                  </a:solidFill>
                  <a:latin typeface="Oxygen" panose="02000503000000000000" pitchFamily="2" charset="0"/>
                </a:rPr>
                <a:t>Teach like Motherly  </a:t>
              </a: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r>
                <a:rPr lang="en-US" sz="1600" b="1" dirty="0" smtClean="0">
                  <a:solidFill>
                    <a:srgbClr val="FF8C52"/>
                  </a:solidFill>
                  <a:latin typeface="Oxygen" panose="02000503000000000000" pitchFamily="2" charset="0"/>
                </a:rPr>
                <a:t>25 </a:t>
              </a:r>
              <a:r>
                <a:rPr lang="en-US" sz="1600" b="1" dirty="0" err="1" smtClean="0">
                  <a:solidFill>
                    <a:srgbClr val="FF8C52"/>
                  </a:solidFill>
                  <a:latin typeface="Oxygen" panose="02000503000000000000" pitchFamily="2" charset="0"/>
                </a:rPr>
                <a:t>Yrs</a:t>
              </a:r>
              <a:r>
                <a:rPr lang="en-US" sz="1600" b="1" dirty="0" smtClean="0">
                  <a:solidFill>
                    <a:srgbClr val="FF8C52"/>
                  </a:solidFill>
                  <a:latin typeface="Oxygen" panose="02000503000000000000" pitchFamily="2" charset="0"/>
                </a:rPr>
                <a:t>, Experienced</a:t>
              </a:r>
              <a:endParaRPr lang="en-AU" sz="1600" b="1" dirty="0">
                <a:solidFill>
                  <a:srgbClr val="FF8C52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638139" y="6723106"/>
              <a:ext cx="2957209" cy="100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r>
                <a:rPr lang="en-US" sz="1600" b="1" smtClean="0">
                  <a:solidFill>
                    <a:srgbClr val="FF8C52"/>
                  </a:solidFill>
                  <a:latin typeface="Oxygen" panose="02000503000000000000" pitchFamily="2" charset="0"/>
                </a:rPr>
                <a:t>Personality Developer </a:t>
              </a:r>
              <a:endPara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endPara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95854" y="8931487"/>
            <a:ext cx="6522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700" b="1" dirty="0" smtClean="0">
              <a:solidFill>
                <a:srgbClr val="FF8C52"/>
              </a:solidFill>
              <a:latin typeface="Oxygen" panose="02000503000000000000" pitchFamily="2" charset="0"/>
            </a:endParaRPr>
          </a:p>
          <a:p>
            <a:r>
              <a:rPr lang="en-US" sz="1400" b="1" dirty="0">
                <a:solidFill>
                  <a:srgbClr val="FF8C52"/>
                </a:solidFill>
                <a:latin typeface="Oxygen" panose="02000503000000000000" pitchFamily="2" charset="0"/>
              </a:rPr>
              <a:t>	</a:t>
            </a:r>
            <a:r>
              <a:rPr lang="en-US" sz="14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		                 </a:t>
            </a:r>
          </a:p>
          <a:p>
            <a:endParaRPr lang="en-US" sz="300" b="1" dirty="0" smtClean="0">
              <a:solidFill>
                <a:srgbClr val="FF8C52"/>
              </a:solidFill>
              <a:latin typeface="Oxygen" panose="02000503000000000000" pitchFamily="2" charset="0"/>
            </a:endParaRPr>
          </a:p>
          <a:p>
            <a:r>
              <a:rPr lang="en-US" sz="14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 </a:t>
            </a:r>
            <a:endParaRPr lang="en-AU" sz="14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70727" y="331724"/>
            <a:ext cx="4462453" cy="4366917"/>
          </a:xfrm>
          <a:prstGeom prst="rect">
            <a:avLst/>
          </a:prstGeom>
          <a:gradFill>
            <a:gsLst>
              <a:gs pos="70000">
                <a:srgbClr val="FFFFFF"/>
              </a:gs>
              <a:gs pos="62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501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736" y="375334"/>
            <a:ext cx="4016529" cy="401743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29736" y="375334"/>
            <a:ext cx="4016529" cy="4017435"/>
          </a:xfrm>
          <a:prstGeom prst="rect">
            <a:avLst/>
          </a:prstGeom>
          <a:gradFill>
            <a:gsLst>
              <a:gs pos="70000">
                <a:srgbClr val="FF8C52"/>
              </a:gs>
              <a:gs pos="62000">
                <a:srgbClr val="FF8C52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766645" y="4483690"/>
            <a:ext cx="53427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JAY SIR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Subhamay Dey</a:t>
            </a:r>
            <a:r>
              <a:rPr lang="en-US" sz="28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  <a:p>
            <a:pPr algn="ctr"/>
            <a:endParaRPr lang="en-US" sz="1200" b="1" dirty="0" smtClean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2800" b="1" cap="small" dirty="0" smtClean="0">
                <a:solidFill>
                  <a:schemeClr val="bg1"/>
                </a:solidFill>
                <a:latin typeface="Oxygen" panose="02000503000000000000" pitchFamily="2" charset="0"/>
              </a:rPr>
              <a:t>Accountancy &amp; Business Studies - VIII – XII</a:t>
            </a:r>
            <a:endParaRPr lang="en-US" sz="1100" b="1" cap="small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500" y="8200130"/>
            <a:ext cx="652272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  <a:latin typeface="Oxygen" panose="02000503000000000000" pitchFamily="2" charset="0"/>
              </a:rPr>
              <a:t>His diligent care helped Trisha score so well </a:t>
            </a:r>
            <a:r>
              <a:rPr lang="en-US" b="1" i="1" dirty="0" smtClean="0">
                <a:solidFill>
                  <a:schemeClr val="bg1"/>
                </a:solidFill>
                <a:latin typeface="Oxygen" panose="02000503000000000000" pitchFamily="2" charset="0"/>
              </a:rPr>
              <a:t>!</a:t>
            </a:r>
          </a:p>
          <a:p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                                                                       </a:t>
            </a:r>
            <a:r>
              <a:rPr lang="en-US" sz="14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– Trisha’s mother</a:t>
            </a:r>
          </a:p>
          <a:p>
            <a:endParaRPr lang="en-US" sz="300" b="1" dirty="0" smtClean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r>
              <a:rPr lang="en-US" b="1" i="1" dirty="0" smtClean="0">
                <a:solidFill>
                  <a:schemeClr val="bg1"/>
                </a:solidFill>
                <a:latin typeface="Oxygen" panose="02000503000000000000" pitchFamily="2" charset="0"/>
              </a:rPr>
              <a:t>Explains well, takes tests &amp; clears all doubts. Excellent!</a:t>
            </a:r>
          </a:p>
          <a:p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                                                                       </a:t>
            </a:r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– Emon Kalsa’s </a:t>
            </a:r>
            <a:r>
              <a:rPr lang="en-US" sz="14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mother </a:t>
            </a:r>
            <a:endParaRPr lang="en-AU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0950" y="6881192"/>
            <a:ext cx="37755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Visual Storyteller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8 Yrs Exp. &amp; Detail Oriented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01228" y="6889640"/>
            <a:ext cx="30387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Caring Like Elder Brother</a:t>
            </a:r>
            <a:endParaRPr lang="en-AU" sz="1600" b="1" dirty="0" smtClean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Loves </a:t>
            </a:r>
            <a:r>
              <a:rPr lang="en-US" sz="1600" b="1" dirty="0">
                <a:solidFill>
                  <a:schemeClr val="bg1"/>
                </a:solidFill>
                <a:latin typeface="Oxygen" panose="02000503000000000000" pitchFamily="2" charset="0"/>
              </a:rPr>
              <a:t>Teaching </a:t>
            </a:r>
            <a:endParaRPr lang="en-AU" sz="16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37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66645" y="4631175"/>
            <a:ext cx="53427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Dipanwita Biswas</a:t>
            </a:r>
          </a:p>
          <a:p>
            <a:pPr algn="ctr"/>
            <a:r>
              <a:rPr lang="en-US" sz="24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M.A. (English), B.Ed.</a:t>
            </a:r>
            <a:r>
              <a:rPr lang="en-US" sz="28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 </a:t>
            </a:r>
          </a:p>
          <a:p>
            <a:pPr algn="ctr"/>
            <a:endParaRPr lang="en-US" sz="1200" b="1" dirty="0" smtClean="0">
              <a:solidFill>
                <a:srgbClr val="FF8C52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2800" b="1" cap="all" dirty="0" smtClean="0">
                <a:solidFill>
                  <a:srgbClr val="FF8C52"/>
                </a:solidFill>
                <a:latin typeface="Oxygen" panose="02000503000000000000" pitchFamily="2" charset="0"/>
              </a:rPr>
              <a:t>English - VIII</a:t>
            </a:r>
            <a:endParaRPr lang="en-US" sz="1100" b="1" cap="all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0950" y="6851696"/>
            <a:ext cx="37755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Motherly &amp; Empathetic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Innovative Techniques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01228" y="6860144"/>
            <a:ext cx="30387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Diligent &amp; Adaptive</a:t>
            </a:r>
            <a:endParaRPr lang="en-AU" sz="1600" b="1" dirty="0" smtClean="0">
              <a:solidFill>
                <a:srgbClr val="FF8C52"/>
              </a:solidFill>
              <a:latin typeface="Oxygen" panose="02000503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16 Yrs Experienced</a:t>
            </a:r>
            <a:endParaRPr lang="en-AU" sz="16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7702" y="8377106"/>
            <a:ext cx="6285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8C52"/>
                </a:solidFill>
                <a:latin typeface="Oxygen" panose="02000503000000000000" pitchFamily="2" charset="0"/>
              </a:rPr>
              <a:t>Excellent teacher, I owe so much to this wonderful lady for my career!</a:t>
            </a:r>
          </a:p>
          <a:p>
            <a:r>
              <a:rPr lang="en-US" b="1" dirty="0">
                <a:solidFill>
                  <a:srgbClr val="FF8C52"/>
                </a:solidFill>
                <a:latin typeface="Oxygen" panose="02000503000000000000" pitchFamily="2" charset="0"/>
              </a:rPr>
              <a:t> </a:t>
            </a:r>
            <a:r>
              <a:rPr lang="en-US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</a:t>
            </a:r>
            <a:r>
              <a:rPr lang="en-US" sz="14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– Susanta Das, ex student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169" y="405079"/>
            <a:ext cx="3956882" cy="395444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43595" y="389644"/>
            <a:ext cx="4016529" cy="4017435"/>
          </a:xfrm>
          <a:prstGeom prst="rect">
            <a:avLst/>
          </a:prstGeom>
          <a:gradFill>
            <a:gsLst>
              <a:gs pos="70000">
                <a:srgbClr val="FFFFFF"/>
              </a:gs>
              <a:gs pos="62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630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" name="Group 8"/>
          <p:cNvGrpSpPr/>
          <p:nvPr/>
        </p:nvGrpSpPr>
        <p:grpSpPr>
          <a:xfrm>
            <a:off x="427574" y="4716245"/>
            <a:ext cx="6128868" cy="3089561"/>
            <a:chOff x="388664" y="4696790"/>
            <a:chExt cx="6128868" cy="3089561"/>
          </a:xfrm>
        </p:grpSpPr>
        <p:sp>
          <p:nvSpPr>
            <p:cNvPr id="12" name="TextBox 11"/>
            <p:cNvSpPr txBox="1"/>
            <p:nvPr/>
          </p:nvSpPr>
          <p:spPr>
            <a:xfrm>
              <a:off x="388664" y="4696790"/>
              <a:ext cx="612886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cap="small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Anirban </a:t>
              </a:r>
              <a:r>
                <a:rPr lang="en-US" sz="4400" b="1" cap="small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Chakrabarty </a:t>
              </a:r>
              <a:r>
                <a:rPr lang="en-US" sz="2400" b="1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B.E. (Electronics), M.B.A. </a:t>
              </a:r>
              <a:r>
                <a:rPr lang="en-US" sz="2400" b="1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(Finance)</a:t>
              </a:r>
            </a:p>
            <a:p>
              <a:pPr algn="ctr"/>
              <a:endParaRPr lang="en-US" sz="1200" b="1" dirty="0" smtClean="0">
                <a:solidFill>
                  <a:schemeClr val="bg1"/>
                </a:solidFill>
                <a:latin typeface="Oxygen" panose="02000503000000000000" pitchFamily="2" charset="0"/>
              </a:endParaRPr>
            </a:p>
            <a:p>
              <a:pPr algn="ctr"/>
              <a:r>
                <a:rPr lang="en-US" sz="2800" b="1" cap="small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H.O.D</a:t>
              </a:r>
              <a:r>
                <a:rPr lang="en-US" sz="2800" b="1" cap="small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, AI &amp; Robotics</a:t>
              </a:r>
              <a:endParaRPr lang="en-US" sz="2800" b="1" cap="small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7036" y="6586022"/>
              <a:ext cx="348294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r>
                <a:rPr lang="en-US" b="1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Supportive, Loves Kids </a:t>
              </a:r>
              <a:endParaRPr lang="en-US" b="1" dirty="0" smtClean="0">
                <a:solidFill>
                  <a:schemeClr val="bg1"/>
                </a:solidFill>
                <a:latin typeface="Oxygen" panose="02000503000000000000" pitchFamily="2" charset="0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r>
                <a:rPr lang="en-US" b="1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Global </a:t>
              </a:r>
              <a:r>
                <a:rPr lang="en-US" b="1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Corporate  Exp</a:t>
              </a:r>
              <a:r>
                <a:rPr lang="en-US" b="1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.</a:t>
              </a:r>
              <a:endParaRPr lang="en-US" b="1" dirty="0" smtClean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85157" y="6635056"/>
            <a:ext cx="3159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  <a:latin typeface="Oxygen" pitchFamily="2" charset="0"/>
              </a:rPr>
              <a:t>  </a:t>
            </a:r>
            <a:r>
              <a:rPr lang="en-US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Innovative &amp; Dynamic</a:t>
            </a:r>
            <a:endParaRPr lang="en-US" b="1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  </a:t>
            </a:r>
            <a:r>
              <a:rPr lang="en-US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Truly Inspires Talent</a:t>
            </a:r>
            <a:endParaRPr lang="en-US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002" y="583230"/>
            <a:ext cx="3876306" cy="385546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56000"/>
              </a:srgbClr>
            </a:outerShdw>
            <a:softEdge rad="0"/>
          </a:effectLst>
        </p:spPr>
      </p:pic>
      <p:sp>
        <p:nvSpPr>
          <p:cNvPr id="15" name="TextBox 14"/>
          <p:cNvSpPr txBox="1"/>
          <p:nvPr/>
        </p:nvSpPr>
        <p:spPr>
          <a:xfrm>
            <a:off x="173159" y="8305677"/>
            <a:ext cx="65389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Super brain, the best guy to take care </a:t>
            </a:r>
            <a:r>
              <a:rPr lang="en-US" sz="17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of </a:t>
            </a:r>
            <a:r>
              <a:rPr lang="en-US" sz="17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AI </a:t>
            </a:r>
            <a:r>
              <a:rPr lang="en-US" sz="17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implementation</a:t>
            </a:r>
            <a:r>
              <a:rPr lang="en-US" sz="17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!</a:t>
            </a:r>
            <a:endParaRPr lang="en-US" sz="1700" b="1" dirty="0" smtClean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	</a:t>
            </a:r>
            <a:r>
              <a:rPr lang="en-US" sz="14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		                                        </a:t>
            </a:r>
            <a:r>
              <a:rPr lang="en-US" sz="14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  – </a:t>
            </a:r>
            <a:r>
              <a:rPr lang="en-US" sz="14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Corporate</a:t>
            </a:r>
            <a:r>
              <a:rPr lang="en-US" sz="14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Client</a:t>
            </a:r>
          </a:p>
          <a:p>
            <a:endParaRPr lang="en-US" sz="300" b="1" dirty="0" smtClean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endParaRPr lang="en-US" sz="300" b="1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r>
              <a:rPr lang="en-US" sz="1700" b="1" dirty="0">
                <a:solidFill>
                  <a:schemeClr val="bg1"/>
                </a:solidFill>
                <a:latin typeface="Oxygen" panose="02000503000000000000" pitchFamily="2" charset="0"/>
              </a:rPr>
              <a:t>Dynamo of energy, dependable and trusted for the </a:t>
            </a:r>
            <a:r>
              <a:rPr lang="en-US" sz="17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job!</a:t>
            </a:r>
            <a:endParaRPr lang="en-US" sz="1700" b="1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Oxygen" panose="02000503000000000000" pitchFamily="2" charset="0"/>
              </a:rPr>
              <a:t>	                               </a:t>
            </a:r>
            <a:r>
              <a:rPr lang="en-US" sz="16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    </a:t>
            </a:r>
            <a:r>
              <a:rPr lang="en-US" sz="14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– </a:t>
            </a:r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Vish </a:t>
            </a:r>
            <a:r>
              <a:rPr lang="en-US" sz="14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Coosa, </a:t>
            </a:r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Morgan Stanley </a:t>
            </a:r>
            <a:r>
              <a:rPr lang="en-US" sz="14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Bank, U.S.A.</a:t>
            </a:r>
            <a:endParaRPr lang="en-US" sz="300" b="1" dirty="0" smtClean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01046" y="585681"/>
            <a:ext cx="3968217" cy="3906488"/>
          </a:xfrm>
          <a:prstGeom prst="rect">
            <a:avLst/>
          </a:prstGeom>
          <a:gradFill>
            <a:gsLst>
              <a:gs pos="70000">
                <a:srgbClr val="FF8C52"/>
              </a:gs>
              <a:gs pos="62000">
                <a:srgbClr val="FF8C52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991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46" y="540910"/>
            <a:ext cx="3968216" cy="392224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76346" y="540911"/>
            <a:ext cx="3968217" cy="3922250"/>
          </a:xfrm>
          <a:prstGeom prst="rect">
            <a:avLst/>
          </a:prstGeom>
          <a:gradFill>
            <a:gsLst>
              <a:gs pos="70000">
                <a:srgbClr val="FFFFFF"/>
              </a:gs>
              <a:gs pos="62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7" name="Group 6"/>
          <p:cNvGrpSpPr/>
          <p:nvPr/>
        </p:nvGrpSpPr>
        <p:grpSpPr>
          <a:xfrm>
            <a:off x="199094" y="4996471"/>
            <a:ext cx="6522722" cy="4512265"/>
            <a:chOff x="335280" y="4626826"/>
            <a:chExt cx="6522720" cy="4512265"/>
          </a:xfrm>
        </p:grpSpPr>
        <p:sp>
          <p:nvSpPr>
            <p:cNvPr id="12" name="TextBox 11"/>
            <p:cNvSpPr txBox="1"/>
            <p:nvPr/>
          </p:nvSpPr>
          <p:spPr>
            <a:xfrm>
              <a:off x="925286" y="4626826"/>
              <a:ext cx="5342708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cap="small" dirty="0">
                  <a:solidFill>
                    <a:srgbClr val="FF8C52"/>
                  </a:solidFill>
                  <a:latin typeface="Oxygen" panose="02000503000000000000" pitchFamily="2" charset="0"/>
                </a:rPr>
                <a:t>Abhipsha </a:t>
              </a:r>
              <a:r>
                <a:rPr lang="en-US" sz="4400" b="1" cap="small" dirty="0" smtClean="0">
                  <a:solidFill>
                    <a:srgbClr val="FF8C52"/>
                  </a:solidFill>
                  <a:latin typeface="Oxygen" panose="02000503000000000000" pitchFamily="2" charset="0"/>
                </a:rPr>
                <a:t>Dutta</a:t>
              </a:r>
              <a:endParaRPr lang="en-US" sz="4400" b="1" cap="small" dirty="0">
                <a:solidFill>
                  <a:srgbClr val="FF8C52"/>
                </a:solidFill>
                <a:latin typeface="Oxygen" panose="02000503000000000000" pitchFamily="2" charset="0"/>
              </a:endParaRPr>
            </a:p>
            <a:p>
              <a:pPr algn="ctr"/>
              <a:r>
                <a:rPr lang="en-US" sz="2400" b="1" dirty="0" smtClean="0">
                  <a:solidFill>
                    <a:srgbClr val="FF8C52"/>
                  </a:solidFill>
                  <a:latin typeface="Oxygen" panose="02000503000000000000" pitchFamily="2" charset="0"/>
                </a:rPr>
                <a:t>M.Sc</a:t>
              </a:r>
              <a:r>
                <a:rPr lang="en-US" sz="2400" b="1" dirty="0" smtClean="0">
                  <a:solidFill>
                    <a:srgbClr val="FF8C52"/>
                  </a:solidFill>
                  <a:latin typeface="Oxygen" panose="02000503000000000000" pitchFamily="2" charset="0"/>
                </a:rPr>
                <a:t>., B.Ed.</a:t>
              </a:r>
              <a:endParaRPr lang="en-US" sz="2800" b="1" dirty="0" smtClean="0">
                <a:solidFill>
                  <a:srgbClr val="FF8C52"/>
                </a:solidFill>
                <a:latin typeface="Oxygen" panose="02000503000000000000" pitchFamily="2" charset="0"/>
              </a:endParaRPr>
            </a:p>
            <a:p>
              <a:pPr algn="ctr"/>
              <a:endParaRPr lang="en-US" sz="1200" b="1" dirty="0" smtClean="0">
                <a:solidFill>
                  <a:srgbClr val="FF8C52"/>
                </a:solidFill>
                <a:latin typeface="Oxygen" panose="02000503000000000000" pitchFamily="2" charset="0"/>
              </a:endParaRPr>
            </a:p>
            <a:p>
              <a:pPr algn="ctr"/>
              <a:r>
                <a:rPr lang="en-US" sz="2800" b="1" cap="small" dirty="0" smtClean="0">
                  <a:solidFill>
                    <a:srgbClr val="FF8C52"/>
                  </a:solidFill>
                  <a:latin typeface="Oxygen" panose="02000503000000000000" pitchFamily="2" charset="0"/>
                </a:rPr>
                <a:t>Chemistry - VIII – XII</a:t>
              </a:r>
              <a:endParaRPr lang="en-US" sz="1100" b="1" cap="small" dirty="0">
                <a:solidFill>
                  <a:srgbClr val="FF8C52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35280" y="8292705"/>
              <a:ext cx="6522720" cy="846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8C52"/>
                  </a:solidFill>
                  <a:latin typeface="Oxygen" panose="02000503000000000000" pitchFamily="2" charset="0"/>
                </a:rPr>
                <a:t>Explains so well and clears all doubts. I am really happy!</a:t>
              </a:r>
            </a:p>
            <a:p>
              <a:r>
                <a:rPr lang="en-US" sz="1400" b="1" dirty="0">
                  <a:solidFill>
                    <a:srgbClr val="FF8C52"/>
                  </a:solidFill>
                  <a:latin typeface="Oxygen" panose="02000503000000000000" pitchFamily="2" charset="0"/>
                </a:rPr>
                <a:t>	</a:t>
              </a:r>
              <a:r>
                <a:rPr lang="en-US" sz="1400" b="1" dirty="0" smtClean="0">
                  <a:solidFill>
                    <a:srgbClr val="FF8C52"/>
                  </a:solidFill>
                  <a:latin typeface="Oxygen" panose="02000503000000000000" pitchFamily="2" charset="0"/>
                </a:rPr>
                <a:t>		                  – Suparno’s mother (ICSE 97%)</a:t>
              </a:r>
            </a:p>
            <a:p>
              <a:endParaRPr lang="en-US" sz="300" b="1" dirty="0" smtClean="0">
                <a:solidFill>
                  <a:srgbClr val="FF8C52"/>
                </a:solidFill>
                <a:latin typeface="Oxygen" panose="02000503000000000000" pitchFamily="2" charset="0"/>
              </a:endParaRPr>
            </a:p>
            <a:p>
              <a:r>
                <a:rPr lang="en-US" sz="1400" b="1" dirty="0" smtClean="0">
                  <a:solidFill>
                    <a:srgbClr val="FF8C52"/>
                  </a:solidFill>
                  <a:latin typeface="Oxygen" panose="02000503000000000000" pitchFamily="2" charset="0"/>
                </a:rPr>
                <a:t> </a:t>
              </a:r>
              <a:endParaRPr lang="en-AU" sz="1400" b="1" dirty="0">
                <a:solidFill>
                  <a:srgbClr val="FF8C52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31130" y="6723106"/>
              <a:ext cx="266537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r>
                <a:rPr lang="en-US" sz="1600" b="1" dirty="0" smtClean="0">
                  <a:solidFill>
                    <a:srgbClr val="FF8C52"/>
                  </a:solidFill>
                  <a:latin typeface="Oxygen" panose="02000503000000000000" pitchFamily="2" charset="0"/>
                </a:rPr>
                <a:t>Excellent Mentor</a:t>
              </a: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r>
                <a:rPr lang="en-US" sz="1600" b="1" dirty="0" smtClean="0">
                  <a:solidFill>
                    <a:srgbClr val="FF8C52"/>
                  </a:solidFill>
                  <a:latin typeface="Oxygen" panose="02000503000000000000" pitchFamily="2" charset="0"/>
                </a:rPr>
                <a:t>Great Academics</a:t>
              </a:r>
              <a:endParaRPr lang="en-AU" sz="1600" b="1" dirty="0">
                <a:solidFill>
                  <a:srgbClr val="FF8C52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638139" y="6723106"/>
              <a:ext cx="2957209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r>
                <a:rPr lang="en-US" sz="1600" b="1" dirty="0" smtClean="0">
                  <a:solidFill>
                    <a:srgbClr val="FF8C52"/>
                  </a:solidFill>
                  <a:latin typeface="Oxygen" panose="02000503000000000000" pitchFamily="2" charset="0"/>
                </a:rPr>
                <a:t>Caring &amp; Meticulous</a:t>
              </a: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r>
                <a:rPr lang="en-US" sz="1600" b="1" dirty="0" smtClean="0">
                  <a:solidFill>
                    <a:srgbClr val="FF8C52"/>
                  </a:solidFill>
                  <a:latin typeface="Oxygen" panose="02000503000000000000" pitchFamily="2" charset="0"/>
                </a:rPr>
                <a:t>Brilliant Experience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323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766645" y="4483690"/>
            <a:ext cx="53427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cap="all" dirty="0" smtClean="0">
                <a:solidFill>
                  <a:schemeClr val="bg1"/>
                </a:solidFill>
                <a:latin typeface="Oxygen" panose="02000503000000000000" pitchFamily="2" charset="0"/>
              </a:rPr>
              <a:t>Avishek Sir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Avishek Adhikari</a:t>
            </a:r>
            <a:endParaRPr lang="en-US" sz="2800" b="1" dirty="0" smtClean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ctr"/>
            <a:endParaRPr lang="en-US" sz="1200" b="1" dirty="0" smtClean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2800" b="1" cap="small" dirty="0" smtClean="0">
                <a:solidFill>
                  <a:schemeClr val="bg1"/>
                </a:solidFill>
                <a:latin typeface="Oxygen" panose="02000503000000000000" pitchFamily="2" charset="0"/>
              </a:rPr>
              <a:t>Maths - VIII – XII</a:t>
            </a:r>
            <a:endParaRPr lang="en-US" sz="1100" b="1" cap="small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500" y="8213193"/>
            <a:ext cx="652272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bg1"/>
                </a:solidFill>
                <a:latin typeface="Oxygen" panose="02000503000000000000" pitchFamily="2" charset="0"/>
              </a:rPr>
              <a:t>Neel depended on him so much to score !</a:t>
            </a:r>
          </a:p>
          <a:p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                                                                       </a:t>
            </a:r>
            <a:r>
              <a:rPr lang="en-US" sz="14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– Neel’s mother</a:t>
            </a:r>
          </a:p>
          <a:p>
            <a:endParaRPr lang="en-US" sz="300" b="1" dirty="0" smtClean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r>
              <a:rPr lang="en-US" b="1" i="1" dirty="0" smtClean="0">
                <a:solidFill>
                  <a:schemeClr val="bg1"/>
                </a:solidFill>
                <a:latin typeface="Oxygen" panose="02000503000000000000" pitchFamily="2" charset="0"/>
              </a:rPr>
              <a:t>Explains well, takes tests &amp; clears all doubts. Excellent!</a:t>
            </a:r>
          </a:p>
          <a:p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                                                                       </a:t>
            </a:r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– Emon Kalsa’s </a:t>
            </a:r>
            <a:r>
              <a:rPr lang="en-US" sz="14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mother </a:t>
            </a:r>
            <a:endParaRPr lang="en-AU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5004" y="6408797"/>
            <a:ext cx="35552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Cracked </a:t>
            </a:r>
            <a:r>
              <a:rPr lang="en-US" sz="16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IIT</a:t>
            </a:r>
            <a:endParaRPr lang="en-US" sz="1600" b="1" dirty="0" smtClean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8 Yrs Exp. &amp; Detail Oriented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Lots of Successful Students</a:t>
            </a:r>
            <a:endParaRPr lang="en-AU" sz="16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706583" y="6395734"/>
                <a:ext cx="3038790" cy="1677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AU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AU" b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en-US" sz="16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 in </a:t>
                </a:r>
                <a:r>
                  <a:rPr lang="en-US" sz="1600" b="1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Maths in HS &amp; 10</a:t>
                </a:r>
                <a:r>
                  <a:rPr lang="en-US" sz="1600" b="1" baseline="30000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th</a:t>
                </a: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v"/>
                </a:pPr>
                <a:r>
                  <a:rPr lang="en-US" sz="1600" b="1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B.Sc. Math CU 1</a:t>
                </a:r>
                <a:r>
                  <a:rPr lang="en-US" sz="1600" b="1" baseline="30000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st</a:t>
                </a:r>
                <a:r>
                  <a:rPr lang="en-US" sz="1600" b="1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 Class 1</a:t>
                </a:r>
                <a:r>
                  <a:rPr lang="en-US" sz="1600" b="1" baseline="30000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st</a:t>
                </a: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v"/>
                </a:pPr>
                <a:r>
                  <a:rPr lang="en-US" sz="1600" b="1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M.Sc</a:t>
                </a:r>
                <a:r>
                  <a:rPr lang="en-US" sz="16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. Math CU 1</a:t>
                </a:r>
                <a:r>
                  <a:rPr lang="en-US" sz="1600" b="1" baseline="30000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st</a:t>
                </a:r>
                <a:r>
                  <a:rPr lang="en-US" sz="16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 Class </a:t>
                </a:r>
                <a:r>
                  <a:rPr lang="en-US" sz="1600" b="1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1</a:t>
                </a:r>
                <a:r>
                  <a:rPr lang="en-US" sz="1600" b="1" baseline="30000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st</a:t>
                </a:r>
                <a:endParaRPr lang="en-US" sz="1600" b="1" dirty="0" smtClean="0">
                  <a:solidFill>
                    <a:schemeClr val="bg1"/>
                  </a:solidFill>
                  <a:latin typeface="Oxygen" panose="02000503000000000000" pitchFamily="2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583" y="6395734"/>
                <a:ext cx="3038790" cy="1677382"/>
              </a:xfrm>
              <a:prstGeom prst="rect">
                <a:avLst/>
              </a:prstGeom>
              <a:blipFill rotWithShape="0">
                <a:blip r:embed="rId3"/>
                <a:stretch>
                  <a:fillRect l="-120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7944" y="414300"/>
            <a:ext cx="3946228" cy="394772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42794" y="375334"/>
            <a:ext cx="4016529" cy="4017435"/>
          </a:xfrm>
          <a:prstGeom prst="rect">
            <a:avLst/>
          </a:prstGeom>
          <a:gradFill>
            <a:gsLst>
              <a:gs pos="70000">
                <a:srgbClr val="FF8C52"/>
              </a:gs>
              <a:gs pos="62000">
                <a:srgbClr val="FF8C52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070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66645" y="4483690"/>
            <a:ext cx="53427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cap="all" dirty="0" smtClean="0">
                <a:solidFill>
                  <a:srgbClr val="FF8C52"/>
                </a:solidFill>
                <a:latin typeface="Oxygen" panose="02000503000000000000" pitchFamily="2" charset="0"/>
              </a:rPr>
              <a:t>Avishek Sir</a:t>
            </a:r>
          </a:p>
          <a:p>
            <a:pPr algn="ctr"/>
            <a:r>
              <a:rPr lang="en-US" sz="24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Avishek Adhikari</a:t>
            </a:r>
            <a:endParaRPr lang="en-US" sz="2800" b="1" dirty="0" smtClean="0">
              <a:solidFill>
                <a:srgbClr val="FF8C52"/>
              </a:solidFill>
              <a:latin typeface="Oxygen" panose="02000503000000000000" pitchFamily="2" charset="0"/>
            </a:endParaRPr>
          </a:p>
          <a:p>
            <a:pPr algn="ctr"/>
            <a:endParaRPr lang="en-US" sz="1200" b="1" dirty="0" smtClean="0">
              <a:solidFill>
                <a:srgbClr val="FF8C52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2800" b="1" cap="small" dirty="0" smtClean="0">
                <a:solidFill>
                  <a:srgbClr val="FF8C52"/>
                </a:solidFill>
                <a:latin typeface="Oxygen" panose="02000503000000000000" pitchFamily="2" charset="0"/>
              </a:rPr>
              <a:t>Physics - VIII – XII</a:t>
            </a:r>
            <a:endParaRPr lang="en-US" sz="1100" b="1" cap="small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500" y="8213193"/>
            <a:ext cx="652272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8C52"/>
                </a:solidFill>
                <a:latin typeface="Oxygen" panose="02000503000000000000" pitchFamily="2" charset="0"/>
              </a:rPr>
              <a:t>Neel depended on him so much to score !</a:t>
            </a:r>
          </a:p>
          <a:p>
            <a:r>
              <a:rPr lang="en-US" b="1" dirty="0">
                <a:solidFill>
                  <a:srgbClr val="FF8C52"/>
                </a:solidFill>
                <a:latin typeface="Oxygen" panose="02000503000000000000" pitchFamily="2" charset="0"/>
              </a:rPr>
              <a:t> </a:t>
            </a:r>
            <a:r>
              <a:rPr lang="en-US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</a:t>
            </a:r>
            <a:r>
              <a:rPr lang="en-US" sz="14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– Neel’s mother</a:t>
            </a:r>
          </a:p>
          <a:p>
            <a:endParaRPr lang="en-US" sz="300" b="1" dirty="0" smtClean="0">
              <a:solidFill>
                <a:srgbClr val="FF8C52"/>
              </a:solidFill>
              <a:latin typeface="Oxygen" panose="02000503000000000000" pitchFamily="2" charset="0"/>
            </a:endParaRPr>
          </a:p>
          <a:p>
            <a:r>
              <a:rPr lang="en-US" b="1" i="1" dirty="0" smtClean="0">
                <a:solidFill>
                  <a:srgbClr val="FF8C52"/>
                </a:solidFill>
                <a:latin typeface="Oxygen" panose="02000503000000000000" pitchFamily="2" charset="0"/>
              </a:rPr>
              <a:t>Explains well, takes tests &amp; clears all doubts. Excellent!</a:t>
            </a:r>
          </a:p>
          <a:p>
            <a:r>
              <a:rPr lang="en-US" b="1" dirty="0">
                <a:solidFill>
                  <a:srgbClr val="FF8C52"/>
                </a:solidFill>
                <a:latin typeface="Oxygen" panose="02000503000000000000" pitchFamily="2" charset="0"/>
              </a:rPr>
              <a:t> </a:t>
            </a:r>
            <a:r>
              <a:rPr lang="en-US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</a:t>
            </a:r>
            <a:r>
              <a:rPr lang="en-US" sz="1400" b="1" dirty="0">
                <a:solidFill>
                  <a:srgbClr val="FF8C52"/>
                </a:solidFill>
                <a:latin typeface="Oxygen" panose="02000503000000000000" pitchFamily="2" charset="0"/>
              </a:rPr>
              <a:t>– Emon Kalsa’s </a:t>
            </a:r>
            <a:r>
              <a:rPr lang="en-US" sz="14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mother </a:t>
            </a:r>
            <a:endParaRPr lang="en-AU" sz="14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5004" y="6408797"/>
            <a:ext cx="35552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Cracked IIT, ISI PhD (Ongoing)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8 Yrs Exp. &amp; Detail Oriented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Lots of Successful Students</a:t>
            </a:r>
            <a:endParaRPr lang="en-AU" sz="16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706583" y="6395734"/>
                <a:ext cx="3038790" cy="1677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AU" i="1" smtClean="0">
                            <a:solidFill>
                              <a:srgbClr val="FF8C5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>
                            <a:solidFill>
                              <a:srgbClr val="FF8C52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AU" b="0">
                            <a:solidFill>
                              <a:srgbClr val="FF8C52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en-US" sz="1600" b="1" dirty="0">
                    <a:solidFill>
                      <a:srgbClr val="FF8C52"/>
                    </a:solidFill>
                    <a:latin typeface="Oxygen" panose="02000503000000000000" pitchFamily="2" charset="0"/>
                  </a:rPr>
                  <a:t> in </a:t>
                </a:r>
                <a:r>
                  <a:rPr lang="en-US" sz="1600" b="1" dirty="0" smtClean="0">
                    <a:solidFill>
                      <a:srgbClr val="FF8C52"/>
                    </a:solidFill>
                    <a:latin typeface="Oxygen" panose="02000503000000000000" pitchFamily="2" charset="0"/>
                  </a:rPr>
                  <a:t>Maths in HS &amp; 10</a:t>
                </a:r>
                <a:r>
                  <a:rPr lang="en-US" sz="1600" b="1" baseline="30000" dirty="0" smtClean="0">
                    <a:solidFill>
                      <a:srgbClr val="FF8C52"/>
                    </a:solidFill>
                    <a:latin typeface="Oxygen" panose="02000503000000000000" pitchFamily="2" charset="0"/>
                  </a:rPr>
                  <a:t>th</a:t>
                </a: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v"/>
                </a:pPr>
                <a:r>
                  <a:rPr lang="en-US" sz="1600" b="1" dirty="0" smtClean="0">
                    <a:solidFill>
                      <a:srgbClr val="FF8C52"/>
                    </a:solidFill>
                    <a:latin typeface="Oxygen" panose="02000503000000000000" pitchFamily="2" charset="0"/>
                  </a:rPr>
                  <a:t>B.Sc. Math CU 1</a:t>
                </a:r>
                <a:r>
                  <a:rPr lang="en-US" sz="1600" b="1" baseline="30000" dirty="0" smtClean="0">
                    <a:solidFill>
                      <a:srgbClr val="FF8C52"/>
                    </a:solidFill>
                    <a:latin typeface="Oxygen" panose="02000503000000000000" pitchFamily="2" charset="0"/>
                  </a:rPr>
                  <a:t>st</a:t>
                </a:r>
                <a:r>
                  <a:rPr lang="en-US" sz="1600" b="1" dirty="0" smtClean="0">
                    <a:solidFill>
                      <a:srgbClr val="FF8C52"/>
                    </a:solidFill>
                    <a:latin typeface="Oxygen" panose="02000503000000000000" pitchFamily="2" charset="0"/>
                  </a:rPr>
                  <a:t> Class 1</a:t>
                </a:r>
                <a:r>
                  <a:rPr lang="en-US" sz="1600" b="1" baseline="30000" dirty="0" smtClean="0">
                    <a:solidFill>
                      <a:srgbClr val="FF8C52"/>
                    </a:solidFill>
                    <a:latin typeface="Oxygen" panose="02000503000000000000" pitchFamily="2" charset="0"/>
                  </a:rPr>
                  <a:t>st</a:t>
                </a: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v"/>
                </a:pPr>
                <a:r>
                  <a:rPr lang="en-US" sz="1600" b="1" dirty="0" smtClean="0">
                    <a:solidFill>
                      <a:srgbClr val="FF8C52"/>
                    </a:solidFill>
                    <a:latin typeface="Oxygen" panose="02000503000000000000" pitchFamily="2" charset="0"/>
                  </a:rPr>
                  <a:t>M.Sc</a:t>
                </a:r>
                <a:r>
                  <a:rPr lang="en-US" sz="1600" b="1" dirty="0">
                    <a:solidFill>
                      <a:srgbClr val="FF8C52"/>
                    </a:solidFill>
                    <a:latin typeface="Oxygen" panose="02000503000000000000" pitchFamily="2" charset="0"/>
                  </a:rPr>
                  <a:t>. Math CU 1</a:t>
                </a:r>
                <a:r>
                  <a:rPr lang="en-US" sz="1600" b="1" baseline="30000" dirty="0">
                    <a:solidFill>
                      <a:srgbClr val="FF8C52"/>
                    </a:solidFill>
                    <a:latin typeface="Oxygen" panose="02000503000000000000" pitchFamily="2" charset="0"/>
                  </a:rPr>
                  <a:t>st</a:t>
                </a:r>
                <a:r>
                  <a:rPr lang="en-US" sz="1600" b="1" dirty="0">
                    <a:solidFill>
                      <a:srgbClr val="FF8C52"/>
                    </a:solidFill>
                    <a:latin typeface="Oxygen" panose="02000503000000000000" pitchFamily="2" charset="0"/>
                  </a:rPr>
                  <a:t> Class </a:t>
                </a:r>
                <a:r>
                  <a:rPr lang="en-US" sz="1600" b="1" dirty="0" smtClean="0">
                    <a:solidFill>
                      <a:srgbClr val="FF8C52"/>
                    </a:solidFill>
                    <a:latin typeface="Oxygen" panose="02000503000000000000" pitchFamily="2" charset="0"/>
                  </a:rPr>
                  <a:t>1</a:t>
                </a:r>
                <a:r>
                  <a:rPr lang="en-US" sz="1600" b="1" baseline="30000" dirty="0" smtClean="0">
                    <a:solidFill>
                      <a:srgbClr val="FF8C52"/>
                    </a:solidFill>
                    <a:latin typeface="Oxygen" panose="02000503000000000000" pitchFamily="2" charset="0"/>
                  </a:rPr>
                  <a:t>st</a:t>
                </a:r>
                <a:endParaRPr lang="en-US" sz="1600" b="1" dirty="0" smtClean="0">
                  <a:solidFill>
                    <a:srgbClr val="FF8C52"/>
                  </a:solidFill>
                  <a:latin typeface="Oxygen" panose="02000503000000000000" pitchFamily="2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583" y="6395734"/>
                <a:ext cx="3038790" cy="1677382"/>
              </a:xfrm>
              <a:prstGeom prst="rect">
                <a:avLst/>
              </a:prstGeom>
              <a:blipFill rotWithShape="0">
                <a:blip r:embed="rId3"/>
                <a:stretch>
                  <a:fillRect l="-120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7944" y="414300"/>
            <a:ext cx="3946228" cy="394772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43595" y="389644"/>
            <a:ext cx="4016529" cy="4017435"/>
          </a:xfrm>
          <a:prstGeom prst="rect">
            <a:avLst/>
          </a:prstGeom>
          <a:gradFill>
            <a:gsLst>
              <a:gs pos="70000">
                <a:srgbClr val="FFFFFF"/>
              </a:gs>
              <a:gs pos="62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323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" name="Group 8"/>
          <p:cNvGrpSpPr/>
          <p:nvPr/>
        </p:nvGrpSpPr>
        <p:grpSpPr>
          <a:xfrm>
            <a:off x="766645" y="4483690"/>
            <a:ext cx="6757067" cy="4999012"/>
            <a:chOff x="766645" y="4483690"/>
            <a:chExt cx="6757067" cy="4999012"/>
          </a:xfrm>
        </p:grpSpPr>
        <p:sp>
          <p:nvSpPr>
            <p:cNvPr id="12" name="TextBox 11"/>
            <p:cNvSpPr txBox="1"/>
            <p:nvPr/>
          </p:nvSpPr>
          <p:spPr>
            <a:xfrm>
              <a:off x="766645" y="4483690"/>
              <a:ext cx="5342708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cap="all" dirty="0" err="1" smtClean="0">
                  <a:solidFill>
                    <a:schemeClr val="bg1"/>
                  </a:solidFill>
                  <a:latin typeface="Oxygen" panose="02000503000000000000" pitchFamily="2" charset="0"/>
                </a:rPr>
                <a:t>Arijit</a:t>
              </a:r>
              <a:r>
                <a:rPr lang="en-US" sz="4400" b="1" cap="all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 Sir</a:t>
              </a:r>
            </a:p>
            <a:p>
              <a:pPr algn="ctr"/>
              <a:r>
                <a:rPr lang="en-US" sz="2400" b="1" dirty="0" err="1" smtClean="0">
                  <a:solidFill>
                    <a:schemeClr val="bg1"/>
                  </a:solidFill>
                  <a:latin typeface="Oxygen" panose="02000503000000000000" pitchFamily="2" charset="0"/>
                </a:rPr>
                <a:t>Arijit</a:t>
              </a:r>
              <a:r>
                <a:rPr lang="en-US" sz="2400" b="1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  Bhattacharya</a:t>
              </a:r>
              <a:endParaRPr lang="en-US" sz="2800" b="1" dirty="0" smtClean="0">
                <a:solidFill>
                  <a:schemeClr val="bg1"/>
                </a:solidFill>
                <a:latin typeface="Oxygen" panose="02000503000000000000" pitchFamily="2" charset="0"/>
              </a:endParaRPr>
            </a:p>
            <a:p>
              <a:pPr algn="ctr"/>
              <a:endParaRPr lang="en-US" sz="1200" b="1" dirty="0" smtClean="0">
                <a:solidFill>
                  <a:schemeClr val="bg1"/>
                </a:solidFill>
                <a:latin typeface="Oxygen" panose="02000503000000000000" pitchFamily="2" charset="0"/>
              </a:endParaRPr>
            </a:p>
            <a:p>
              <a:pPr algn="ctr"/>
              <a:r>
                <a:rPr lang="en-US" sz="2400" b="1" cap="small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accounts - IX – XII (All Boards)</a:t>
              </a:r>
              <a:endParaRPr lang="en-US" sz="2400" b="1" cap="small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00992" y="8005374"/>
              <a:ext cx="652272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 err="1" smtClean="0">
                  <a:solidFill>
                    <a:schemeClr val="bg1"/>
                  </a:solidFill>
                  <a:latin typeface="Oxygen" panose="02000503000000000000" pitchFamily="2" charset="0"/>
                </a:rPr>
                <a:t>Adrija</a:t>
              </a:r>
              <a:r>
                <a:rPr lang="en-AU" b="1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  </a:t>
              </a:r>
              <a:r>
                <a:rPr lang="en-AU" b="1" dirty="0" err="1" smtClean="0">
                  <a:solidFill>
                    <a:schemeClr val="bg1"/>
                  </a:solidFill>
                  <a:latin typeface="Oxygen" panose="02000503000000000000" pitchFamily="2" charset="0"/>
                </a:rPr>
                <a:t>gots</a:t>
              </a:r>
              <a:r>
                <a:rPr lang="en-AU" b="1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  95%  marks  in CBSC Accounts</a:t>
              </a:r>
            </a:p>
            <a:p>
              <a:endParaRPr lang="en-AU" b="1" dirty="0" smtClean="0">
                <a:solidFill>
                  <a:schemeClr val="bg1"/>
                </a:solidFill>
                <a:latin typeface="Oxygen" panose="02000503000000000000" pitchFamily="2" charset="0"/>
              </a:endParaRPr>
            </a:p>
            <a:p>
              <a:r>
                <a:rPr lang="en-AU" b="1" dirty="0" err="1" smtClean="0">
                  <a:solidFill>
                    <a:schemeClr val="bg1"/>
                  </a:solidFill>
                  <a:latin typeface="Oxygen" panose="02000503000000000000" pitchFamily="2" charset="0"/>
                </a:rPr>
                <a:t>Subham</a:t>
              </a:r>
              <a:r>
                <a:rPr lang="en-AU" b="1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  </a:t>
              </a:r>
              <a:r>
                <a:rPr lang="en-AU" b="1" dirty="0" err="1" smtClean="0">
                  <a:solidFill>
                    <a:schemeClr val="bg1"/>
                  </a:solidFill>
                  <a:latin typeface="Oxygen" panose="02000503000000000000" pitchFamily="2" charset="0"/>
                </a:rPr>
                <a:t>gots</a:t>
              </a:r>
              <a:r>
                <a:rPr lang="en-AU" b="1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  87% marks  in  CBSC  Accounts</a:t>
              </a:r>
            </a:p>
            <a:p>
              <a:endParaRPr lang="en-AU" b="1" dirty="0" smtClean="0">
                <a:solidFill>
                  <a:schemeClr val="bg1"/>
                </a:solidFill>
                <a:latin typeface="Oxygen" panose="02000503000000000000" pitchFamily="2" charset="0"/>
              </a:endParaRPr>
            </a:p>
            <a:p>
              <a:r>
                <a:rPr lang="en-AU" b="1" dirty="0" err="1" smtClean="0">
                  <a:solidFill>
                    <a:schemeClr val="bg1"/>
                  </a:solidFill>
                  <a:latin typeface="Oxygen" panose="02000503000000000000" pitchFamily="2" charset="0"/>
                </a:rPr>
                <a:t>Ruchi</a:t>
              </a:r>
              <a:r>
                <a:rPr lang="en-AU" b="1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  </a:t>
              </a:r>
              <a:r>
                <a:rPr lang="en-AU" b="1" dirty="0" err="1" smtClean="0">
                  <a:solidFill>
                    <a:schemeClr val="bg1"/>
                  </a:solidFill>
                  <a:latin typeface="Oxygen" panose="02000503000000000000" pitchFamily="2" charset="0"/>
                </a:rPr>
                <a:t>gots</a:t>
              </a:r>
              <a:r>
                <a:rPr lang="en-AU" b="1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  97%  marks  in  CBSC  Accounts</a:t>
              </a:r>
              <a:endParaRPr lang="en-AU" b="1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66454" y="6304888"/>
              <a:ext cx="453043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r>
                <a:rPr lang="en-US" b="1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Taught  in  </a:t>
              </a:r>
              <a:r>
                <a:rPr lang="en-US" b="1" dirty="0" err="1" smtClean="0">
                  <a:solidFill>
                    <a:schemeClr val="bg1"/>
                  </a:solidFill>
                  <a:latin typeface="Oxygen" panose="02000503000000000000" pitchFamily="2" charset="0"/>
                </a:rPr>
                <a:t>Gurukul</a:t>
              </a:r>
              <a:r>
                <a:rPr lang="en-US" b="1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 Institution</a:t>
              </a: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r>
                <a:rPr lang="en-US" b="1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5 Yrs Exp. &amp; Detail Oriented</a:t>
              </a: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r>
                <a:rPr lang="en-US" b="1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Lots  of  Successful Students</a:t>
              </a:r>
              <a:endParaRPr lang="en-AU" b="1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276540" y="333770"/>
            <a:ext cx="4016529" cy="4017435"/>
          </a:xfrm>
          <a:prstGeom prst="rect">
            <a:avLst/>
          </a:prstGeom>
          <a:gradFill>
            <a:gsLst>
              <a:gs pos="70000">
                <a:srgbClr val="FF8C52"/>
              </a:gs>
              <a:gs pos="62000">
                <a:srgbClr val="FF8C52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070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455"/>
            <a:ext cx="6858000" cy="9906000"/>
          </a:xfrm>
          <a:prstGeom prst="rect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" name="Group 8"/>
          <p:cNvGrpSpPr/>
          <p:nvPr/>
        </p:nvGrpSpPr>
        <p:grpSpPr>
          <a:xfrm>
            <a:off x="388664" y="5044673"/>
            <a:ext cx="5767845" cy="3200554"/>
            <a:chOff x="388664" y="5044673"/>
            <a:chExt cx="5767845" cy="3200554"/>
          </a:xfrm>
        </p:grpSpPr>
        <p:sp>
          <p:nvSpPr>
            <p:cNvPr id="12" name="TextBox 11"/>
            <p:cNvSpPr txBox="1"/>
            <p:nvPr/>
          </p:nvSpPr>
          <p:spPr>
            <a:xfrm>
              <a:off x="813801" y="5044673"/>
              <a:ext cx="5342708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cap="small" dirty="0" err="1" smtClean="0">
                  <a:solidFill>
                    <a:schemeClr val="bg1"/>
                  </a:solidFill>
                  <a:latin typeface="Oxygen" panose="02000503000000000000" pitchFamily="2" charset="0"/>
                </a:rPr>
                <a:t>Anupam</a:t>
              </a:r>
              <a:r>
                <a:rPr lang="en-US" sz="4400" b="1" cap="small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 </a:t>
              </a:r>
              <a:r>
                <a:rPr lang="en-US" sz="4400" b="1" cap="small" dirty="0" err="1" smtClean="0">
                  <a:solidFill>
                    <a:schemeClr val="bg1"/>
                  </a:solidFill>
                  <a:latin typeface="Oxygen" panose="02000503000000000000" pitchFamily="2" charset="0"/>
                </a:rPr>
                <a:t>Sen</a:t>
              </a:r>
              <a:endParaRPr lang="en-US" sz="4400" b="1" cap="small" dirty="0" smtClean="0">
                <a:solidFill>
                  <a:schemeClr val="bg1"/>
                </a:solidFill>
                <a:latin typeface="Oxygen" panose="02000503000000000000" pitchFamily="2" charset="0"/>
              </a:endParaRPr>
            </a:p>
            <a:p>
              <a:pPr algn="ctr"/>
              <a:r>
                <a:rPr lang="en-US" sz="2400" b="1" cap="small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H.O.D, Commerce</a:t>
              </a:r>
              <a:endParaRPr lang="en-US" sz="2400" b="1" cap="small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8664" y="6490901"/>
              <a:ext cx="309649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r>
                <a:rPr lang="en-US" b="1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Loves  to Teach</a:t>
              </a: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r>
                <a:rPr lang="en-US" b="1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35 Yrs Corporate  Exp.</a:t>
              </a:r>
            </a:p>
            <a:p>
              <a:pPr marL="285750" indent="-285750">
                <a:lnSpc>
                  <a:spcPct val="200000"/>
                </a:lnSpc>
              </a:pPr>
              <a:endParaRPr lang="en-AU" b="1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632370" y="474406"/>
            <a:ext cx="4016529" cy="4017435"/>
          </a:xfrm>
          <a:prstGeom prst="rect">
            <a:avLst/>
          </a:prstGeom>
          <a:gradFill>
            <a:gsLst>
              <a:gs pos="70000">
                <a:srgbClr val="FF8C52"/>
              </a:gs>
              <a:gs pos="62000">
                <a:srgbClr val="FF8C52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/>
          <p:cNvSpPr txBox="1"/>
          <p:nvPr/>
        </p:nvSpPr>
        <p:spPr>
          <a:xfrm>
            <a:off x="3366654" y="6629400"/>
            <a:ext cx="34913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  <a:latin typeface="Oxygen" pitchFamily="2" charset="0"/>
              </a:rPr>
              <a:t>  </a:t>
            </a:r>
            <a:r>
              <a:rPr lang="en-US" dirty="0">
                <a:solidFill>
                  <a:schemeClr val="bg1"/>
                </a:solidFill>
                <a:latin typeface="Oxygen" pitchFamily="2" charset="0"/>
              </a:rPr>
              <a:t>G</a:t>
            </a:r>
            <a:r>
              <a:rPr lang="en-US" dirty="0" smtClean="0">
                <a:solidFill>
                  <a:schemeClr val="bg1"/>
                </a:solidFill>
                <a:latin typeface="Oxygen" pitchFamily="2" charset="0"/>
              </a:rPr>
              <a:t>rass Root to Board Room</a:t>
            </a:r>
          </a:p>
          <a:p>
            <a:pPr>
              <a:buFont typeface="Wingdings" pitchFamily="2" charset="2"/>
              <a:buChar char="v"/>
            </a:pPr>
            <a:endParaRPr lang="en-US" dirty="0" smtClean="0">
              <a:solidFill>
                <a:schemeClr val="bg1"/>
              </a:solidFill>
              <a:latin typeface="Oxygen" pitchFamily="2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  <a:latin typeface="Oxygen" pitchFamily="2" charset="0"/>
              </a:rPr>
              <a:t>  Friendly Caring, Mentor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3588" y="7751619"/>
            <a:ext cx="4166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 algn="ctr">
              <a:buFont typeface="Wingdings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  <a:latin typeface="Oxygen" pitchFamily="2" charset="0"/>
              </a:rPr>
              <a:t> Lucid Storytelling Teaching</a:t>
            </a:r>
            <a:endParaRPr lang="en-US" dirty="0">
              <a:solidFill>
                <a:schemeClr val="bg1"/>
              </a:solidFill>
              <a:latin typeface="Oxyge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70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1004</TotalTime>
  <Words>482</Words>
  <Application>Microsoft Office PowerPoint</Application>
  <PresentationFormat>A4 Paper (210x297 mm)</PresentationFormat>
  <Paragraphs>150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Oxygen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del</cp:lastModifiedBy>
  <cp:revision>80</cp:revision>
  <dcterms:created xsi:type="dcterms:W3CDTF">2023-06-01T10:23:29Z</dcterms:created>
  <dcterms:modified xsi:type="dcterms:W3CDTF">2023-06-24T16:50:37Z</dcterms:modified>
</cp:coreProperties>
</file>