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C52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97" autoAdjust="0"/>
    <p:restoredTop sz="94601" autoAdjust="0"/>
  </p:normalViewPr>
  <p:slideViewPr>
    <p:cSldViewPr snapToGrid="0">
      <p:cViewPr>
        <p:scale>
          <a:sx n="46" d="100"/>
          <a:sy n="46" d="100"/>
        </p:scale>
        <p:origin x="-1896" y="-156"/>
      </p:cViewPr>
      <p:guideLst>
        <p:guide orient="horz" pos="312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64DD48-56A0-4B4D-A41F-45145E2B25F0}" type="datetimeFigureOut">
              <a:rPr lang="en-AU" smtClean="0"/>
              <a:pPr/>
              <a:t>22/06/2023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B418AD-C6CF-4435-83C2-98AD00D4BAE8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="" xmlns:p14="http://schemas.microsoft.com/office/powerpoint/2010/main" val="3380572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418AD-C6CF-4435-83C2-98AD00D4BAE8}" type="slidenum">
              <a:rPr lang="en-AU" smtClean="0"/>
              <a:pPr/>
              <a:t>2</a:t>
            </a:fld>
            <a:endParaRPr lang="en-AU"/>
          </a:p>
        </p:txBody>
      </p:sp>
    </p:spTree>
    <p:extLst>
      <p:ext uri="{BB962C8B-B14F-4D97-AF65-F5344CB8AC3E}">
        <p14:creationId xmlns="" xmlns:p14="http://schemas.microsoft.com/office/powerpoint/2010/main" val="3631863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418AD-C6CF-4435-83C2-98AD00D4BAE8}" type="slidenum">
              <a:rPr lang="en-AU" smtClean="0"/>
              <a:pPr/>
              <a:t>4</a:t>
            </a:fld>
            <a:endParaRPr lang="en-AU"/>
          </a:p>
        </p:txBody>
      </p:sp>
    </p:spTree>
    <p:extLst>
      <p:ext uri="{BB962C8B-B14F-4D97-AF65-F5344CB8AC3E}">
        <p14:creationId xmlns="" xmlns:p14="http://schemas.microsoft.com/office/powerpoint/2010/main" val="405947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418AD-C6CF-4435-83C2-98AD00D4BAE8}" type="slidenum">
              <a:rPr lang="en-AU" smtClean="0"/>
              <a:pPr/>
              <a:t>5</a:t>
            </a:fld>
            <a:endParaRPr lang="en-AU"/>
          </a:p>
        </p:txBody>
      </p:sp>
    </p:spTree>
    <p:extLst>
      <p:ext uri="{BB962C8B-B14F-4D97-AF65-F5344CB8AC3E}">
        <p14:creationId xmlns="" xmlns:p14="http://schemas.microsoft.com/office/powerpoint/2010/main" val="32758848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418AD-C6CF-4435-83C2-98AD00D4BAE8}" type="slidenum">
              <a:rPr lang="en-AU" smtClean="0"/>
              <a:pPr/>
              <a:t>6</a:t>
            </a:fld>
            <a:endParaRPr lang="en-AU"/>
          </a:p>
        </p:txBody>
      </p:sp>
    </p:spTree>
    <p:extLst>
      <p:ext uri="{BB962C8B-B14F-4D97-AF65-F5344CB8AC3E}">
        <p14:creationId xmlns="" xmlns:p14="http://schemas.microsoft.com/office/powerpoint/2010/main" val="4059478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418AD-C6CF-4435-83C2-98AD00D4BAE8}" type="slidenum">
              <a:rPr lang="en-AU" smtClean="0"/>
              <a:pPr/>
              <a:t>7</a:t>
            </a:fld>
            <a:endParaRPr lang="en-AU"/>
          </a:p>
        </p:txBody>
      </p:sp>
    </p:spTree>
    <p:extLst>
      <p:ext uri="{BB962C8B-B14F-4D97-AF65-F5344CB8AC3E}">
        <p14:creationId xmlns="" xmlns:p14="http://schemas.microsoft.com/office/powerpoint/2010/main" val="32758848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418AD-C6CF-4435-83C2-98AD00D4BAE8}" type="slidenum">
              <a:rPr lang="en-AU" smtClean="0"/>
              <a:pPr/>
              <a:t>8</a:t>
            </a:fld>
            <a:endParaRPr lang="en-AU"/>
          </a:p>
        </p:txBody>
      </p:sp>
    </p:spTree>
    <p:extLst>
      <p:ext uri="{BB962C8B-B14F-4D97-AF65-F5344CB8AC3E}">
        <p14:creationId xmlns="" xmlns:p14="http://schemas.microsoft.com/office/powerpoint/2010/main" val="405947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B7CBB-5626-4F1A-8460-268C0F5172D8}" type="datetimeFigureOut">
              <a:rPr lang="en-AU" smtClean="0"/>
              <a:pPr/>
              <a:t>22/06/2023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512F5-BD65-45BF-ADC9-046F65FA3506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="" xmlns:p14="http://schemas.microsoft.com/office/powerpoint/2010/main" val="4041747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B7CBB-5626-4F1A-8460-268C0F5172D8}" type="datetimeFigureOut">
              <a:rPr lang="en-AU" smtClean="0"/>
              <a:pPr/>
              <a:t>22/06/2023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512F5-BD65-45BF-ADC9-046F65FA3506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="" xmlns:p14="http://schemas.microsoft.com/office/powerpoint/2010/main" val="3520490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B7CBB-5626-4F1A-8460-268C0F5172D8}" type="datetimeFigureOut">
              <a:rPr lang="en-AU" smtClean="0"/>
              <a:pPr/>
              <a:t>22/06/2023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512F5-BD65-45BF-ADC9-046F65FA3506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="" xmlns:p14="http://schemas.microsoft.com/office/powerpoint/2010/main" val="905774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B7CBB-5626-4F1A-8460-268C0F5172D8}" type="datetimeFigureOut">
              <a:rPr lang="en-AU" smtClean="0"/>
              <a:pPr/>
              <a:t>22/06/2023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512F5-BD65-45BF-ADC9-046F65FA3506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="" xmlns:p14="http://schemas.microsoft.com/office/powerpoint/2010/main" val="3948615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B7CBB-5626-4F1A-8460-268C0F5172D8}" type="datetimeFigureOut">
              <a:rPr lang="en-AU" smtClean="0"/>
              <a:pPr/>
              <a:t>22/06/2023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512F5-BD65-45BF-ADC9-046F65FA3506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="" xmlns:p14="http://schemas.microsoft.com/office/powerpoint/2010/main" val="2206772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B7CBB-5626-4F1A-8460-268C0F5172D8}" type="datetimeFigureOut">
              <a:rPr lang="en-AU" smtClean="0"/>
              <a:pPr/>
              <a:t>22/06/2023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512F5-BD65-45BF-ADC9-046F65FA3506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="" xmlns:p14="http://schemas.microsoft.com/office/powerpoint/2010/main" val="4182448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B7CBB-5626-4F1A-8460-268C0F5172D8}" type="datetimeFigureOut">
              <a:rPr lang="en-AU" smtClean="0"/>
              <a:pPr/>
              <a:t>22/06/2023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512F5-BD65-45BF-ADC9-046F65FA3506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="" xmlns:p14="http://schemas.microsoft.com/office/powerpoint/2010/main" val="2575632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B7CBB-5626-4F1A-8460-268C0F5172D8}" type="datetimeFigureOut">
              <a:rPr lang="en-AU" smtClean="0"/>
              <a:pPr/>
              <a:t>22/06/2023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512F5-BD65-45BF-ADC9-046F65FA3506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="" xmlns:p14="http://schemas.microsoft.com/office/powerpoint/2010/main" val="2247197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B7CBB-5626-4F1A-8460-268C0F5172D8}" type="datetimeFigureOut">
              <a:rPr lang="en-AU" smtClean="0"/>
              <a:pPr/>
              <a:t>22/06/2023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512F5-BD65-45BF-ADC9-046F65FA3506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="" xmlns:p14="http://schemas.microsoft.com/office/powerpoint/2010/main" val="2848066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B7CBB-5626-4F1A-8460-268C0F5172D8}" type="datetimeFigureOut">
              <a:rPr lang="en-AU" smtClean="0"/>
              <a:pPr/>
              <a:t>22/06/2023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512F5-BD65-45BF-ADC9-046F65FA3506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="" xmlns:p14="http://schemas.microsoft.com/office/powerpoint/2010/main" val="2717181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B7CBB-5626-4F1A-8460-268C0F5172D8}" type="datetimeFigureOut">
              <a:rPr lang="en-AU" smtClean="0"/>
              <a:pPr/>
              <a:t>22/06/2023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512F5-BD65-45BF-ADC9-046F65FA3506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="" xmlns:p14="http://schemas.microsoft.com/office/powerpoint/2010/main" val="3550790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B7CBB-5626-4F1A-8460-268C0F5172D8}" type="datetimeFigureOut">
              <a:rPr lang="en-AU" smtClean="0"/>
              <a:pPr/>
              <a:t>22/06/2023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512F5-BD65-45BF-ADC9-046F65FA3506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="" xmlns:p14="http://schemas.microsoft.com/office/powerpoint/2010/main" val="2582296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736" y="375334"/>
            <a:ext cx="4016529" cy="401743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429736" y="375334"/>
            <a:ext cx="4016529" cy="4017435"/>
          </a:xfrm>
          <a:prstGeom prst="rect">
            <a:avLst/>
          </a:prstGeom>
          <a:gradFill>
            <a:gsLst>
              <a:gs pos="70000">
                <a:srgbClr val="FFFFFF"/>
              </a:gs>
              <a:gs pos="62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TextBox 11"/>
          <p:cNvSpPr txBox="1"/>
          <p:nvPr/>
        </p:nvSpPr>
        <p:spPr>
          <a:xfrm>
            <a:off x="766645" y="4483690"/>
            <a:ext cx="5342708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FF8C52"/>
                </a:solidFill>
                <a:latin typeface="Oxygen" panose="02000503000000000000" pitchFamily="2" charset="0"/>
              </a:rPr>
              <a:t>JAY SIR</a:t>
            </a:r>
          </a:p>
          <a:p>
            <a:pPr algn="ctr"/>
            <a:r>
              <a:rPr lang="en-US" sz="2400" b="1" dirty="0" smtClean="0">
                <a:solidFill>
                  <a:srgbClr val="FF8C52"/>
                </a:solidFill>
                <a:latin typeface="Oxygen" panose="02000503000000000000" pitchFamily="2" charset="0"/>
              </a:rPr>
              <a:t>Subhamay Dey</a:t>
            </a:r>
            <a:r>
              <a:rPr lang="en-US" sz="2800" b="1" dirty="0" smtClean="0">
                <a:solidFill>
                  <a:srgbClr val="FF8C52"/>
                </a:solidFill>
                <a:latin typeface="Oxygen" panose="02000503000000000000" pitchFamily="2" charset="0"/>
              </a:rPr>
              <a:t> </a:t>
            </a:r>
          </a:p>
          <a:p>
            <a:pPr algn="ctr"/>
            <a:endParaRPr lang="en-US" sz="1200" b="1" dirty="0" smtClean="0">
              <a:solidFill>
                <a:srgbClr val="FF8C52"/>
              </a:solidFill>
              <a:latin typeface="Oxygen" panose="02000503000000000000" pitchFamily="2" charset="0"/>
            </a:endParaRPr>
          </a:p>
          <a:p>
            <a:pPr algn="ctr"/>
            <a:r>
              <a:rPr lang="en-US" sz="2800" b="1" cap="all" dirty="0" smtClean="0">
                <a:solidFill>
                  <a:srgbClr val="FF8C52"/>
                </a:solidFill>
                <a:latin typeface="Oxygen" panose="02000503000000000000" pitchFamily="2" charset="0"/>
              </a:rPr>
              <a:t>History - VIII – XII</a:t>
            </a:r>
          </a:p>
          <a:p>
            <a:pPr algn="ctr"/>
            <a:r>
              <a:rPr lang="en-US" sz="2800" b="1" cap="all" dirty="0" smtClean="0">
                <a:solidFill>
                  <a:srgbClr val="FF8C52"/>
                </a:solidFill>
                <a:latin typeface="Oxygen" panose="02000503000000000000" pitchFamily="2" charset="0"/>
              </a:rPr>
              <a:t>Geography - VIII – X</a:t>
            </a:r>
            <a:endParaRPr lang="en-US" sz="1100" b="1" cap="all" dirty="0">
              <a:solidFill>
                <a:srgbClr val="FF8C52"/>
              </a:solidFill>
              <a:latin typeface="Oxygen" panose="02000503000000000000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0950" y="6881192"/>
            <a:ext cx="377558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600" b="1" dirty="0" smtClean="0">
                <a:solidFill>
                  <a:srgbClr val="FF8C52"/>
                </a:solidFill>
                <a:latin typeface="Oxygen" panose="02000503000000000000" pitchFamily="2" charset="0"/>
              </a:rPr>
              <a:t>Visual Storyteller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600" b="1" dirty="0" smtClean="0">
                <a:solidFill>
                  <a:srgbClr val="FF8C52"/>
                </a:solidFill>
                <a:latin typeface="Oxygen" panose="02000503000000000000" pitchFamily="2" charset="0"/>
              </a:rPr>
              <a:t>8 Yrs Exp. &amp; Detail Oriented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701228" y="6889640"/>
            <a:ext cx="30387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600" b="1" dirty="0" smtClean="0">
                <a:solidFill>
                  <a:srgbClr val="FF8C52"/>
                </a:solidFill>
                <a:latin typeface="Oxygen" panose="02000503000000000000" pitchFamily="2" charset="0"/>
              </a:rPr>
              <a:t>Caring Like Elder Brother</a:t>
            </a:r>
            <a:endParaRPr lang="en-AU" sz="1600" b="1" dirty="0" smtClean="0">
              <a:solidFill>
                <a:srgbClr val="FF8C52"/>
              </a:solidFill>
              <a:latin typeface="Oxygen" panose="02000503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600" b="1" dirty="0" smtClean="0">
                <a:solidFill>
                  <a:srgbClr val="FF8C52"/>
                </a:solidFill>
                <a:latin typeface="Oxygen" panose="02000503000000000000" pitchFamily="2" charset="0"/>
              </a:rPr>
              <a:t>Loves </a:t>
            </a:r>
            <a:r>
              <a:rPr lang="en-US" sz="1600" b="1" dirty="0">
                <a:solidFill>
                  <a:srgbClr val="FF8C52"/>
                </a:solidFill>
                <a:latin typeface="Oxygen" panose="02000503000000000000" pitchFamily="2" charset="0"/>
              </a:rPr>
              <a:t>Teaching </a:t>
            </a:r>
            <a:endParaRPr lang="en-AU" sz="1600" b="1" dirty="0">
              <a:solidFill>
                <a:srgbClr val="FF8C52"/>
              </a:solidFill>
              <a:latin typeface="Oxygen" panose="02000503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0500" y="8200130"/>
            <a:ext cx="652272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FF8C52"/>
                </a:solidFill>
                <a:latin typeface="Oxygen" panose="02000503000000000000" pitchFamily="2" charset="0"/>
              </a:rPr>
              <a:t>His diligent care helped Trisha score so well </a:t>
            </a:r>
            <a:r>
              <a:rPr lang="en-US" b="1" i="1" dirty="0" smtClean="0">
                <a:solidFill>
                  <a:srgbClr val="FF8C52"/>
                </a:solidFill>
                <a:latin typeface="Oxygen" panose="02000503000000000000" pitchFamily="2" charset="0"/>
              </a:rPr>
              <a:t>!</a:t>
            </a:r>
          </a:p>
          <a:p>
            <a:r>
              <a:rPr lang="en-US" b="1" dirty="0">
                <a:solidFill>
                  <a:srgbClr val="FF8C52"/>
                </a:solidFill>
                <a:latin typeface="Oxygen" panose="02000503000000000000" pitchFamily="2" charset="0"/>
              </a:rPr>
              <a:t> </a:t>
            </a:r>
            <a:r>
              <a:rPr lang="en-US" b="1" dirty="0" smtClean="0">
                <a:solidFill>
                  <a:srgbClr val="FF8C52"/>
                </a:solidFill>
                <a:latin typeface="Oxygen" panose="02000503000000000000" pitchFamily="2" charset="0"/>
              </a:rPr>
              <a:t>                                                                       </a:t>
            </a:r>
            <a:r>
              <a:rPr lang="en-US" sz="1400" b="1" dirty="0" smtClean="0">
                <a:solidFill>
                  <a:srgbClr val="FF8C52"/>
                </a:solidFill>
                <a:latin typeface="Oxygen" panose="02000503000000000000" pitchFamily="2" charset="0"/>
              </a:rPr>
              <a:t>– Trisha’s mother</a:t>
            </a:r>
          </a:p>
          <a:p>
            <a:endParaRPr lang="en-US" sz="300" b="1" dirty="0" smtClean="0">
              <a:solidFill>
                <a:srgbClr val="FF8C52"/>
              </a:solidFill>
              <a:latin typeface="Oxygen" panose="02000503000000000000" pitchFamily="2" charset="0"/>
            </a:endParaRPr>
          </a:p>
          <a:p>
            <a:r>
              <a:rPr lang="en-US" b="1" i="1" dirty="0" smtClean="0">
                <a:solidFill>
                  <a:srgbClr val="FF8C52"/>
                </a:solidFill>
                <a:latin typeface="Oxygen" panose="02000503000000000000" pitchFamily="2" charset="0"/>
              </a:rPr>
              <a:t>Explains well, takes tests &amp; clears all doubts. Excellent!</a:t>
            </a:r>
          </a:p>
          <a:p>
            <a:r>
              <a:rPr lang="en-US" b="1" dirty="0">
                <a:solidFill>
                  <a:srgbClr val="FF8C52"/>
                </a:solidFill>
                <a:latin typeface="Oxygen" panose="02000503000000000000" pitchFamily="2" charset="0"/>
              </a:rPr>
              <a:t> </a:t>
            </a:r>
            <a:r>
              <a:rPr lang="en-US" b="1" dirty="0" smtClean="0">
                <a:solidFill>
                  <a:srgbClr val="FF8C52"/>
                </a:solidFill>
                <a:latin typeface="Oxygen" panose="02000503000000000000" pitchFamily="2" charset="0"/>
              </a:rPr>
              <a:t>                                                                       </a:t>
            </a:r>
            <a:r>
              <a:rPr lang="en-US" sz="1400" b="1" dirty="0">
                <a:solidFill>
                  <a:srgbClr val="FF8C52"/>
                </a:solidFill>
                <a:latin typeface="Oxygen" panose="02000503000000000000" pitchFamily="2" charset="0"/>
              </a:rPr>
              <a:t>– Emon Kalsa’s </a:t>
            </a:r>
            <a:r>
              <a:rPr lang="en-US" sz="1400" b="1" dirty="0" smtClean="0">
                <a:solidFill>
                  <a:srgbClr val="FF8C52"/>
                </a:solidFill>
                <a:latin typeface="Oxygen" panose="02000503000000000000" pitchFamily="2" charset="0"/>
              </a:rPr>
              <a:t>mother </a:t>
            </a:r>
            <a:endParaRPr lang="en-AU" sz="1400" b="1" dirty="0">
              <a:solidFill>
                <a:srgbClr val="FF8C52"/>
              </a:solidFill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2716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9736" y="375334"/>
            <a:ext cx="4016529" cy="401743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429736" y="375334"/>
            <a:ext cx="4016529" cy="4017435"/>
          </a:xfrm>
          <a:prstGeom prst="rect">
            <a:avLst/>
          </a:prstGeom>
          <a:gradFill>
            <a:gsLst>
              <a:gs pos="70000">
                <a:srgbClr val="FF8C52"/>
              </a:gs>
              <a:gs pos="62000">
                <a:srgbClr val="FF8C52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TextBox 11"/>
          <p:cNvSpPr txBox="1"/>
          <p:nvPr/>
        </p:nvSpPr>
        <p:spPr>
          <a:xfrm>
            <a:off x="766645" y="4483690"/>
            <a:ext cx="534270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JAY SIR</a:t>
            </a:r>
          </a:p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Subhamay Dey</a:t>
            </a:r>
            <a:r>
              <a:rPr lang="en-US" sz="28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</a:p>
          <a:p>
            <a:pPr algn="ctr"/>
            <a:endParaRPr lang="en-US" sz="1200" b="1" dirty="0" smtClean="0">
              <a:solidFill>
                <a:schemeClr val="bg1"/>
              </a:solidFill>
              <a:latin typeface="Oxygen" panose="02000503000000000000" pitchFamily="2" charset="0"/>
            </a:endParaRPr>
          </a:p>
          <a:p>
            <a:pPr algn="ctr"/>
            <a:r>
              <a:rPr lang="en-US" sz="2800" b="1" cap="small" dirty="0" smtClean="0">
                <a:solidFill>
                  <a:schemeClr val="bg1"/>
                </a:solidFill>
                <a:latin typeface="Oxygen" panose="02000503000000000000" pitchFamily="2" charset="0"/>
              </a:rPr>
              <a:t>Accountancy &amp; Business Studies - VIII – XII</a:t>
            </a:r>
            <a:endParaRPr lang="en-US" sz="1100" b="1" cap="small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0500" y="8200130"/>
            <a:ext cx="652272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bg1"/>
                </a:solidFill>
                <a:latin typeface="Oxygen" panose="02000503000000000000" pitchFamily="2" charset="0"/>
              </a:rPr>
              <a:t>His diligent care helped Trisha score so well </a:t>
            </a:r>
            <a:r>
              <a:rPr lang="en-US" b="1" i="1" dirty="0" smtClean="0">
                <a:solidFill>
                  <a:schemeClr val="bg1"/>
                </a:solidFill>
                <a:latin typeface="Oxygen" panose="02000503000000000000" pitchFamily="2" charset="0"/>
              </a:rPr>
              <a:t>!</a:t>
            </a:r>
          </a:p>
          <a:p>
            <a:r>
              <a:rPr lang="en-US" b="1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                                                                       </a:t>
            </a:r>
            <a:r>
              <a:rPr lang="en-US" sz="14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– Trisha’s mother</a:t>
            </a:r>
          </a:p>
          <a:p>
            <a:endParaRPr lang="en-US" sz="300" b="1" dirty="0" smtClean="0">
              <a:solidFill>
                <a:schemeClr val="bg1"/>
              </a:solidFill>
              <a:latin typeface="Oxygen" panose="02000503000000000000" pitchFamily="2" charset="0"/>
            </a:endParaRPr>
          </a:p>
          <a:p>
            <a:r>
              <a:rPr lang="en-US" b="1" i="1" dirty="0" smtClean="0">
                <a:solidFill>
                  <a:schemeClr val="bg1"/>
                </a:solidFill>
                <a:latin typeface="Oxygen" panose="02000503000000000000" pitchFamily="2" charset="0"/>
              </a:rPr>
              <a:t>Explains well, takes tests &amp; clears all doubts. Excellent!</a:t>
            </a:r>
          </a:p>
          <a:p>
            <a:r>
              <a:rPr lang="en-US" b="1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                                                                       </a:t>
            </a:r>
            <a:r>
              <a:rPr lang="en-US" sz="1400" b="1" dirty="0">
                <a:solidFill>
                  <a:schemeClr val="bg1"/>
                </a:solidFill>
                <a:latin typeface="Oxygen" panose="02000503000000000000" pitchFamily="2" charset="0"/>
              </a:rPr>
              <a:t>– Emon Kalsa’s </a:t>
            </a:r>
            <a:r>
              <a:rPr lang="en-US" sz="14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mother </a:t>
            </a:r>
            <a:endParaRPr lang="en-AU" sz="1400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0950" y="6881192"/>
            <a:ext cx="377558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6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Visual Storyteller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6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8 Yrs Exp. &amp; Detail Oriented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01228" y="6889640"/>
            <a:ext cx="30387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6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Caring Like Elder Brother</a:t>
            </a:r>
            <a:endParaRPr lang="en-AU" sz="1600" b="1" dirty="0" smtClean="0">
              <a:solidFill>
                <a:schemeClr val="bg1"/>
              </a:solidFill>
              <a:latin typeface="Oxygen" panose="02000503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6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Loves </a:t>
            </a:r>
            <a:r>
              <a:rPr lang="en-US" sz="1600" b="1" dirty="0">
                <a:solidFill>
                  <a:schemeClr val="bg1"/>
                </a:solidFill>
                <a:latin typeface="Oxygen" panose="02000503000000000000" pitchFamily="2" charset="0"/>
              </a:rPr>
              <a:t>Teaching </a:t>
            </a:r>
            <a:endParaRPr lang="en-AU" sz="1600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1837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766645" y="4631175"/>
            <a:ext cx="534270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err="1" smtClean="0">
                <a:solidFill>
                  <a:srgbClr val="FF8C52"/>
                </a:solidFill>
                <a:latin typeface="Oxygen" panose="02000503000000000000" pitchFamily="2" charset="0"/>
              </a:rPr>
              <a:t>Dipanwita</a:t>
            </a:r>
            <a:r>
              <a:rPr lang="en-US" sz="4400" b="1" dirty="0" smtClean="0">
                <a:solidFill>
                  <a:srgbClr val="FF8C52"/>
                </a:solidFill>
                <a:latin typeface="Oxygen" panose="02000503000000000000" pitchFamily="2" charset="0"/>
              </a:rPr>
              <a:t> Biswas</a:t>
            </a:r>
          </a:p>
          <a:p>
            <a:pPr algn="ctr"/>
            <a:r>
              <a:rPr lang="en-US" sz="2400" b="1" dirty="0" smtClean="0">
                <a:solidFill>
                  <a:srgbClr val="FF8C52"/>
                </a:solidFill>
                <a:latin typeface="Oxygen" panose="02000503000000000000" pitchFamily="2" charset="0"/>
              </a:rPr>
              <a:t>M.A. (English), B.Ed.</a:t>
            </a:r>
            <a:r>
              <a:rPr lang="en-US" sz="2800" b="1" dirty="0" smtClean="0">
                <a:solidFill>
                  <a:srgbClr val="FF8C52"/>
                </a:solidFill>
                <a:latin typeface="Oxygen" panose="02000503000000000000" pitchFamily="2" charset="0"/>
              </a:rPr>
              <a:t> </a:t>
            </a:r>
          </a:p>
          <a:p>
            <a:pPr algn="ctr"/>
            <a:endParaRPr lang="en-US" sz="1200" b="1" dirty="0" smtClean="0">
              <a:solidFill>
                <a:srgbClr val="FF8C52"/>
              </a:solidFill>
              <a:latin typeface="Oxygen" panose="02000503000000000000" pitchFamily="2" charset="0"/>
            </a:endParaRPr>
          </a:p>
          <a:p>
            <a:pPr algn="ctr"/>
            <a:r>
              <a:rPr lang="en-US" sz="2800" b="1" cap="all" dirty="0" smtClean="0">
                <a:solidFill>
                  <a:srgbClr val="FF8C52"/>
                </a:solidFill>
                <a:latin typeface="Oxygen" panose="02000503000000000000" pitchFamily="2" charset="0"/>
              </a:rPr>
              <a:t>English - VIII</a:t>
            </a:r>
            <a:endParaRPr lang="en-US" sz="1100" b="1" cap="all" dirty="0">
              <a:solidFill>
                <a:srgbClr val="FF8C52"/>
              </a:solidFill>
              <a:latin typeface="Oxygen" panose="02000503000000000000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0950" y="6851696"/>
            <a:ext cx="377558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600" b="1" dirty="0" smtClean="0">
                <a:solidFill>
                  <a:srgbClr val="FF8C52"/>
                </a:solidFill>
                <a:latin typeface="Oxygen" panose="02000503000000000000" pitchFamily="2" charset="0"/>
              </a:rPr>
              <a:t>Motherly &amp; Empathetic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600" b="1" dirty="0" smtClean="0">
                <a:solidFill>
                  <a:srgbClr val="FF8C52"/>
                </a:solidFill>
                <a:latin typeface="Oxygen" panose="02000503000000000000" pitchFamily="2" charset="0"/>
              </a:rPr>
              <a:t>Innovative Techniques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701228" y="6860144"/>
            <a:ext cx="30387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600" b="1" dirty="0" smtClean="0">
                <a:solidFill>
                  <a:srgbClr val="FF8C52"/>
                </a:solidFill>
                <a:latin typeface="Oxygen" panose="02000503000000000000" pitchFamily="2" charset="0"/>
              </a:rPr>
              <a:t>Diligent &amp; Adaptive</a:t>
            </a:r>
            <a:endParaRPr lang="en-AU" sz="1600" b="1" dirty="0" smtClean="0">
              <a:solidFill>
                <a:srgbClr val="FF8C52"/>
              </a:solidFill>
              <a:latin typeface="Oxygen" panose="02000503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600" b="1" dirty="0" smtClean="0">
                <a:solidFill>
                  <a:srgbClr val="FF8C52"/>
                </a:solidFill>
                <a:latin typeface="Oxygen" panose="02000503000000000000" pitchFamily="2" charset="0"/>
              </a:rPr>
              <a:t>16 Yrs Experienced</a:t>
            </a:r>
            <a:endParaRPr lang="en-AU" sz="1600" b="1" dirty="0">
              <a:solidFill>
                <a:srgbClr val="FF8C52"/>
              </a:solidFill>
              <a:latin typeface="Oxygen" panose="02000503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27702" y="8377106"/>
            <a:ext cx="62855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FF8C52"/>
                </a:solidFill>
                <a:latin typeface="Oxygen" panose="02000503000000000000" pitchFamily="2" charset="0"/>
              </a:rPr>
              <a:t>Excellent teacher, I owe so much to this wonderful lady for my career!</a:t>
            </a:r>
          </a:p>
          <a:p>
            <a:r>
              <a:rPr lang="en-US" b="1" dirty="0">
                <a:solidFill>
                  <a:srgbClr val="FF8C52"/>
                </a:solidFill>
                <a:latin typeface="Oxygen" panose="02000503000000000000" pitchFamily="2" charset="0"/>
              </a:rPr>
              <a:t> </a:t>
            </a:r>
            <a:r>
              <a:rPr lang="en-US" b="1" dirty="0" smtClean="0">
                <a:solidFill>
                  <a:srgbClr val="FF8C52"/>
                </a:solidFill>
                <a:latin typeface="Oxygen" panose="02000503000000000000" pitchFamily="2" charset="0"/>
              </a:rPr>
              <a:t>                                                                </a:t>
            </a:r>
            <a:r>
              <a:rPr lang="en-US" sz="1400" b="1" dirty="0" smtClean="0">
                <a:solidFill>
                  <a:srgbClr val="FF8C52"/>
                </a:solidFill>
                <a:latin typeface="Oxygen" panose="02000503000000000000" pitchFamily="2" charset="0"/>
              </a:rPr>
              <a:t>– Susanta Das, ex student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169" y="405079"/>
            <a:ext cx="3956882" cy="395444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443595" y="389644"/>
            <a:ext cx="4016529" cy="4017435"/>
          </a:xfrm>
          <a:prstGeom prst="rect">
            <a:avLst/>
          </a:prstGeom>
          <a:gradFill>
            <a:gsLst>
              <a:gs pos="70000">
                <a:srgbClr val="FFFFFF"/>
              </a:gs>
              <a:gs pos="62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="" xmlns:p14="http://schemas.microsoft.com/office/powerpoint/2010/main" val="286630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TextBox 11"/>
          <p:cNvSpPr txBox="1"/>
          <p:nvPr/>
        </p:nvSpPr>
        <p:spPr>
          <a:xfrm>
            <a:off x="766645" y="4483690"/>
            <a:ext cx="534270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cap="all" dirty="0" smtClean="0">
                <a:solidFill>
                  <a:schemeClr val="bg1"/>
                </a:solidFill>
                <a:latin typeface="Oxygen" panose="02000503000000000000" pitchFamily="2" charset="0"/>
              </a:rPr>
              <a:t>Avishek Sir</a:t>
            </a:r>
          </a:p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Avishek Adhikari</a:t>
            </a:r>
            <a:endParaRPr lang="en-US" sz="2800" b="1" dirty="0" smtClean="0">
              <a:solidFill>
                <a:schemeClr val="bg1"/>
              </a:solidFill>
              <a:latin typeface="Oxygen" panose="02000503000000000000" pitchFamily="2" charset="0"/>
            </a:endParaRPr>
          </a:p>
          <a:p>
            <a:pPr algn="ctr"/>
            <a:endParaRPr lang="en-US" sz="1200" b="1" dirty="0" smtClean="0">
              <a:solidFill>
                <a:schemeClr val="bg1"/>
              </a:solidFill>
              <a:latin typeface="Oxygen" panose="02000503000000000000" pitchFamily="2" charset="0"/>
            </a:endParaRPr>
          </a:p>
          <a:p>
            <a:pPr algn="ctr"/>
            <a:r>
              <a:rPr lang="en-US" sz="2800" b="1" cap="small" dirty="0" smtClean="0">
                <a:solidFill>
                  <a:schemeClr val="bg1"/>
                </a:solidFill>
                <a:latin typeface="Oxygen" panose="02000503000000000000" pitchFamily="2" charset="0"/>
              </a:rPr>
              <a:t>Maths - VIII – XII</a:t>
            </a:r>
            <a:endParaRPr lang="en-US" sz="1100" b="1" cap="small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0500" y="8213193"/>
            <a:ext cx="652272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bg1"/>
                </a:solidFill>
                <a:latin typeface="Oxygen" panose="02000503000000000000" pitchFamily="2" charset="0"/>
              </a:rPr>
              <a:t>Neel depended on him so much to score !</a:t>
            </a:r>
          </a:p>
          <a:p>
            <a:r>
              <a:rPr lang="en-US" b="1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                                                                       </a:t>
            </a:r>
            <a:r>
              <a:rPr lang="en-US" sz="14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– Neel’s mother</a:t>
            </a:r>
          </a:p>
          <a:p>
            <a:endParaRPr lang="en-US" sz="300" b="1" dirty="0" smtClean="0">
              <a:solidFill>
                <a:schemeClr val="bg1"/>
              </a:solidFill>
              <a:latin typeface="Oxygen" panose="02000503000000000000" pitchFamily="2" charset="0"/>
            </a:endParaRPr>
          </a:p>
          <a:p>
            <a:r>
              <a:rPr lang="en-US" b="1" i="1" dirty="0" smtClean="0">
                <a:solidFill>
                  <a:schemeClr val="bg1"/>
                </a:solidFill>
                <a:latin typeface="Oxygen" panose="02000503000000000000" pitchFamily="2" charset="0"/>
              </a:rPr>
              <a:t>Explains well, takes tests &amp; clears all doubts. Excellent!</a:t>
            </a:r>
          </a:p>
          <a:p>
            <a:r>
              <a:rPr lang="en-US" b="1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                                                                       </a:t>
            </a:r>
            <a:r>
              <a:rPr lang="en-US" sz="1400" b="1" dirty="0">
                <a:solidFill>
                  <a:schemeClr val="bg1"/>
                </a:solidFill>
                <a:latin typeface="Oxygen" panose="02000503000000000000" pitchFamily="2" charset="0"/>
              </a:rPr>
              <a:t>– Emon Kalsa’s </a:t>
            </a:r>
            <a:r>
              <a:rPr lang="en-US" sz="14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mother </a:t>
            </a:r>
            <a:endParaRPr lang="en-AU" sz="1400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95004" y="6408797"/>
            <a:ext cx="35552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6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Cracked IIT, ISI PhD (Ongoing)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6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8 Yrs Exp. &amp; Detail Oriented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6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Lots of Successful Students</a:t>
            </a:r>
            <a:endParaRPr lang="en-AU" sz="1600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3706583" y="6395734"/>
                <a:ext cx="3038790" cy="16773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AU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b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100</m:t>
                        </m:r>
                      </m:num>
                      <m:den>
                        <m:r>
                          <a:rPr lang="en-AU" b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</m:oMath>
                </a14:m>
                <a:r>
                  <a:rPr lang="en-US" sz="1600" b="1" dirty="0">
                    <a:solidFill>
                      <a:schemeClr val="bg1"/>
                    </a:solidFill>
                    <a:latin typeface="Oxygen" panose="02000503000000000000" pitchFamily="2" charset="0"/>
                  </a:rPr>
                  <a:t> in </a:t>
                </a:r>
                <a:r>
                  <a:rPr lang="en-US" sz="1600" b="1" dirty="0" smtClean="0">
                    <a:solidFill>
                      <a:schemeClr val="bg1"/>
                    </a:solidFill>
                    <a:latin typeface="Oxygen" panose="02000503000000000000" pitchFamily="2" charset="0"/>
                  </a:rPr>
                  <a:t>Maths in HS &amp; 10</a:t>
                </a:r>
                <a:r>
                  <a:rPr lang="en-US" sz="1600" b="1" baseline="30000" dirty="0" smtClean="0">
                    <a:solidFill>
                      <a:schemeClr val="bg1"/>
                    </a:solidFill>
                    <a:latin typeface="Oxygen" panose="02000503000000000000" pitchFamily="2" charset="0"/>
                  </a:rPr>
                  <a:t>th</a:t>
                </a:r>
                <a:r>
                  <a:rPr lang="en-US" sz="1600" b="1" dirty="0" smtClean="0">
                    <a:solidFill>
                      <a:schemeClr val="bg1"/>
                    </a:solidFill>
                    <a:latin typeface="Oxygen" panose="02000503000000000000" pitchFamily="2" charset="0"/>
                  </a:rPr>
                  <a:t/>
                </a:r>
              </a:p>
              <a:p>
                <a:pPr marL="285750" indent="-285750">
                  <a:lnSpc>
                    <a:spcPct val="200000"/>
                  </a:lnSpc>
                  <a:buFont typeface="Wingdings" panose="05000000000000000000" pitchFamily="2" charset="2"/>
                  <a:buChar char="v"/>
                </a:pPr>
                <a:r>
                  <a:rPr lang="en-US" sz="1600" b="1" dirty="0" smtClean="0">
                    <a:solidFill>
                      <a:schemeClr val="bg1"/>
                    </a:solidFill>
                    <a:latin typeface="Oxygen" panose="02000503000000000000" pitchFamily="2" charset="0"/>
                  </a:rPr>
                  <a:t>B.Sc. Math CU 1</a:t>
                </a:r>
                <a:r>
                  <a:rPr lang="en-US" sz="1600" b="1" baseline="30000" dirty="0" smtClean="0">
                    <a:solidFill>
                      <a:schemeClr val="bg1"/>
                    </a:solidFill>
                    <a:latin typeface="Oxygen" panose="02000503000000000000" pitchFamily="2" charset="0"/>
                  </a:rPr>
                  <a:t>st</a:t>
                </a:r>
                <a:r>
                  <a:rPr lang="en-US" sz="1600" b="1" dirty="0" smtClean="0">
                    <a:solidFill>
                      <a:schemeClr val="bg1"/>
                    </a:solidFill>
                    <a:latin typeface="Oxygen" panose="02000503000000000000" pitchFamily="2" charset="0"/>
                  </a:rPr>
                  <a:t> Class 1</a:t>
                </a:r>
                <a:r>
                  <a:rPr lang="en-US" sz="1600" b="1" baseline="30000" dirty="0" smtClean="0">
                    <a:solidFill>
                      <a:schemeClr val="bg1"/>
                    </a:solidFill>
                    <a:latin typeface="Oxygen" panose="02000503000000000000" pitchFamily="2" charset="0"/>
                  </a:rPr>
                  <a:t>st</a:t>
                </a:r>
              </a:p>
              <a:p>
                <a:pPr marL="285750" indent="-285750">
                  <a:lnSpc>
                    <a:spcPct val="200000"/>
                  </a:lnSpc>
                  <a:buFont typeface="Wingdings" panose="05000000000000000000" pitchFamily="2" charset="2"/>
                  <a:buChar char="v"/>
                </a:pPr>
                <a:r>
                  <a:rPr lang="en-US" sz="1600" b="1" dirty="0" smtClean="0">
                    <a:solidFill>
                      <a:schemeClr val="bg1"/>
                    </a:solidFill>
                    <a:latin typeface="Oxygen" panose="02000503000000000000" pitchFamily="2" charset="0"/>
                  </a:rPr>
                  <a:t>M.Sc</a:t>
                </a:r>
                <a:r>
                  <a:rPr lang="en-US" sz="1600" b="1" dirty="0">
                    <a:solidFill>
                      <a:schemeClr val="bg1"/>
                    </a:solidFill>
                    <a:latin typeface="Oxygen" panose="02000503000000000000" pitchFamily="2" charset="0"/>
                  </a:rPr>
                  <a:t>. Math CU 1</a:t>
                </a:r>
                <a:r>
                  <a:rPr lang="en-US" sz="1600" b="1" baseline="30000" dirty="0">
                    <a:solidFill>
                      <a:schemeClr val="bg1"/>
                    </a:solidFill>
                    <a:latin typeface="Oxygen" panose="02000503000000000000" pitchFamily="2" charset="0"/>
                  </a:rPr>
                  <a:t>st</a:t>
                </a:r>
                <a:r>
                  <a:rPr lang="en-US" sz="1600" b="1" dirty="0">
                    <a:solidFill>
                      <a:schemeClr val="bg1"/>
                    </a:solidFill>
                    <a:latin typeface="Oxygen" panose="02000503000000000000" pitchFamily="2" charset="0"/>
                  </a:rPr>
                  <a:t> Class </a:t>
                </a:r>
                <a:r>
                  <a:rPr lang="en-US" sz="1600" b="1" dirty="0" smtClean="0">
                    <a:solidFill>
                      <a:schemeClr val="bg1"/>
                    </a:solidFill>
                    <a:latin typeface="Oxygen" panose="02000503000000000000" pitchFamily="2" charset="0"/>
                  </a:rPr>
                  <a:t>1</a:t>
                </a:r>
                <a:r>
                  <a:rPr lang="en-US" sz="1600" b="1" baseline="30000" dirty="0" smtClean="0">
                    <a:solidFill>
                      <a:schemeClr val="bg1"/>
                    </a:solidFill>
                    <a:latin typeface="Oxygen" panose="02000503000000000000" pitchFamily="2" charset="0"/>
                  </a:rPr>
                  <a:t>st</a:t>
                </a:r>
                <a:endParaRPr lang="en-US" sz="1600" b="1" dirty="0" smtClean="0">
                  <a:solidFill>
                    <a:schemeClr val="bg1"/>
                  </a:solidFill>
                  <a:latin typeface="Oxygen" panose="02000503000000000000" pitchFamily="2" charset="0"/>
                </a:endParaRPr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583" y="6395734"/>
                <a:ext cx="3038790" cy="1677382"/>
              </a:xfrm>
              <a:prstGeom prst="rect">
                <a:avLst/>
              </a:prstGeom>
              <a:blipFill rotWithShape="0">
                <a:blip r:embed="rId3"/>
                <a:stretch>
                  <a:fillRect l="-120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7944" y="414300"/>
            <a:ext cx="3946228" cy="3947728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442794" y="375334"/>
            <a:ext cx="4016529" cy="4017435"/>
          </a:xfrm>
          <a:prstGeom prst="rect">
            <a:avLst/>
          </a:prstGeom>
          <a:gradFill>
            <a:gsLst>
              <a:gs pos="70000">
                <a:srgbClr val="FF8C52"/>
              </a:gs>
              <a:gs pos="62000">
                <a:srgbClr val="FF8C52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="" xmlns:p14="http://schemas.microsoft.com/office/powerpoint/2010/main" val="232070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766645" y="4483690"/>
            <a:ext cx="534270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cap="all" dirty="0" smtClean="0">
                <a:solidFill>
                  <a:srgbClr val="FF8C52"/>
                </a:solidFill>
                <a:latin typeface="Oxygen" panose="02000503000000000000" pitchFamily="2" charset="0"/>
              </a:rPr>
              <a:t>Avishek Sir</a:t>
            </a:r>
          </a:p>
          <a:p>
            <a:pPr algn="ctr"/>
            <a:r>
              <a:rPr lang="en-US" sz="2400" b="1" dirty="0" smtClean="0">
                <a:solidFill>
                  <a:srgbClr val="FF8C52"/>
                </a:solidFill>
                <a:latin typeface="Oxygen" panose="02000503000000000000" pitchFamily="2" charset="0"/>
              </a:rPr>
              <a:t>Avishek Adhikari</a:t>
            </a:r>
            <a:endParaRPr lang="en-US" sz="2800" b="1" dirty="0" smtClean="0">
              <a:solidFill>
                <a:srgbClr val="FF8C52"/>
              </a:solidFill>
              <a:latin typeface="Oxygen" panose="02000503000000000000" pitchFamily="2" charset="0"/>
            </a:endParaRPr>
          </a:p>
          <a:p>
            <a:pPr algn="ctr"/>
            <a:endParaRPr lang="en-US" sz="1200" b="1" dirty="0" smtClean="0">
              <a:solidFill>
                <a:srgbClr val="FF8C52"/>
              </a:solidFill>
              <a:latin typeface="Oxygen" panose="02000503000000000000" pitchFamily="2" charset="0"/>
            </a:endParaRPr>
          </a:p>
          <a:p>
            <a:pPr algn="ctr"/>
            <a:r>
              <a:rPr lang="en-US" sz="2800" b="1" cap="small" dirty="0" smtClean="0">
                <a:solidFill>
                  <a:srgbClr val="FF8C52"/>
                </a:solidFill>
                <a:latin typeface="Oxygen" panose="02000503000000000000" pitchFamily="2" charset="0"/>
              </a:rPr>
              <a:t>Physics - VIII – XII</a:t>
            </a:r>
            <a:endParaRPr lang="en-US" sz="1100" b="1" cap="small" dirty="0">
              <a:solidFill>
                <a:srgbClr val="FF8C52"/>
              </a:solidFill>
              <a:latin typeface="Oxygen" panose="02000503000000000000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0500" y="8213193"/>
            <a:ext cx="652272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FF8C52"/>
                </a:solidFill>
                <a:latin typeface="Oxygen" panose="02000503000000000000" pitchFamily="2" charset="0"/>
              </a:rPr>
              <a:t>Neel depended on him so much to score !</a:t>
            </a:r>
          </a:p>
          <a:p>
            <a:r>
              <a:rPr lang="en-US" b="1" dirty="0">
                <a:solidFill>
                  <a:srgbClr val="FF8C52"/>
                </a:solidFill>
                <a:latin typeface="Oxygen" panose="02000503000000000000" pitchFamily="2" charset="0"/>
              </a:rPr>
              <a:t> </a:t>
            </a:r>
            <a:r>
              <a:rPr lang="en-US" b="1" dirty="0" smtClean="0">
                <a:solidFill>
                  <a:srgbClr val="FF8C52"/>
                </a:solidFill>
                <a:latin typeface="Oxygen" panose="02000503000000000000" pitchFamily="2" charset="0"/>
              </a:rPr>
              <a:t>                                                                       </a:t>
            </a:r>
            <a:r>
              <a:rPr lang="en-US" sz="1400" b="1" dirty="0" smtClean="0">
                <a:solidFill>
                  <a:srgbClr val="FF8C52"/>
                </a:solidFill>
                <a:latin typeface="Oxygen" panose="02000503000000000000" pitchFamily="2" charset="0"/>
              </a:rPr>
              <a:t>– Neel’s mother</a:t>
            </a:r>
          </a:p>
          <a:p>
            <a:endParaRPr lang="en-US" sz="300" b="1" dirty="0" smtClean="0">
              <a:solidFill>
                <a:srgbClr val="FF8C52"/>
              </a:solidFill>
              <a:latin typeface="Oxygen" panose="02000503000000000000" pitchFamily="2" charset="0"/>
            </a:endParaRPr>
          </a:p>
          <a:p>
            <a:r>
              <a:rPr lang="en-US" b="1" i="1" dirty="0" smtClean="0">
                <a:solidFill>
                  <a:srgbClr val="FF8C52"/>
                </a:solidFill>
                <a:latin typeface="Oxygen" panose="02000503000000000000" pitchFamily="2" charset="0"/>
              </a:rPr>
              <a:t>Explains well, takes tests &amp; clears all doubts. Excellent!</a:t>
            </a:r>
          </a:p>
          <a:p>
            <a:r>
              <a:rPr lang="en-US" b="1" dirty="0">
                <a:solidFill>
                  <a:srgbClr val="FF8C52"/>
                </a:solidFill>
                <a:latin typeface="Oxygen" panose="02000503000000000000" pitchFamily="2" charset="0"/>
              </a:rPr>
              <a:t> </a:t>
            </a:r>
            <a:r>
              <a:rPr lang="en-US" b="1" dirty="0" smtClean="0">
                <a:solidFill>
                  <a:srgbClr val="FF8C52"/>
                </a:solidFill>
                <a:latin typeface="Oxygen" panose="02000503000000000000" pitchFamily="2" charset="0"/>
              </a:rPr>
              <a:t>                                                                       </a:t>
            </a:r>
            <a:r>
              <a:rPr lang="en-US" sz="1400" b="1" dirty="0">
                <a:solidFill>
                  <a:srgbClr val="FF8C52"/>
                </a:solidFill>
                <a:latin typeface="Oxygen" panose="02000503000000000000" pitchFamily="2" charset="0"/>
              </a:rPr>
              <a:t>– Emon Kalsa’s </a:t>
            </a:r>
            <a:r>
              <a:rPr lang="en-US" sz="1400" b="1" dirty="0" smtClean="0">
                <a:solidFill>
                  <a:srgbClr val="FF8C52"/>
                </a:solidFill>
                <a:latin typeface="Oxygen" panose="02000503000000000000" pitchFamily="2" charset="0"/>
              </a:rPr>
              <a:t>mother </a:t>
            </a:r>
            <a:endParaRPr lang="en-AU" sz="1400" b="1" dirty="0">
              <a:solidFill>
                <a:srgbClr val="FF8C52"/>
              </a:solidFill>
              <a:latin typeface="Oxygen" panose="02000503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95004" y="6408797"/>
            <a:ext cx="35552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600" b="1" dirty="0" smtClean="0">
                <a:solidFill>
                  <a:srgbClr val="FF8C52"/>
                </a:solidFill>
                <a:latin typeface="Oxygen" panose="02000503000000000000" pitchFamily="2" charset="0"/>
              </a:rPr>
              <a:t>Cracked IIT, ISI PhD (Ongoing)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600" b="1" dirty="0" smtClean="0">
                <a:solidFill>
                  <a:srgbClr val="FF8C52"/>
                </a:solidFill>
                <a:latin typeface="Oxygen" panose="02000503000000000000" pitchFamily="2" charset="0"/>
              </a:rPr>
              <a:t>8 Yrs Exp. &amp; Detail Oriented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600" b="1" dirty="0" smtClean="0">
                <a:solidFill>
                  <a:srgbClr val="FF8C52"/>
                </a:solidFill>
                <a:latin typeface="Oxygen" panose="02000503000000000000" pitchFamily="2" charset="0"/>
              </a:rPr>
              <a:t>Lots of Successful Students</a:t>
            </a:r>
            <a:endParaRPr lang="en-AU" sz="1600" b="1" dirty="0">
              <a:solidFill>
                <a:srgbClr val="FF8C52"/>
              </a:solidFill>
              <a:latin typeface="Oxygen" panose="02000503000000000000" pitchFamily="2" charset="0"/>
            </a:endParaRP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3706583" y="6395734"/>
                <a:ext cx="3038790" cy="16773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AU" i="1" smtClean="0">
                            <a:solidFill>
                              <a:srgbClr val="FF8C5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b="0">
                            <a:solidFill>
                              <a:srgbClr val="FF8C52"/>
                            </a:solidFill>
                            <a:latin typeface="Cambria Math" panose="02040503050406030204" pitchFamily="18" charset="0"/>
                          </a:rPr>
                          <m:t>100</m:t>
                        </m:r>
                      </m:num>
                      <m:den>
                        <m:r>
                          <a:rPr lang="en-AU" b="0">
                            <a:solidFill>
                              <a:srgbClr val="FF8C52"/>
                            </a:solidFill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</m:oMath>
                </a14:m>
                <a:r>
                  <a:rPr lang="en-US" sz="1600" b="1" dirty="0">
                    <a:solidFill>
                      <a:srgbClr val="FF8C52"/>
                    </a:solidFill>
                    <a:latin typeface="Oxygen" panose="02000503000000000000" pitchFamily="2" charset="0"/>
                  </a:rPr>
                  <a:t> in </a:t>
                </a:r>
                <a:r>
                  <a:rPr lang="en-US" sz="1600" b="1" dirty="0" smtClean="0">
                    <a:solidFill>
                      <a:srgbClr val="FF8C52"/>
                    </a:solidFill>
                    <a:latin typeface="Oxygen" panose="02000503000000000000" pitchFamily="2" charset="0"/>
                  </a:rPr>
                  <a:t>Maths in HS &amp; 10</a:t>
                </a:r>
                <a:r>
                  <a:rPr lang="en-US" sz="1600" b="1" baseline="30000" dirty="0" smtClean="0">
                    <a:solidFill>
                      <a:srgbClr val="FF8C52"/>
                    </a:solidFill>
                    <a:latin typeface="Oxygen" panose="02000503000000000000" pitchFamily="2" charset="0"/>
                  </a:rPr>
                  <a:t>th</a:t>
                </a:r>
                <a:r>
                  <a:rPr lang="en-US" sz="1600" b="1" dirty="0" smtClean="0">
                    <a:solidFill>
                      <a:srgbClr val="FF8C52"/>
                    </a:solidFill>
                    <a:latin typeface="Oxygen" panose="02000503000000000000" pitchFamily="2" charset="0"/>
                  </a:rPr>
                  <a:t/>
                </a:r>
              </a:p>
              <a:p>
                <a:pPr marL="285750" indent="-285750">
                  <a:lnSpc>
                    <a:spcPct val="200000"/>
                  </a:lnSpc>
                  <a:buFont typeface="Wingdings" panose="05000000000000000000" pitchFamily="2" charset="2"/>
                  <a:buChar char="v"/>
                </a:pPr>
                <a:r>
                  <a:rPr lang="en-US" sz="1600" b="1" dirty="0" smtClean="0">
                    <a:solidFill>
                      <a:srgbClr val="FF8C52"/>
                    </a:solidFill>
                    <a:latin typeface="Oxygen" panose="02000503000000000000" pitchFamily="2" charset="0"/>
                  </a:rPr>
                  <a:t>B.Sc. Math CU 1</a:t>
                </a:r>
                <a:r>
                  <a:rPr lang="en-US" sz="1600" b="1" baseline="30000" dirty="0" smtClean="0">
                    <a:solidFill>
                      <a:srgbClr val="FF8C52"/>
                    </a:solidFill>
                    <a:latin typeface="Oxygen" panose="02000503000000000000" pitchFamily="2" charset="0"/>
                  </a:rPr>
                  <a:t>st</a:t>
                </a:r>
                <a:r>
                  <a:rPr lang="en-US" sz="1600" b="1" dirty="0" smtClean="0">
                    <a:solidFill>
                      <a:srgbClr val="FF8C52"/>
                    </a:solidFill>
                    <a:latin typeface="Oxygen" panose="02000503000000000000" pitchFamily="2" charset="0"/>
                  </a:rPr>
                  <a:t> Class 1</a:t>
                </a:r>
                <a:r>
                  <a:rPr lang="en-US" sz="1600" b="1" baseline="30000" dirty="0" smtClean="0">
                    <a:solidFill>
                      <a:srgbClr val="FF8C52"/>
                    </a:solidFill>
                    <a:latin typeface="Oxygen" panose="02000503000000000000" pitchFamily="2" charset="0"/>
                  </a:rPr>
                  <a:t>st</a:t>
                </a:r>
              </a:p>
              <a:p>
                <a:pPr marL="285750" indent="-285750">
                  <a:lnSpc>
                    <a:spcPct val="200000"/>
                  </a:lnSpc>
                  <a:buFont typeface="Wingdings" panose="05000000000000000000" pitchFamily="2" charset="2"/>
                  <a:buChar char="v"/>
                </a:pPr>
                <a:r>
                  <a:rPr lang="en-US" sz="1600" b="1" dirty="0" smtClean="0">
                    <a:solidFill>
                      <a:srgbClr val="FF8C52"/>
                    </a:solidFill>
                    <a:latin typeface="Oxygen" panose="02000503000000000000" pitchFamily="2" charset="0"/>
                  </a:rPr>
                  <a:t>M.Sc</a:t>
                </a:r>
                <a:r>
                  <a:rPr lang="en-US" sz="1600" b="1" dirty="0">
                    <a:solidFill>
                      <a:srgbClr val="FF8C52"/>
                    </a:solidFill>
                    <a:latin typeface="Oxygen" panose="02000503000000000000" pitchFamily="2" charset="0"/>
                  </a:rPr>
                  <a:t>. Math CU 1</a:t>
                </a:r>
                <a:r>
                  <a:rPr lang="en-US" sz="1600" b="1" baseline="30000" dirty="0">
                    <a:solidFill>
                      <a:srgbClr val="FF8C52"/>
                    </a:solidFill>
                    <a:latin typeface="Oxygen" panose="02000503000000000000" pitchFamily="2" charset="0"/>
                  </a:rPr>
                  <a:t>st</a:t>
                </a:r>
                <a:r>
                  <a:rPr lang="en-US" sz="1600" b="1" dirty="0">
                    <a:solidFill>
                      <a:srgbClr val="FF8C52"/>
                    </a:solidFill>
                    <a:latin typeface="Oxygen" panose="02000503000000000000" pitchFamily="2" charset="0"/>
                  </a:rPr>
                  <a:t> Class </a:t>
                </a:r>
                <a:r>
                  <a:rPr lang="en-US" sz="1600" b="1" dirty="0" smtClean="0">
                    <a:solidFill>
                      <a:srgbClr val="FF8C52"/>
                    </a:solidFill>
                    <a:latin typeface="Oxygen" panose="02000503000000000000" pitchFamily="2" charset="0"/>
                  </a:rPr>
                  <a:t>1</a:t>
                </a:r>
                <a:r>
                  <a:rPr lang="en-US" sz="1600" b="1" baseline="30000" dirty="0" smtClean="0">
                    <a:solidFill>
                      <a:srgbClr val="FF8C52"/>
                    </a:solidFill>
                    <a:latin typeface="Oxygen" panose="02000503000000000000" pitchFamily="2" charset="0"/>
                  </a:rPr>
                  <a:t>st</a:t>
                </a:r>
                <a:endParaRPr lang="en-US" sz="1600" b="1" dirty="0" smtClean="0">
                  <a:solidFill>
                    <a:srgbClr val="FF8C52"/>
                  </a:solidFill>
                  <a:latin typeface="Oxygen" panose="02000503000000000000" pitchFamily="2" charset="0"/>
                </a:endParaRPr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583" y="6395734"/>
                <a:ext cx="3038790" cy="1677382"/>
              </a:xfrm>
              <a:prstGeom prst="rect">
                <a:avLst/>
              </a:prstGeom>
              <a:blipFill rotWithShape="0">
                <a:blip r:embed="rId3"/>
                <a:stretch>
                  <a:fillRect l="-120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7944" y="414300"/>
            <a:ext cx="3946228" cy="394772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443595" y="389644"/>
            <a:ext cx="4016529" cy="4017435"/>
          </a:xfrm>
          <a:prstGeom prst="rect">
            <a:avLst/>
          </a:prstGeom>
          <a:gradFill>
            <a:gsLst>
              <a:gs pos="70000">
                <a:srgbClr val="FFFFFF"/>
              </a:gs>
              <a:gs pos="62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="" xmlns:p14="http://schemas.microsoft.com/office/powerpoint/2010/main" val="3413235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9" name="Group 8"/>
          <p:cNvGrpSpPr/>
          <p:nvPr/>
        </p:nvGrpSpPr>
        <p:grpSpPr>
          <a:xfrm>
            <a:off x="766645" y="4483690"/>
            <a:ext cx="6757067" cy="4999012"/>
            <a:chOff x="766645" y="4483690"/>
            <a:chExt cx="6757067" cy="4999012"/>
          </a:xfrm>
        </p:grpSpPr>
        <p:sp>
          <p:nvSpPr>
            <p:cNvPr id="12" name="TextBox 11"/>
            <p:cNvSpPr txBox="1"/>
            <p:nvPr/>
          </p:nvSpPr>
          <p:spPr>
            <a:xfrm>
              <a:off x="766645" y="4483690"/>
              <a:ext cx="5342708" cy="1692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cap="all" dirty="0" err="1" smtClean="0">
                  <a:solidFill>
                    <a:schemeClr val="bg1"/>
                  </a:solidFill>
                  <a:latin typeface="Oxygen" panose="02000503000000000000" pitchFamily="2" charset="0"/>
                </a:rPr>
                <a:t>Arijit</a:t>
              </a:r>
              <a:r>
                <a:rPr lang="en-US" sz="4400" b="1" cap="all" dirty="0" smtClean="0">
                  <a:solidFill>
                    <a:schemeClr val="bg1"/>
                  </a:solidFill>
                  <a:latin typeface="Oxygen" panose="02000503000000000000" pitchFamily="2" charset="0"/>
                </a:rPr>
                <a:t> </a:t>
              </a:r>
              <a:r>
                <a:rPr lang="en-US" sz="4400" b="1" cap="all" dirty="0" smtClean="0">
                  <a:solidFill>
                    <a:schemeClr val="bg1"/>
                  </a:solidFill>
                  <a:latin typeface="Oxygen" panose="02000503000000000000" pitchFamily="2" charset="0"/>
                </a:rPr>
                <a:t>Sir</a:t>
              </a:r>
            </a:p>
            <a:p>
              <a:pPr algn="ctr"/>
              <a:r>
                <a:rPr lang="en-US" sz="2400" b="1" dirty="0" err="1" smtClean="0">
                  <a:solidFill>
                    <a:schemeClr val="bg1"/>
                  </a:solidFill>
                  <a:latin typeface="Oxygen" panose="02000503000000000000" pitchFamily="2" charset="0"/>
                </a:rPr>
                <a:t>Arijit</a:t>
              </a:r>
              <a:r>
                <a:rPr lang="en-US" sz="2400" b="1" dirty="0" smtClean="0">
                  <a:solidFill>
                    <a:schemeClr val="bg1"/>
                  </a:solidFill>
                  <a:latin typeface="Oxygen" panose="02000503000000000000" pitchFamily="2" charset="0"/>
                </a:rPr>
                <a:t>  Bhattacharya</a:t>
              </a:r>
              <a:endParaRPr lang="en-US" sz="2800" b="1" dirty="0" smtClean="0">
                <a:solidFill>
                  <a:schemeClr val="bg1"/>
                </a:solidFill>
                <a:latin typeface="Oxygen" panose="02000503000000000000" pitchFamily="2" charset="0"/>
              </a:endParaRPr>
            </a:p>
            <a:p>
              <a:pPr algn="ctr"/>
              <a:endParaRPr lang="en-US" sz="1200" b="1" dirty="0" smtClean="0">
                <a:solidFill>
                  <a:schemeClr val="bg1"/>
                </a:solidFill>
                <a:latin typeface="Oxygen" panose="02000503000000000000" pitchFamily="2" charset="0"/>
              </a:endParaRPr>
            </a:p>
            <a:p>
              <a:pPr algn="ctr"/>
              <a:r>
                <a:rPr lang="en-US" sz="2400" b="1" cap="small" dirty="0" smtClean="0">
                  <a:solidFill>
                    <a:schemeClr val="bg1"/>
                  </a:solidFill>
                  <a:latin typeface="Oxygen" panose="02000503000000000000" pitchFamily="2" charset="0"/>
                </a:rPr>
                <a:t>accounts</a:t>
              </a:r>
              <a:r>
                <a:rPr lang="en-US" sz="2400" b="1" cap="small" dirty="0" smtClean="0">
                  <a:solidFill>
                    <a:schemeClr val="bg1"/>
                  </a:solidFill>
                  <a:latin typeface="Oxygen" panose="02000503000000000000" pitchFamily="2" charset="0"/>
                </a:rPr>
                <a:t> </a:t>
              </a:r>
              <a:r>
                <a:rPr lang="en-US" sz="2400" b="1" cap="small" dirty="0" smtClean="0">
                  <a:solidFill>
                    <a:schemeClr val="bg1"/>
                  </a:solidFill>
                  <a:latin typeface="Oxygen" panose="02000503000000000000" pitchFamily="2" charset="0"/>
                </a:rPr>
                <a:t>- </a:t>
              </a:r>
              <a:r>
                <a:rPr lang="en-US" sz="2400" b="1" cap="small" dirty="0" smtClean="0">
                  <a:solidFill>
                    <a:schemeClr val="bg1"/>
                  </a:solidFill>
                  <a:latin typeface="Oxygen" panose="02000503000000000000" pitchFamily="2" charset="0"/>
                </a:rPr>
                <a:t>IX </a:t>
              </a:r>
              <a:r>
                <a:rPr lang="en-US" sz="2400" b="1" cap="small" dirty="0" smtClean="0">
                  <a:solidFill>
                    <a:schemeClr val="bg1"/>
                  </a:solidFill>
                  <a:latin typeface="Oxygen" panose="02000503000000000000" pitchFamily="2" charset="0"/>
                </a:rPr>
                <a:t>– </a:t>
              </a:r>
              <a:r>
                <a:rPr lang="en-US" sz="2400" b="1" cap="small" dirty="0" smtClean="0">
                  <a:solidFill>
                    <a:schemeClr val="bg1"/>
                  </a:solidFill>
                  <a:latin typeface="Oxygen" panose="02000503000000000000" pitchFamily="2" charset="0"/>
                </a:rPr>
                <a:t>XII (All Boards)</a:t>
              </a:r>
              <a:endParaRPr lang="en-US" sz="2400" b="1" cap="small" dirty="0">
                <a:solidFill>
                  <a:schemeClr val="bg1"/>
                </a:solidFill>
                <a:latin typeface="Oxygen" panose="02000503000000000000" pitchFamily="2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00992" y="8005374"/>
              <a:ext cx="652272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b="1" dirty="0" err="1" smtClean="0">
                  <a:solidFill>
                    <a:schemeClr val="bg1"/>
                  </a:solidFill>
                  <a:latin typeface="Oxygen" panose="02000503000000000000" pitchFamily="2" charset="0"/>
                </a:rPr>
                <a:t>Adrija</a:t>
              </a:r>
              <a:r>
                <a:rPr lang="en-AU" b="1" dirty="0" smtClean="0">
                  <a:solidFill>
                    <a:schemeClr val="bg1"/>
                  </a:solidFill>
                  <a:latin typeface="Oxygen" panose="02000503000000000000" pitchFamily="2" charset="0"/>
                </a:rPr>
                <a:t>  </a:t>
              </a:r>
              <a:r>
                <a:rPr lang="en-AU" b="1" dirty="0" err="1" smtClean="0">
                  <a:solidFill>
                    <a:schemeClr val="bg1"/>
                  </a:solidFill>
                  <a:latin typeface="Oxygen" panose="02000503000000000000" pitchFamily="2" charset="0"/>
                </a:rPr>
                <a:t>gots</a:t>
              </a:r>
              <a:r>
                <a:rPr lang="en-AU" b="1" dirty="0" smtClean="0">
                  <a:solidFill>
                    <a:schemeClr val="bg1"/>
                  </a:solidFill>
                  <a:latin typeface="Oxygen" panose="02000503000000000000" pitchFamily="2" charset="0"/>
                </a:rPr>
                <a:t>  95%  marks  in CBSC Accounts</a:t>
              </a:r>
            </a:p>
            <a:p>
              <a:endParaRPr lang="en-AU" b="1" dirty="0" smtClean="0">
                <a:solidFill>
                  <a:schemeClr val="bg1"/>
                </a:solidFill>
                <a:latin typeface="Oxygen" panose="02000503000000000000" pitchFamily="2" charset="0"/>
              </a:endParaRPr>
            </a:p>
            <a:p>
              <a:r>
                <a:rPr lang="en-AU" b="1" dirty="0" err="1" smtClean="0">
                  <a:solidFill>
                    <a:schemeClr val="bg1"/>
                  </a:solidFill>
                  <a:latin typeface="Oxygen" panose="02000503000000000000" pitchFamily="2" charset="0"/>
                </a:rPr>
                <a:t>Subham</a:t>
              </a:r>
              <a:r>
                <a:rPr lang="en-AU" b="1" dirty="0" smtClean="0">
                  <a:solidFill>
                    <a:schemeClr val="bg1"/>
                  </a:solidFill>
                  <a:latin typeface="Oxygen" panose="02000503000000000000" pitchFamily="2" charset="0"/>
                </a:rPr>
                <a:t>  </a:t>
              </a:r>
              <a:r>
                <a:rPr lang="en-AU" b="1" dirty="0" err="1" smtClean="0">
                  <a:solidFill>
                    <a:schemeClr val="bg1"/>
                  </a:solidFill>
                  <a:latin typeface="Oxygen" panose="02000503000000000000" pitchFamily="2" charset="0"/>
                </a:rPr>
                <a:t>gots</a:t>
              </a:r>
              <a:r>
                <a:rPr lang="en-AU" b="1" dirty="0" smtClean="0">
                  <a:solidFill>
                    <a:schemeClr val="bg1"/>
                  </a:solidFill>
                  <a:latin typeface="Oxygen" panose="02000503000000000000" pitchFamily="2" charset="0"/>
                </a:rPr>
                <a:t>  87% marks  in  CBSC  Accounts</a:t>
              </a:r>
            </a:p>
            <a:p>
              <a:endParaRPr lang="en-AU" b="1" dirty="0" smtClean="0">
                <a:solidFill>
                  <a:schemeClr val="bg1"/>
                </a:solidFill>
                <a:latin typeface="Oxygen" panose="02000503000000000000" pitchFamily="2" charset="0"/>
              </a:endParaRPr>
            </a:p>
            <a:p>
              <a:r>
                <a:rPr lang="en-AU" b="1" dirty="0" err="1" smtClean="0">
                  <a:solidFill>
                    <a:schemeClr val="bg1"/>
                  </a:solidFill>
                  <a:latin typeface="Oxygen" panose="02000503000000000000" pitchFamily="2" charset="0"/>
                </a:rPr>
                <a:t>Ruchi</a:t>
              </a:r>
              <a:r>
                <a:rPr lang="en-AU" b="1" dirty="0" smtClean="0">
                  <a:solidFill>
                    <a:schemeClr val="bg1"/>
                  </a:solidFill>
                  <a:latin typeface="Oxygen" panose="02000503000000000000" pitchFamily="2" charset="0"/>
                </a:rPr>
                <a:t>  </a:t>
              </a:r>
              <a:r>
                <a:rPr lang="en-AU" b="1" dirty="0" err="1" smtClean="0">
                  <a:solidFill>
                    <a:schemeClr val="bg1"/>
                  </a:solidFill>
                  <a:latin typeface="Oxygen" panose="02000503000000000000" pitchFamily="2" charset="0"/>
                </a:rPr>
                <a:t>gots</a:t>
              </a:r>
              <a:r>
                <a:rPr lang="en-AU" b="1" dirty="0" smtClean="0">
                  <a:solidFill>
                    <a:schemeClr val="bg1"/>
                  </a:solidFill>
                  <a:latin typeface="Oxygen" panose="02000503000000000000" pitchFamily="2" charset="0"/>
                </a:rPr>
                <a:t>  97%  marks  in  CBSC  Accounts</a:t>
              </a:r>
              <a:endParaRPr lang="en-AU" b="1" dirty="0">
                <a:solidFill>
                  <a:schemeClr val="bg1"/>
                </a:solidFill>
                <a:latin typeface="Oxygen" panose="02000503000000000000" pitchFamily="2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766454" y="6304888"/>
              <a:ext cx="4530436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200000"/>
                </a:lnSpc>
                <a:buFont typeface="Wingdings" panose="05000000000000000000" pitchFamily="2" charset="2"/>
                <a:buChar char="v"/>
              </a:pPr>
              <a:r>
                <a:rPr lang="en-US" b="1" dirty="0" smtClean="0">
                  <a:solidFill>
                    <a:schemeClr val="bg1"/>
                  </a:solidFill>
                  <a:latin typeface="Oxygen" panose="02000503000000000000" pitchFamily="2" charset="0"/>
                </a:rPr>
                <a:t>Taught  in  </a:t>
              </a:r>
              <a:r>
                <a:rPr lang="en-US" b="1" dirty="0" err="1" smtClean="0">
                  <a:solidFill>
                    <a:schemeClr val="bg1"/>
                  </a:solidFill>
                  <a:latin typeface="Oxygen" panose="02000503000000000000" pitchFamily="2" charset="0"/>
                </a:rPr>
                <a:t>Gurukul</a:t>
              </a:r>
              <a:r>
                <a:rPr lang="en-US" b="1" dirty="0" smtClean="0">
                  <a:solidFill>
                    <a:schemeClr val="bg1"/>
                  </a:solidFill>
                  <a:latin typeface="Oxygen" panose="02000503000000000000" pitchFamily="2" charset="0"/>
                </a:rPr>
                <a:t> Institution</a:t>
              </a:r>
              <a:endParaRPr lang="en-US" b="1" dirty="0" smtClean="0">
                <a:solidFill>
                  <a:schemeClr val="bg1"/>
                </a:solidFill>
                <a:latin typeface="Oxygen" panose="02000503000000000000" pitchFamily="2" charset="0"/>
              </a:endParaRPr>
            </a:p>
            <a:p>
              <a:pPr marL="285750" indent="-285750">
                <a:lnSpc>
                  <a:spcPct val="200000"/>
                </a:lnSpc>
                <a:buFont typeface="Wingdings" panose="05000000000000000000" pitchFamily="2" charset="2"/>
                <a:buChar char="v"/>
              </a:pPr>
              <a:r>
                <a:rPr lang="en-US" b="1" dirty="0" smtClean="0">
                  <a:solidFill>
                    <a:schemeClr val="bg1"/>
                  </a:solidFill>
                  <a:latin typeface="Oxygen" panose="02000503000000000000" pitchFamily="2" charset="0"/>
                </a:rPr>
                <a:t>5</a:t>
              </a:r>
              <a:r>
                <a:rPr lang="en-US" b="1" dirty="0" smtClean="0">
                  <a:solidFill>
                    <a:schemeClr val="bg1"/>
                  </a:solidFill>
                  <a:latin typeface="Oxygen" panose="02000503000000000000" pitchFamily="2" charset="0"/>
                </a:rPr>
                <a:t> </a:t>
              </a:r>
              <a:r>
                <a:rPr lang="en-US" b="1" dirty="0" smtClean="0">
                  <a:solidFill>
                    <a:schemeClr val="bg1"/>
                  </a:solidFill>
                  <a:latin typeface="Oxygen" panose="02000503000000000000" pitchFamily="2" charset="0"/>
                </a:rPr>
                <a:t>Yrs Exp. &amp; Detail Oriented</a:t>
              </a:r>
            </a:p>
            <a:p>
              <a:pPr marL="285750" indent="-285750">
                <a:lnSpc>
                  <a:spcPct val="200000"/>
                </a:lnSpc>
                <a:buFont typeface="Wingdings" panose="05000000000000000000" pitchFamily="2" charset="2"/>
                <a:buChar char="v"/>
              </a:pPr>
              <a:r>
                <a:rPr lang="en-US" b="1" dirty="0" smtClean="0">
                  <a:solidFill>
                    <a:schemeClr val="bg1"/>
                  </a:solidFill>
                  <a:latin typeface="Oxygen" panose="02000503000000000000" pitchFamily="2" charset="0"/>
                </a:rPr>
                <a:t>Lots </a:t>
              </a:r>
              <a:r>
                <a:rPr lang="en-US" b="1" dirty="0" smtClean="0">
                  <a:solidFill>
                    <a:schemeClr val="bg1"/>
                  </a:solidFill>
                  <a:latin typeface="Oxygen" panose="02000503000000000000" pitchFamily="2" charset="0"/>
                </a:rPr>
                <a:t> of  Successful </a:t>
              </a:r>
              <a:r>
                <a:rPr lang="en-US" b="1" dirty="0" smtClean="0">
                  <a:solidFill>
                    <a:schemeClr val="bg1"/>
                  </a:solidFill>
                  <a:latin typeface="Oxygen" panose="02000503000000000000" pitchFamily="2" charset="0"/>
                </a:rPr>
                <a:t>Students</a:t>
              </a:r>
              <a:endParaRPr lang="en-AU" b="1" dirty="0">
                <a:solidFill>
                  <a:schemeClr val="bg1"/>
                </a:solidFill>
                <a:latin typeface="Oxygen" panose="02000503000000000000" pitchFamily="2" charset="0"/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1276540" y="333770"/>
            <a:ext cx="4016529" cy="4017435"/>
          </a:xfrm>
          <a:prstGeom prst="rect">
            <a:avLst/>
          </a:prstGeom>
          <a:gradFill>
            <a:gsLst>
              <a:gs pos="70000">
                <a:srgbClr val="FF8C52"/>
              </a:gs>
              <a:gs pos="62000">
                <a:srgbClr val="FF8C52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="" xmlns:p14="http://schemas.microsoft.com/office/powerpoint/2010/main" val="232070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344204" y="298174"/>
            <a:ext cx="4016529" cy="4017435"/>
          </a:xfrm>
          <a:prstGeom prst="rect">
            <a:avLst/>
          </a:prstGeom>
          <a:gradFill>
            <a:gsLst>
              <a:gs pos="70000">
                <a:srgbClr val="FFFFFF"/>
              </a:gs>
              <a:gs pos="62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7" name="Group 6"/>
          <p:cNvGrpSpPr/>
          <p:nvPr/>
        </p:nvGrpSpPr>
        <p:grpSpPr>
          <a:xfrm>
            <a:off x="295004" y="4483690"/>
            <a:ext cx="6562996" cy="4716956"/>
            <a:chOff x="295004" y="4483690"/>
            <a:chExt cx="6562996" cy="4716956"/>
          </a:xfrm>
        </p:grpSpPr>
        <p:sp>
          <p:nvSpPr>
            <p:cNvPr id="12" name="TextBox 11"/>
            <p:cNvSpPr txBox="1"/>
            <p:nvPr/>
          </p:nvSpPr>
          <p:spPr>
            <a:xfrm>
              <a:off x="766645" y="4483690"/>
              <a:ext cx="5342708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cap="all" dirty="0" err="1" smtClean="0">
                  <a:solidFill>
                    <a:srgbClr val="FF8C52"/>
                  </a:solidFill>
                  <a:latin typeface="Oxygen" panose="02000503000000000000" pitchFamily="2" charset="0"/>
                </a:rPr>
                <a:t>Abhipsha</a:t>
              </a:r>
              <a:r>
                <a:rPr lang="en-US" sz="4400" b="1" cap="all" dirty="0" smtClean="0">
                  <a:solidFill>
                    <a:srgbClr val="FF8C52"/>
                  </a:solidFill>
                  <a:latin typeface="Oxygen" panose="02000503000000000000" pitchFamily="2" charset="0"/>
                </a:rPr>
                <a:t>  </a:t>
              </a:r>
              <a:r>
                <a:rPr lang="en-US" sz="4400" b="1" cap="all" dirty="0" err="1" smtClean="0">
                  <a:solidFill>
                    <a:srgbClr val="FF8C52"/>
                  </a:solidFill>
                  <a:latin typeface="Oxygen" panose="02000503000000000000" pitchFamily="2" charset="0"/>
                </a:rPr>
                <a:t>mam</a:t>
              </a:r>
              <a:endParaRPr lang="en-US" sz="4400" b="1" cap="all" dirty="0" smtClean="0">
                <a:solidFill>
                  <a:srgbClr val="FF8C52"/>
                </a:solidFill>
                <a:latin typeface="Oxygen" panose="02000503000000000000" pitchFamily="2" charset="0"/>
              </a:endParaRPr>
            </a:p>
            <a:p>
              <a:pPr algn="ctr"/>
              <a:r>
                <a:rPr lang="en-US" sz="2400" b="1" dirty="0" err="1" smtClean="0">
                  <a:solidFill>
                    <a:srgbClr val="FF8C52"/>
                  </a:solidFill>
                  <a:latin typeface="Oxygen" panose="02000503000000000000" pitchFamily="2" charset="0"/>
                </a:rPr>
                <a:t>Abhipsha</a:t>
              </a:r>
              <a:r>
                <a:rPr lang="en-US" sz="2400" b="1" dirty="0" smtClean="0">
                  <a:solidFill>
                    <a:srgbClr val="FF8C52"/>
                  </a:solidFill>
                  <a:latin typeface="Oxygen" panose="02000503000000000000" pitchFamily="2" charset="0"/>
                </a:rPr>
                <a:t>  </a:t>
              </a:r>
              <a:r>
                <a:rPr lang="en-US" sz="2400" b="1" dirty="0" err="1" smtClean="0">
                  <a:solidFill>
                    <a:srgbClr val="FF8C52"/>
                  </a:solidFill>
                  <a:latin typeface="Oxygen" panose="02000503000000000000" pitchFamily="2" charset="0"/>
                </a:rPr>
                <a:t>Dutta</a:t>
              </a:r>
              <a:endParaRPr lang="en-US" sz="2800" b="1" dirty="0" smtClean="0">
                <a:solidFill>
                  <a:srgbClr val="FF8C52"/>
                </a:solidFill>
                <a:latin typeface="Oxygen" panose="02000503000000000000" pitchFamily="2" charset="0"/>
              </a:endParaRPr>
            </a:p>
            <a:p>
              <a:pPr algn="ctr"/>
              <a:endParaRPr lang="en-US" sz="1200" b="1" dirty="0" smtClean="0">
                <a:solidFill>
                  <a:srgbClr val="FF8C52"/>
                </a:solidFill>
                <a:latin typeface="Oxygen" panose="02000503000000000000" pitchFamily="2" charset="0"/>
              </a:endParaRPr>
            </a:p>
            <a:p>
              <a:pPr algn="ctr"/>
              <a:r>
                <a:rPr lang="en-US" sz="2800" b="1" cap="small" dirty="0" smtClean="0">
                  <a:solidFill>
                    <a:srgbClr val="FF8C52"/>
                  </a:solidFill>
                  <a:latin typeface="Oxygen" panose="02000503000000000000" pitchFamily="2" charset="0"/>
                </a:rPr>
                <a:t>Chemistry - XI – XII</a:t>
              </a:r>
              <a:endParaRPr lang="en-US" sz="1100" b="1" cap="small" dirty="0">
                <a:solidFill>
                  <a:srgbClr val="FF8C52"/>
                </a:solidFill>
                <a:latin typeface="Oxygen" panose="02000503000000000000" pitchFamily="2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35280" y="8292705"/>
              <a:ext cx="6522720" cy="9079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 smtClean="0">
                  <a:solidFill>
                    <a:srgbClr val="FF8C52"/>
                  </a:solidFill>
                  <a:latin typeface="Oxygen" panose="02000503000000000000" pitchFamily="2" charset="0"/>
                </a:rPr>
                <a:t>Suparna</a:t>
              </a:r>
              <a:r>
                <a:rPr lang="en-US" b="1" dirty="0" smtClean="0">
                  <a:solidFill>
                    <a:srgbClr val="FF8C52"/>
                  </a:solidFill>
                  <a:latin typeface="Oxygen" panose="02000503000000000000" pitchFamily="2" charset="0"/>
                </a:rPr>
                <a:t> Roy Gupta  </a:t>
              </a:r>
              <a:r>
                <a:rPr lang="en-US" b="1" dirty="0" smtClean="0">
                  <a:solidFill>
                    <a:srgbClr val="FF8C52"/>
                  </a:solidFill>
                  <a:latin typeface="Oxygen" panose="02000503000000000000" pitchFamily="2" charset="0"/>
                </a:rPr>
                <a:t>scored  </a:t>
              </a:r>
              <a:r>
                <a:rPr lang="en-US" b="1" dirty="0" smtClean="0">
                  <a:solidFill>
                    <a:srgbClr val="FF8C52"/>
                  </a:solidFill>
                  <a:latin typeface="Oxygen" panose="02000503000000000000" pitchFamily="2" charset="0"/>
                </a:rPr>
                <a:t>97% in  ICSE  absolutely  for Her.                                                                 </a:t>
              </a:r>
              <a:r>
                <a:rPr lang="en-US" sz="1400" b="1" dirty="0" smtClean="0">
                  <a:solidFill>
                    <a:srgbClr val="FF8C52"/>
                  </a:solidFill>
                  <a:latin typeface="Oxygen" panose="02000503000000000000" pitchFamily="2" charset="0"/>
                </a:rPr>
                <a:t>– </a:t>
              </a:r>
              <a:r>
                <a:rPr lang="en-US" sz="1400" b="1" dirty="0" err="1" smtClean="0">
                  <a:solidFill>
                    <a:srgbClr val="FF8C52"/>
                  </a:solidFill>
                  <a:latin typeface="Oxygen" panose="02000503000000000000" pitchFamily="2" charset="0"/>
                </a:rPr>
                <a:t>Suparna’s</a:t>
              </a:r>
              <a:r>
                <a:rPr lang="en-US" sz="1400" b="1" dirty="0" smtClean="0">
                  <a:solidFill>
                    <a:srgbClr val="FF8C52"/>
                  </a:solidFill>
                  <a:latin typeface="Oxygen" panose="02000503000000000000" pitchFamily="2" charset="0"/>
                </a:rPr>
                <a:t> mother</a:t>
              </a:r>
            </a:p>
            <a:p>
              <a:endParaRPr lang="en-US" sz="300" b="1" dirty="0" smtClean="0">
                <a:solidFill>
                  <a:srgbClr val="FF8C52"/>
                </a:solidFill>
                <a:latin typeface="Oxygen" panose="02000503000000000000" pitchFamily="2" charset="0"/>
              </a:endParaRPr>
            </a:p>
            <a:p>
              <a:r>
                <a:rPr lang="en-US" sz="1400" b="1" dirty="0" smtClean="0">
                  <a:solidFill>
                    <a:srgbClr val="FF8C52"/>
                  </a:solidFill>
                  <a:latin typeface="Oxygen" panose="02000503000000000000" pitchFamily="2" charset="0"/>
                </a:rPr>
                <a:t> </a:t>
              </a:r>
              <a:endParaRPr lang="en-AU" sz="1400" b="1" dirty="0">
                <a:solidFill>
                  <a:srgbClr val="FF8C52"/>
                </a:solidFill>
                <a:latin typeface="Oxygen" panose="02000503000000000000" pitchFamily="2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95004" y="6408797"/>
              <a:ext cx="3555272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200000"/>
                </a:lnSpc>
                <a:buFont typeface="Wingdings" panose="05000000000000000000" pitchFamily="2" charset="2"/>
                <a:buChar char="v"/>
              </a:pPr>
              <a:r>
                <a:rPr lang="en-US" sz="1600" b="1" dirty="0" err="1" smtClean="0">
                  <a:solidFill>
                    <a:srgbClr val="FF8C52"/>
                  </a:solidFill>
                  <a:latin typeface="Oxygen" panose="02000503000000000000" pitchFamily="2" charset="0"/>
                </a:rPr>
                <a:t>B.Ed</a:t>
              </a:r>
              <a:r>
                <a:rPr lang="en-US" sz="1600" b="1" dirty="0" smtClean="0">
                  <a:solidFill>
                    <a:srgbClr val="FF8C52"/>
                  </a:solidFill>
                  <a:latin typeface="Oxygen" panose="02000503000000000000" pitchFamily="2" charset="0"/>
                </a:rPr>
                <a:t> – WBUTTEPA</a:t>
              </a:r>
            </a:p>
            <a:p>
              <a:pPr marL="285750" indent="-285750">
                <a:lnSpc>
                  <a:spcPct val="200000"/>
                </a:lnSpc>
                <a:buFont typeface="Wingdings" panose="05000000000000000000" pitchFamily="2" charset="2"/>
                <a:buChar char="v"/>
              </a:pPr>
              <a:r>
                <a:rPr lang="en-US" sz="1600" b="1" dirty="0" err="1" smtClean="0">
                  <a:solidFill>
                    <a:srgbClr val="FF8C52"/>
                  </a:solidFill>
                  <a:latin typeface="Oxygen" panose="02000503000000000000" pitchFamily="2" charset="0"/>
                </a:rPr>
                <a:t>Edu</a:t>
              </a:r>
              <a:r>
                <a:rPr lang="en-US" sz="1600" b="1" dirty="0" smtClean="0">
                  <a:solidFill>
                    <a:srgbClr val="FF8C52"/>
                  </a:solidFill>
                  <a:latin typeface="Oxygen" panose="02000503000000000000" pitchFamily="2" charset="0"/>
                </a:rPr>
                <a:t> Grow Learning App</a:t>
              </a:r>
            </a:p>
            <a:p>
              <a:pPr marL="285750" indent="-285750">
                <a:lnSpc>
                  <a:spcPct val="200000"/>
                </a:lnSpc>
                <a:buFont typeface="Wingdings" panose="05000000000000000000" pitchFamily="2" charset="2"/>
                <a:buChar char="v"/>
              </a:pPr>
              <a:r>
                <a:rPr lang="en-US" sz="1600" b="1" dirty="0" smtClean="0">
                  <a:solidFill>
                    <a:srgbClr val="FF8C52"/>
                  </a:solidFill>
                  <a:latin typeface="Oxygen" panose="02000503000000000000" pitchFamily="2" charset="0"/>
                </a:rPr>
                <a:t>4 Yrs Exp. &amp; Detail Oriented</a:t>
              </a:r>
            </a:p>
            <a:p>
              <a:pPr marL="285750" indent="-285750">
                <a:lnSpc>
                  <a:spcPct val="200000"/>
                </a:lnSpc>
              </a:pPr>
              <a:endParaRPr lang="en-AU" sz="1600" b="1" dirty="0">
                <a:solidFill>
                  <a:srgbClr val="FF8C52"/>
                </a:solidFill>
                <a:latin typeface="Oxygen" panose="02000503000000000000" pitchFamily="2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429000" y="6442647"/>
              <a:ext cx="3429000" cy="156966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285750" indent="-285750">
                <a:lnSpc>
                  <a:spcPct val="200000"/>
                </a:lnSpc>
                <a:buFont typeface="Wingdings" panose="05000000000000000000" pitchFamily="2" charset="2"/>
                <a:buChar char="v"/>
              </a:pPr>
              <a:r>
                <a:rPr lang="en-US" sz="1600" b="1" dirty="0" smtClean="0">
                  <a:solidFill>
                    <a:srgbClr val="FF8C52"/>
                  </a:solidFill>
                  <a:latin typeface="Oxygen" panose="02000503000000000000" pitchFamily="2" charset="0"/>
                </a:rPr>
                <a:t>M. Sc. </a:t>
              </a:r>
              <a:r>
                <a:rPr lang="en-US" sz="1600" b="1" dirty="0" err="1" smtClean="0">
                  <a:solidFill>
                    <a:srgbClr val="FF8C52"/>
                  </a:solidFill>
                  <a:latin typeface="Oxygen" panose="02000503000000000000" pitchFamily="2" charset="0"/>
                </a:rPr>
                <a:t>Jadavpur</a:t>
              </a:r>
              <a:r>
                <a:rPr lang="en-US" sz="1600" b="1" dirty="0" smtClean="0">
                  <a:solidFill>
                    <a:srgbClr val="FF8C52"/>
                  </a:solidFill>
                  <a:latin typeface="Oxygen" panose="02000503000000000000" pitchFamily="2" charset="0"/>
                </a:rPr>
                <a:t> </a:t>
              </a:r>
              <a:r>
                <a:rPr lang="en-US" sz="1600" b="1" dirty="0" smtClean="0">
                  <a:solidFill>
                    <a:srgbClr val="FF8C52"/>
                  </a:solidFill>
                  <a:latin typeface="Oxygen" panose="02000503000000000000" pitchFamily="2" charset="0"/>
                </a:rPr>
                <a:t>University</a:t>
              </a:r>
              <a:endParaRPr lang="en-US" sz="1600" b="1" dirty="0" smtClean="0">
                <a:solidFill>
                  <a:srgbClr val="FF8C52"/>
                </a:solidFill>
                <a:latin typeface="Oxygen" panose="02000503000000000000" pitchFamily="2" charset="0"/>
              </a:endParaRPr>
            </a:p>
            <a:p>
              <a:pPr marL="285750" indent="-285750">
                <a:lnSpc>
                  <a:spcPct val="200000"/>
                </a:lnSpc>
                <a:buFont typeface="Wingdings" panose="05000000000000000000" pitchFamily="2" charset="2"/>
                <a:buChar char="v"/>
              </a:pPr>
              <a:r>
                <a:rPr lang="en-US" sz="1600" b="1" dirty="0" err="1" smtClean="0">
                  <a:solidFill>
                    <a:srgbClr val="FF8C52"/>
                  </a:solidFill>
                  <a:latin typeface="Oxygen" panose="02000503000000000000" pitchFamily="2" charset="0"/>
                </a:rPr>
                <a:t>Tutopia</a:t>
              </a:r>
              <a:r>
                <a:rPr lang="en-US" sz="1600" b="1" dirty="0" smtClean="0">
                  <a:solidFill>
                    <a:srgbClr val="FF8C52"/>
                  </a:solidFill>
                  <a:latin typeface="Oxygen" panose="02000503000000000000" pitchFamily="2" charset="0"/>
                </a:rPr>
                <a:t> Learning App 2021-22</a:t>
              </a:r>
            </a:p>
            <a:p>
              <a:pPr marL="285750" indent="-285750">
                <a:lnSpc>
                  <a:spcPct val="200000"/>
                </a:lnSpc>
                <a:buFont typeface="Wingdings" panose="05000000000000000000" pitchFamily="2" charset="2"/>
                <a:buChar char="v"/>
              </a:pPr>
              <a:r>
                <a:rPr lang="en-US" sz="1600" b="1" dirty="0" smtClean="0">
                  <a:solidFill>
                    <a:srgbClr val="FF8C52"/>
                  </a:solidFill>
                  <a:latin typeface="Oxygen" panose="02000503000000000000" pitchFamily="2" charset="0"/>
                </a:rPr>
                <a:t>Lots of Successful Students</a:t>
              </a:r>
              <a:endParaRPr lang="en-AU" sz="1600" b="1" dirty="0">
                <a:solidFill>
                  <a:srgbClr val="FF8C52"/>
                </a:solidFill>
                <a:latin typeface="Oxygen" panose="02000503000000000000" pitchFamily="2" charset="0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3413235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K U </a:t>
            </a:r>
            <a:endParaRPr lang="en-AU" dirty="0"/>
          </a:p>
        </p:txBody>
      </p:sp>
      <p:grpSp>
        <p:nvGrpSpPr>
          <p:cNvPr id="3" name="Group 8"/>
          <p:cNvGrpSpPr/>
          <p:nvPr/>
        </p:nvGrpSpPr>
        <p:grpSpPr>
          <a:xfrm>
            <a:off x="270164" y="4483690"/>
            <a:ext cx="5839189" cy="3762560"/>
            <a:chOff x="270164" y="4483690"/>
            <a:chExt cx="5839189" cy="3762560"/>
          </a:xfrm>
        </p:grpSpPr>
        <p:sp>
          <p:nvSpPr>
            <p:cNvPr id="12" name="TextBox 11"/>
            <p:cNvSpPr txBox="1"/>
            <p:nvPr/>
          </p:nvSpPr>
          <p:spPr>
            <a:xfrm>
              <a:off x="766645" y="4483690"/>
              <a:ext cx="5342708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cap="all" dirty="0" err="1" smtClean="0">
                  <a:solidFill>
                    <a:schemeClr val="bg1"/>
                  </a:solidFill>
                  <a:latin typeface="Oxygen" panose="02000503000000000000" pitchFamily="2" charset="0"/>
                </a:rPr>
                <a:t>Anupam</a:t>
              </a:r>
              <a:r>
                <a:rPr lang="en-US" sz="4400" b="1" cap="all" dirty="0" smtClean="0">
                  <a:solidFill>
                    <a:schemeClr val="bg1"/>
                  </a:solidFill>
                  <a:latin typeface="Oxygen" panose="02000503000000000000" pitchFamily="2" charset="0"/>
                </a:rPr>
                <a:t> Sir</a:t>
              </a:r>
            </a:p>
            <a:p>
              <a:pPr algn="ctr"/>
              <a:r>
                <a:rPr lang="en-US" sz="2400" b="1" dirty="0" err="1" smtClean="0">
                  <a:solidFill>
                    <a:schemeClr val="bg1"/>
                  </a:solidFill>
                  <a:latin typeface="Oxygen" panose="02000503000000000000" pitchFamily="2" charset="0"/>
                </a:rPr>
                <a:t>Anupam</a:t>
              </a:r>
              <a:r>
                <a:rPr lang="en-US" sz="2400" b="1" dirty="0" smtClean="0">
                  <a:solidFill>
                    <a:schemeClr val="bg1"/>
                  </a:solidFill>
                  <a:latin typeface="Oxygen" panose="02000503000000000000" pitchFamily="2" charset="0"/>
                </a:rPr>
                <a:t>  </a:t>
              </a:r>
              <a:r>
                <a:rPr lang="en-US" sz="2400" b="1" dirty="0" err="1" smtClean="0">
                  <a:solidFill>
                    <a:schemeClr val="bg1"/>
                  </a:solidFill>
                  <a:latin typeface="Oxygen" panose="02000503000000000000" pitchFamily="2" charset="0"/>
                </a:rPr>
                <a:t>Sen</a:t>
              </a:r>
              <a:endParaRPr lang="en-US" sz="2800" b="1" dirty="0" smtClean="0">
                <a:solidFill>
                  <a:schemeClr val="bg1"/>
                </a:solidFill>
                <a:latin typeface="Oxygen" panose="02000503000000000000" pitchFamily="2" charset="0"/>
              </a:endParaRPr>
            </a:p>
            <a:p>
              <a:pPr algn="ctr"/>
              <a:endParaRPr lang="en-US" sz="1200" b="1" dirty="0" smtClean="0">
                <a:solidFill>
                  <a:schemeClr val="bg1"/>
                </a:solidFill>
                <a:latin typeface="Oxygen" panose="02000503000000000000" pitchFamily="2" charset="0"/>
              </a:endParaRPr>
            </a:p>
            <a:p>
              <a:pPr algn="ctr"/>
              <a:r>
                <a:rPr lang="en-US" sz="2400" b="1" cap="small" dirty="0" smtClean="0">
                  <a:solidFill>
                    <a:schemeClr val="bg1"/>
                  </a:solidFill>
                  <a:latin typeface="Oxygen" panose="02000503000000000000" pitchFamily="2" charset="0"/>
                </a:rPr>
                <a:t>Commerce stream </a:t>
              </a:r>
              <a:r>
                <a:rPr lang="en-US" sz="2400" b="1" cap="small" dirty="0" smtClean="0">
                  <a:solidFill>
                    <a:schemeClr val="bg1"/>
                  </a:solidFill>
                  <a:latin typeface="Oxygen" panose="02000503000000000000" pitchFamily="2" charset="0"/>
                </a:rPr>
                <a:t>- </a:t>
              </a:r>
              <a:r>
                <a:rPr lang="en-US" sz="2400" b="1" cap="small" dirty="0" smtClean="0">
                  <a:solidFill>
                    <a:schemeClr val="bg1"/>
                  </a:solidFill>
                  <a:latin typeface="Oxygen" panose="02000503000000000000" pitchFamily="2" charset="0"/>
                </a:rPr>
                <a:t>IX </a:t>
              </a:r>
              <a:r>
                <a:rPr lang="en-US" sz="2400" b="1" cap="small" dirty="0" smtClean="0">
                  <a:solidFill>
                    <a:schemeClr val="bg1"/>
                  </a:solidFill>
                  <a:latin typeface="Oxygen" panose="02000503000000000000" pitchFamily="2" charset="0"/>
                </a:rPr>
                <a:t>– </a:t>
              </a:r>
              <a:r>
                <a:rPr lang="en-US" sz="2400" b="1" cap="small" dirty="0" smtClean="0">
                  <a:solidFill>
                    <a:schemeClr val="bg1"/>
                  </a:solidFill>
                  <a:latin typeface="Oxygen" panose="02000503000000000000" pitchFamily="2" charset="0"/>
                </a:rPr>
                <a:t>XII (All Boards)</a:t>
              </a:r>
              <a:endParaRPr lang="en-US" sz="2400" b="1" cap="small" dirty="0">
                <a:solidFill>
                  <a:schemeClr val="bg1"/>
                </a:solidFill>
                <a:latin typeface="Oxygen" panose="02000503000000000000" pitchFamily="2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70164" y="6491924"/>
              <a:ext cx="4197927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200000"/>
                </a:lnSpc>
                <a:buFont typeface="Wingdings" panose="05000000000000000000" pitchFamily="2" charset="2"/>
                <a:buChar char="v"/>
              </a:pPr>
              <a:r>
                <a:rPr lang="en-US" b="1" dirty="0" smtClean="0">
                  <a:solidFill>
                    <a:schemeClr val="bg1"/>
                  </a:solidFill>
                  <a:latin typeface="Oxygen" panose="02000503000000000000" pitchFamily="2" charset="0"/>
                </a:rPr>
                <a:t>FCA  ,  ICAI</a:t>
              </a:r>
              <a:endParaRPr lang="en-US" b="1" dirty="0" smtClean="0">
                <a:solidFill>
                  <a:schemeClr val="bg1"/>
                </a:solidFill>
                <a:latin typeface="Oxygen" panose="02000503000000000000" pitchFamily="2" charset="0"/>
              </a:endParaRPr>
            </a:p>
            <a:p>
              <a:pPr marL="285750" indent="-285750">
                <a:lnSpc>
                  <a:spcPct val="200000"/>
                </a:lnSpc>
                <a:buFont typeface="Wingdings" panose="05000000000000000000" pitchFamily="2" charset="2"/>
                <a:buChar char="v"/>
              </a:pPr>
              <a:r>
                <a:rPr lang="en-US" b="1" dirty="0" smtClean="0">
                  <a:solidFill>
                    <a:schemeClr val="bg1"/>
                  </a:solidFill>
                  <a:latin typeface="Oxygen" panose="02000503000000000000" pitchFamily="2" charset="0"/>
                </a:rPr>
                <a:t>35</a:t>
              </a:r>
              <a:r>
                <a:rPr lang="en-US" b="1" dirty="0" smtClean="0">
                  <a:solidFill>
                    <a:schemeClr val="bg1"/>
                  </a:solidFill>
                  <a:latin typeface="Oxygen" panose="02000503000000000000" pitchFamily="2" charset="0"/>
                </a:rPr>
                <a:t> Yrs Corporate  Exp.</a:t>
              </a:r>
              <a:endParaRPr lang="en-US" b="1" dirty="0" smtClean="0">
                <a:solidFill>
                  <a:schemeClr val="bg1"/>
                </a:solidFill>
                <a:latin typeface="Oxygen" panose="02000503000000000000" pitchFamily="2" charset="0"/>
              </a:endParaRPr>
            </a:p>
            <a:p>
              <a:pPr marL="285750" indent="-285750">
                <a:lnSpc>
                  <a:spcPct val="200000"/>
                </a:lnSpc>
              </a:pPr>
              <a:endParaRPr lang="en-AU" b="1" dirty="0">
                <a:solidFill>
                  <a:schemeClr val="bg1"/>
                </a:solidFill>
                <a:latin typeface="Oxygen" panose="02000503000000000000" pitchFamily="2" charset="0"/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1276540" y="333770"/>
            <a:ext cx="4016529" cy="4017435"/>
          </a:xfrm>
          <a:prstGeom prst="rect">
            <a:avLst/>
          </a:prstGeom>
          <a:gradFill>
            <a:gsLst>
              <a:gs pos="70000">
                <a:srgbClr val="FF8C52"/>
              </a:gs>
              <a:gs pos="62000">
                <a:srgbClr val="FF8C52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/>
          <p:cNvSpPr txBox="1"/>
          <p:nvPr/>
        </p:nvSpPr>
        <p:spPr>
          <a:xfrm>
            <a:off x="3366655" y="6629400"/>
            <a:ext cx="31796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/>
                </a:solidFill>
                <a:latin typeface="Oxygen" pitchFamily="2" charset="0"/>
              </a:rPr>
              <a:t> Build up  from grass route</a:t>
            </a:r>
          </a:p>
          <a:p>
            <a:pPr>
              <a:buFont typeface="Wingdings" pitchFamily="2" charset="2"/>
              <a:buChar char="v"/>
            </a:pPr>
            <a:endParaRPr lang="en-US" dirty="0" smtClean="0">
              <a:solidFill>
                <a:schemeClr val="bg1"/>
              </a:solidFill>
              <a:latin typeface="Oxygen" pitchFamily="2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/>
                </a:solidFill>
                <a:latin typeface="Oxygen" pitchFamily="2" charset="0"/>
              </a:rPr>
              <a:t>  Friendly  Caring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11727" y="7751619"/>
            <a:ext cx="4870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2" algn="ctr">
              <a:buFont typeface="Wingdings" pitchFamily="2" charset="2"/>
              <a:buChar char="v"/>
            </a:pPr>
            <a:r>
              <a:rPr lang="en-US" dirty="0" smtClean="0">
                <a:solidFill>
                  <a:schemeClr val="bg1"/>
                </a:solidFill>
                <a:latin typeface="Oxygen" pitchFamily="2" charset="0"/>
              </a:rPr>
              <a:t> Uncountable  successful  students</a:t>
            </a:r>
            <a:endParaRPr lang="en-US" dirty="0">
              <a:solidFill>
                <a:schemeClr val="bg1"/>
              </a:solidFill>
              <a:latin typeface="Oxygen" pitchFamily="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2070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739</TotalTime>
  <Words>426</Words>
  <Application>Microsoft Office PowerPoint</Application>
  <PresentationFormat>A4 Paper (210x297 mm)</PresentationFormat>
  <Paragraphs>107</Paragraphs>
  <Slides>8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del</cp:lastModifiedBy>
  <cp:revision>45</cp:revision>
  <dcterms:created xsi:type="dcterms:W3CDTF">2023-06-01T10:23:29Z</dcterms:created>
  <dcterms:modified xsi:type="dcterms:W3CDTF">2023-06-22T19:02:24Z</dcterms:modified>
</cp:coreProperties>
</file>