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56" r:id="rId3"/>
    <p:sldId id="287" r:id="rId4"/>
    <p:sldId id="330" r:id="rId5"/>
    <p:sldId id="331" r:id="rId6"/>
    <p:sldId id="332" r:id="rId7"/>
    <p:sldId id="327" r:id="rId8"/>
    <p:sldId id="333" r:id="rId9"/>
    <p:sldId id="335" r:id="rId10"/>
    <p:sldId id="334" r:id="rId11"/>
    <p:sldId id="329" r:id="rId12"/>
    <p:sldId id="337" r:id="rId13"/>
    <p:sldId id="336" r:id="rId1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F"/>
    <a:srgbClr val="8181FF"/>
    <a:srgbClr val="8787FF"/>
    <a:srgbClr val="9797FF"/>
    <a:srgbClr val="8F8FFF"/>
    <a:srgbClr val="2F2FAF"/>
    <a:srgbClr val="E7E7E7"/>
    <a:srgbClr val="E1E1D9"/>
    <a:srgbClr val="CFCFF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>
      <p:cViewPr>
        <p:scale>
          <a:sx n="77" d="100"/>
          <a:sy n="77" d="100"/>
        </p:scale>
        <p:origin x="123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Planning\FinancialPlann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odiam\Docs\BusinessManagement\FinancialPlann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AU" sz="1000" b="1" baseline="0" dirty="0" smtClean="0">
                <a:latin typeface="+mj-lt"/>
                <a:cs typeface="Arial" panose="020B0604020202020204" pitchFamily="34" charset="0"/>
              </a:rPr>
              <a:t>Unit price of courses will vary yearly according to M shaped curve</a:t>
            </a:r>
            <a:endParaRPr lang="en-AU" sz="1000" b="1" dirty="0">
              <a:latin typeface="+mj-lt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Min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Sheet1!$U$2:$U$13</c:f>
              <c:numCache>
                <c:formatCode>General</c:formatCode>
                <c:ptCount val="12"/>
                <c:pt idx="0">
                  <c:v>2200</c:v>
                </c:pt>
                <c:pt idx="1">
                  <c:v>3400</c:v>
                </c:pt>
                <c:pt idx="2">
                  <c:v>3400</c:v>
                </c:pt>
                <c:pt idx="3">
                  <c:v>2800</c:v>
                </c:pt>
                <c:pt idx="4">
                  <c:v>2400</c:v>
                </c:pt>
                <c:pt idx="5">
                  <c:v>2200</c:v>
                </c:pt>
                <c:pt idx="6">
                  <c:v>2300</c:v>
                </c:pt>
                <c:pt idx="7">
                  <c:v>3000</c:v>
                </c:pt>
                <c:pt idx="8">
                  <c:v>4000</c:v>
                </c:pt>
                <c:pt idx="9">
                  <c:v>5200</c:v>
                </c:pt>
                <c:pt idx="10">
                  <c:v>4800</c:v>
                </c:pt>
                <c:pt idx="11">
                  <c:v>2200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Mean Price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Sheet1!$V$2:$V$13</c:f>
              <c:numCache>
                <c:formatCode>General</c:formatCode>
                <c:ptCount val="12"/>
                <c:pt idx="0">
                  <c:v>3400</c:v>
                </c:pt>
                <c:pt idx="1">
                  <c:v>4200</c:v>
                </c:pt>
                <c:pt idx="2">
                  <c:v>4400</c:v>
                </c:pt>
                <c:pt idx="3">
                  <c:v>4000</c:v>
                </c:pt>
                <c:pt idx="4">
                  <c:v>3600</c:v>
                </c:pt>
                <c:pt idx="5">
                  <c:v>3200</c:v>
                </c:pt>
                <c:pt idx="6">
                  <c:v>3200</c:v>
                </c:pt>
                <c:pt idx="7">
                  <c:v>3600</c:v>
                </c:pt>
                <c:pt idx="8">
                  <c:v>4800</c:v>
                </c:pt>
                <c:pt idx="9">
                  <c:v>6600</c:v>
                </c:pt>
                <c:pt idx="10">
                  <c:v>6200</c:v>
                </c:pt>
                <c:pt idx="11">
                  <c:v>3400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Median Price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Sheet1!$W$2:$W$13</c:f>
              <c:numCache>
                <c:formatCode>General</c:formatCode>
                <c:ptCount val="12"/>
                <c:pt idx="0">
                  <c:v>4000</c:v>
                </c:pt>
                <c:pt idx="1">
                  <c:v>4400</c:v>
                </c:pt>
                <c:pt idx="2">
                  <c:v>4400</c:v>
                </c:pt>
                <c:pt idx="3">
                  <c:v>3800</c:v>
                </c:pt>
                <c:pt idx="4">
                  <c:v>3200</c:v>
                </c:pt>
                <c:pt idx="5">
                  <c:v>2800</c:v>
                </c:pt>
                <c:pt idx="6">
                  <c:v>2800</c:v>
                </c:pt>
                <c:pt idx="7">
                  <c:v>3600</c:v>
                </c:pt>
                <c:pt idx="8">
                  <c:v>5200</c:v>
                </c:pt>
                <c:pt idx="9">
                  <c:v>7400</c:v>
                </c:pt>
                <c:pt idx="10">
                  <c:v>7200</c:v>
                </c:pt>
                <c:pt idx="11">
                  <c:v>4200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Max Price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Sheet1!$T$2:$T$13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xVal>
          <c:yVal>
            <c:numRef>
              <c:f>Sheet1!$X$2:$X$13</c:f>
              <c:numCache>
                <c:formatCode>General</c:formatCode>
                <c:ptCount val="12"/>
                <c:pt idx="0">
                  <c:v>4800</c:v>
                </c:pt>
                <c:pt idx="1">
                  <c:v>5500</c:v>
                </c:pt>
                <c:pt idx="2">
                  <c:v>5500</c:v>
                </c:pt>
                <c:pt idx="3">
                  <c:v>5000</c:v>
                </c:pt>
                <c:pt idx="4">
                  <c:v>4400</c:v>
                </c:pt>
                <c:pt idx="5">
                  <c:v>4000</c:v>
                </c:pt>
                <c:pt idx="6">
                  <c:v>3900</c:v>
                </c:pt>
                <c:pt idx="7">
                  <c:v>4600</c:v>
                </c:pt>
                <c:pt idx="8">
                  <c:v>6500</c:v>
                </c:pt>
                <c:pt idx="9">
                  <c:v>8800</c:v>
                </c:pt>
                <c:pt idx="10">
                  <c:v>8800</c:v>
                </c:pt>
                <c:pt idx="11">
                  <c:v>4800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4778064"/>
        <c:axId val="-914780240"/>
      </c:scatterChart>
      <c:valAx>
        <c:axId val="-9147780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-914780240"/>
        <c:crosses val="autoZero"/>
        <c:crossBetween val="midCat"/>
      </c:valAx>
      <c:valAx>
        <c:axId val="-9147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INR (₹)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1477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3108361454816"/>
          <c:y val="6.0601851851851872E-2"/>
          <c:w val="0.75266891638545186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Estimates'!$C$1</c:f>
              <c:strCache>
                <c:ptCount val="1"/>
                <c:pt idx="0">
                  <c:v>Cumulative Cost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Estimates'!$C$2:$C$4</c:f>
              <c:numCache>
                <c:formatCode>0</c:formatCode>
                <c:ptCount val="3"/>
                <c:pt idx="0">
                  <c:v>4.0244099999999996</c:v>
                </c:pt>
                <c:pt idx="1">
                  <c:v>4.8292919999999997</c:v>
                </c:pt>
                <c:pt idx="2">
                  <c:v>5.6341739999999989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'Sales Estimates'!$D$1</c:f>
              <c:strCache>
                <c:ptCount val="1"/>
                <c:pt idx="0">
                  <c:v>Cumulative Expected Revenue (million US$)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'Sales Estimates'!$A$2:$A$4</c:f>
              <c:numCache>
                <c:formatCode>0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xVal>
          <c:yVal>
            <c:numRef>
              <c:f>'Sales Estimates'!$D$2:$D$4</c:f>
              <c:numCache>
                <c:formatCode>0</c:formatCode>
                <c:ptCount val="3"/>
                <c:pt idx="0">
                  <c:v>0</c:v>
                </c:pt>
                <c:pt idx="1">
                  <c:v>20</c:v>
                </c:pt>
                <c:pt idx="2">
                  <c:v>100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19578512"/>
        <c:axId val="-819577968"/>
      </c:scatterChart>
      <c:valAx>
        <c:axId val="-81957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9577968"/>
        <c:crosses val="autoZero"/>
        <c:crossBetween val="midCat"/>
      </c:valAx>
      <c:valAx>
        <c:axId val="-81957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19578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>
                <a:effectLst/>
              </a:rPr>
              <a:t>Profit Margin</a:t>
            </a:r>
            <a:endParaRPr lang="en-AU" sz="800">
              <a:effectLst/>
            </a:endParaRPr>
          </a:p>
        </c:rich>
      </c:tx>
      <c:layout>
        <c:manualLayout>
          <c:xMode val="edge"/>
          <c:yMode val="edge"/>
          <c:x val="0.42869177865548536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00448495957047"/>
          <c:y val="0.14909740449110528"/>
          <c:w val="0.80118652727877304"/>
          <c:h val="0.7999766695829687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Estimates'!$B$1</c:f>
              <c:strCache>
                <c:ptCount val="1"/>
                <c:pt idx="0">
                  <c:v>Profit (million US$)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Estimates'!$B$2:$B$8</c:f>
              <c:numCache>
                <c:formatCode>0</c:formatCode>
                <c:ptCount val="7"/>
                <c:pt idx="0">
                  <c:v>-4.0244099999999996</c:v>
                </c:pt>
                <c:pt idx="1">
                  <c:v>15.170708000000001</c:v>
                </c:pt>
                <c:pt idx="2">
                  <c:v>94.365825999999998</c:v>
                </c:pt>
                <c:pt idx="3">
                  <c:v>293.56094400000001</c:v>
                </c:pt>
                <c:pt idx="4">
                  <c:v>652.75606200000004</c:v>
                </c:pt>
                <c:pt idx="5">
                  <c:v>1091.95118</c:v>
                </c:pt>
                <c:pt idx="6">
                  <c:v>1591.1462979999999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0649312"/>
        <c:axId val="-770647680"/>
      </c:scatterChart>
      <c:valAx>
        <c:axId val="-77064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0647680"/>
        <c:crosses val="autoZero"/>
        <c:crossBetween val="midCat"/>
      </c:valAx>
      <c:valAx>
        <c:axId val="-77064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0649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Number</a:t>
            </a:r>
            <a:r>
              <a:rPr lang="en-US" b="1" baseline="0" dirty="0" smtClean="0"/>
              <a:t> of c</a:t>
            </a:r>
            <a:r>
              <a:rPr lang="en-US" b="1" dirty="0" smtClean="0"/>
              <a:t>ourses </a:t>
            </a:r>
            <a:r>
              <a:rPr lang="en-US" b="1" dirty="0" smtClean="0"/>
              <a:t>per </a:t>
            </a:r>
            <a:r>
              <a:rPr lang="en-US" b="1" dirty="0"/>
              <a:t>100 </a:t>
            </a:r>
            <a:r>
              <a:rPr lang="en-US" b="1" dirty="0" smtClean="0"/>
              <a:t>students</a:t>
            </a:r>
            <a:endParaRPr lang="en-US" b="1" dirty="0"/>
          </a:p>
        </c:rich>
      </c:tx>
      <c:layout>
        <c:manualLayout>
          <c:xMode val="edge"/>
          <c:yMode val="edge"/>
          <c:x val="0.29284349732559245"/>
          <c:y val="0.85011644047659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695826199054256E-2"/>
          <c:y val="6.8658491829070065E-2"/>
          <c:w val="0.83174345268414018"/>
          <c:h val="0.697206911636045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'Sales Estimates'!$F$1</c:f>
              <c:strCache>
                <c:ptCount val="1"/>
                <c:pt idx="0">
                  <c:v>Courses Sold Per 100 Students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'Sales Estimates'!$A$2:$A$8</c:f>
              <c:numCache>
                <c:formatCode>0</c:formatCode>
                <c:ptCount val="7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  <c:pt idx="5">
                  <c:v>2026</c:v>
                </c:pt>
                <c:pt idx="6">
                  <c:v>2027</c:v>
                </c:pt>
              </c:numCache>
            </c:numRef>
          </c:xVal>
          <c:yVal>
            <c:numRef>
              <c:f>'Sales Estimates'!$F$2:$F$8</c:f>
              <c:numCache>
                <c:formatCode>0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10</c:v>
                </c:pt>
                <c:pt idx="4">
                  <c:v>18</c:v>
                </c:pt>
                <c:pt idx="5">
                  <c:v>22</c:v>
                </c:pt>
                <c:pt idx="6">
                  <c:v>25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70648768"/>
        <c:axId val="-770647136"/>
      </c:scatterChart>
      <c:valAx>
        <c:axId val="-770648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0647136"/>
        <c:crosses val="autoZero"/>
        <c:crossBetween val="midCat"/>
      </c:valAx>
      <c:valAx>
        <c:axId val="-77064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70648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0.18588</cdr:y>
    </cdr:from>
    <cdr:to>
      <cdr:x>0.0957</cdr:x>
      <cdr:y>0.57962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-412440" y="922339"/>
          <a:ext cx="1080120" cy="2552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0.62944</cdr:x>
      <cdr:y>0</cdr:y>
    </cdr:from>
    <cdr:to>
      <cdr:x>0.75291</cdr:x>
      <cdr:y>0.48426</cdr:y>
    </cdr:to>
    <cdr:sp macro="" textlink="">
      <cdr:nvSpPr>
        <cdr:cNvPr id="5" name="TextBox 1"/>
        <cdr:cNvSpPr txBox="1"/>
      </cdr:nvSpPr>
      <cdr:spPr>
        <a:xfrm xmlns:a="http://schemas.openxmlformats.org/drawingml/2006/main" rot="17945687">
          <a:off x="1458120" y="-3026039"/>
          <a:ext cx="770497" cy="329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tx1">
                  <a:lumMod val="65000"/>
                  <a:lumOff val="35000"/>
                </a:schemeClr>
              </a:solidFill>
            </a:rPr>
            <a:t>Revenue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0.55349</cdr:x>
      <cdr:y>0.6112</cdr:y>
    </cdr:from>
    <cdr:to>
      <cdr:x>0.95848</cdr:x>
      <cdr:y>0.73124</cdr:y>
    </cdr:to>
    <cdr:sp macro="" textlink="">
      <cdr:nvSpPr>
        <cdr:cNvPr id="6" name="TextBox 1"/>
        <cdr:cNvSpPr txBox="1"/>
      </cdr:nvSpPr>
      <cdr:spPr>
        <a:xfrm xmlns:a="http://schemas.openxmlformats.org/drawingml/2006/main" rot="21411453">
          <a:off x="1476171" y="972460"/>
          <a:ext cx="1080108" cy="1909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 smtClean="0">
              <a:solidFill>
                <a:schemeClr val="tx1">
                  <a:lumMod val="65000"/>
                  <a:lumOff val="35000"/>
                </a:schemeClr>
              </a:solidFill>
            </a:rPr>
            <a:t>Expenditure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0.03031</cdr:x>
      <cdr:y>0.2044</cdr:y>
    </cdr:from>
    <cdr:to>
      <cdr:x>0.06694</cdr:x>
      <cdr:y>0.59814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300249" y="1010430"/>
          <a:ext cx="1080120" cy="1806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dirty="0">
              <a:solidFill>
                <a:schemeClr val="tx1">
                  <a:lumMod val="65000"/>
                  <a:lumOff val="35000"/>
                </a:schemeClr>
              </a:solidFill>
            </a:rPr>
            <a:t>m</a:t>
          </a:r>
          <a:r>
            <a:rPr lang="en-AU" sz="1100" dirty="0" smtClean="0">
              <a:solidFill>
                <a:schemeClr val="tx1">
                  <a:lumMod val="65000"/>
                  <a:lumOff val="35000"/>
                </a:schemeClr>
              </a:solidFill>
            </a:rPr>
            <a:t>illion US$</a:t>
          </a:r>
          <a:endParaRPr lang="en-AU" sz="11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D150-63BF-43F2-976F-8A0555E70530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2599-3291-41C0-A8F6-DD8670FDBD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0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81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7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7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7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0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3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92599-3291-41C0-A8F6-DD8670FDBDE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99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0017-3145-42C8-9C69-0E988027C463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2E1B9-CEFA-4D07-831E-71248ED520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0FD3-9C47-4E06-8F23-469D15607872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5256-970C-43EF-A831-AFCC97C2A2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E658-018E-4068-A652-A65912FB268C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00953-3CEA-4B63-A806-E7155A3D9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2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6523-E80E-47FF-A3E1-C60BE823CD66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D77BA-18FE-4CAB-BD89-C64FFB3CBC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2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E168-2EE3-43C8-9ACD-DD393AA32F18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8C35-1865-4B0F-A670-253BB5B226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47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84783-C266-46BE-B906-174390A0DC8D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B09F9-18F7-4A0E-AC57-E7F2470E476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2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4E049-6CF5-4F05-A784-A296AA1EC745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6331F-2BB3-41E1-9D70-5A78D856BD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5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35B41-3807-4370-81DE-5FB6466A883C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5E30-9D4F-4089-AA7E-52792F1BFA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54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06D9-A212-432D-9F4E-ECF1D2A1EC0F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5846-D3AD-4F85-BB58-608190BD5E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32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9140-5974-43F2-AB69-7FB8605F7B29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5DF44-92AB-4B17-B2A2-E1948F474E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287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AA32-9FD9-4854-866C-0DA84CB7F81A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E2A2C-E2B7-4D55-AC92-95029A193C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6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2046-7403-4A22-96FD-3EC491E3FFC1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7E76B-E3F6-4398-99D8-EC098D2E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42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2BBDE-1A76-4360-887D-1EC0A15B65A6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9D04-DE61-4EAE-979D-D26E462426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37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F07A4-087E-4491-B86A-103728B7B992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B31-8BC4-4485-B04E-58F35AB27D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3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A21DB-695D-404A-942D-C454DCF770EB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576-4B5B-4F71-9500-99143DF888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33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400"/>
            <a:ext cx="27352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9D330-DF91-4EC9-95E3-A9D0E226EA64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C3AE-7723-4BF9-97BA-C8FD00AC84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29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C311-7438-4A14-9BF7-AF8E65E8A1A3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779D-B042-425C-A645-6D1AD86261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E7C35-CA76-45F9-9C60-57D16B3C46DB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8FFB2-DEB8-4F64-9898-63EEE7DB51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6768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3F213-8C36-4647-B36A-0C9DB545FD9E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84BC-20C6-4CE4-81AC-CA8631C3752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0023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561B-DB0C-4313-BAFA-216783DB3EFA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DE55-C588-43BB-AA19-788AD04B1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641A9-CF5D-4415-8994-944B24AA612F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0F46-F3BB-40CE-9092-655B53DF3D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7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5654-5830-487E-B268-8008312D2FCF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0480-B1AA-47C4-8C2D-2991FC1BE9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D448-2714-43AC-9998-94DB8DD1205D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D810-A55D-4E2A-8832-F8DD6FD8E2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1E506-1002-43D4-8CEC-36510287A7BB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9BAEA-75A0-4AB6-B822-3C70B7844D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8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FE09A-832A-4872-A051-F91E43A59628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3353-ABA7-4736-8352-6F17AD47CB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3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300F-197F-4C84-8E4A-896117B89FC8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EFD60-5640-4AE7-B000-2BC8D19F080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9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8C95-4DF0-4BCE-96B8-0F5561682E18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13E09-63C3-4C1C-A503-37D2C2CC5B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1DCCFE-3597-42D6-955F-7BF69A08594A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C147B0-0077-47E4-9145-5FFE14A4062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348A95-32D8-4DD5-A359-6BA90A613C9F}" type="datetimeFigureOut">
              <a:rPr lang="en-AU"/>
              <a:pPr>
                <a:defRPr/>
              </a:pPr>
              <a:t>4/06/2021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B8ADA3-3526-4543-8428-3F25B68CAD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7" r:id="rId11"/>
    <p:sldLayoutId id="2147483723" r:id="rId12"/>
    <p:sldLayoutId id="2147483724" r:id="rId13"/>
    <p:sldLayoutId id="2147483725" r:id="rId14"/>
    <p:sldLayoutId id="214748372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1120anirban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/>
        </p:nvSpPr>
        <p:spPr>
          <a:xfrm>
            <a:off x="13373" y="1558533"/>
            <a:ext cx="4427984" cy="5301208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5400000">
            <a:off x="433389" y="-433389"/>
            <a:ext cx="6858000" cy="7724778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6" y="476672"/>
            <a:ext cx="2364405" cy="76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441356" y="6525344"/>
            <a:ext cx="4713521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 smtClean="0">
                <a:solidFill>
                  <a:srgbClr val="2F2FAF"/>
                </a:solidFill>
              </a:rPr>
              <a:t>© Protected Anodiam 2021  ||  Private &amp; Confidential</a:t>
            </a:r>
            <a:endParaRPr lang="en-AU" sz="800" dirty="0">
              <a:solidFill>
                <a:srgbClr val="2F2FA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1960" y="3447447"/>
            <a:ext cx="38884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28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Business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412776"/>
            <a:ext cx="40324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AU" sz="1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EdTech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that creates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possibilities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beyond</a:t>
            </a:r>
          </a:p>
          <a:p>
            <a:pPr>
              <a:spcAft>
                <a:spcPts val="0"/>
              </a:spcAft>
            </a:pP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barriers through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innovation</a:t>
            </a:r>
            <a:r>
              <a:rPr lang="en-AU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2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&amp; </a:t>
            </a:r>
            <a:r>
              <a:rPr lang="en-AU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empathy</a:t>
            </a:r>
            <a:r>
              <a:rPr lang="en-AU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516958"/>
            <a:ext cx="3096344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AU" sz="16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Anirban Chakrabarty</a:t>
            </a:r>
          </a:p>
          <a:p>
            <a:pPr algn="r">
              <a:spcAft>
                <a:spcPts val="600"/>
              </a:spcAft>
            </a:pP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Innovation </a:t>
            </a:r>
            <a:r>
              <a:rPr lang="en-AU" sz="1200" b="1" dirty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Lea</a:t>
            </a:r>
            <a:r>
              <a:rPr lang="en-AU" sz="1200" b="1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d</a:t>
            </a: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  <a:hlinkClick r:id="rId4"/>
              </a:rPr>
              <a:t>1120anirban@gmail.com</a:t>
            </a:r>
            <a:endParaRPr lang="en-US" sz="1200" dirty="0" smtClean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r>
              <a:rPr lang="en-US" sz="1200" dirty="0" smtClean="0">
                <a:solidFill>
                  <a:srgbClr val="4F4FCF"/>
                </a:solidFill>
                <a:latin typeface="+mj-lt"/>
                <a:cs typeface="Arial" panose="020B0604020202020204" pitchFamily="34" charset="0"/>
              </a:rPr>
              <a:t>+61 470142229</a:t>
            </a:r>
            <a:endParaRPr lang="en-AU" sz="1200" dirty="0">
              <a:solidFill>
                <a:srgbClr val="4F4FCF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10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5" y="1330759"/>
            <a:ext cx="4206571" cy="2746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73" y="4077072"/>
            <a:ext cx="2819491" cy="18278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36" y="5919031"/>
            <a:ext cx="1441476" cy="31828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2928" y="1019755"/>
            <a:ext cx="3744416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Launch Budget: ₹ 1.44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Crores in three months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Return on Investment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20072" y="1230989"/>
            <a:ext cx="3923928" cy="20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Sale of 1000 copies of each course to break even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Mean price of each course: </a:t>
            </a:r>
            <a:r>
              <a:rPr lang="en-AU" sz="1000" dirty="0" smtClean="0"/>
              <a:t>₹7,300/-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Total students in CBSE, Class 10 &amp; 12: 40,00,000.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Only 1 sale per 4,000 students implies 1000 copies sold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Revenue: </a:t>
            </a:r>
          </a:p>
          <a:p>
            <a:pPr lvl="2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2(courses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X 1000(sales/course) X ₹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7300/-(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unit price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07000"/>
              </a:lnSpc>
              <a:spcAft>
                <a:spcPts val="3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₹1.46 Crores</a:t>
            </a:r>
          </a:p>
          <a:p>
            <a:pPr lvl="1" indent="-285750">
              <a:lnSpc>
                <a:spcPct val="107000"/>
              </a:lnSpc>
              <a:spcAft>
                <a:spcPts val="3600"/>
              </a:spcAft>
              <a:tabLst>
                <a:tab pos="9144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Break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even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be achieved within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3-6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months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336716"/>
              </p:ext>
            </p:extLst>
          </p:nvPr>
        </p:nvGraphicFramePr>
        <p:xfrm>
          <a:off x="5796136" y="3278089"/>
          <a:ext cx="2667000" cy="1591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2" name="Oval 51"/>
          <p:cNvSpPr/>
          <p:nvPr/>
        </p:nvSpPr>
        <p:spPr>
          <a:xfrm>
            <a:off x="72685" y="971304"/>
            <a:ext cx="441472" cy="441472"/>
          </a:xfrm>
          <a:prstGeom prst="ellipse">
            <a:avLst/>
          </a:prstGeom>
          <a:solidFill>
            <a:srgbClr val="7F7FFF"/>
          </a:solidFill>
          <a:ln w="254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$</a:t>
            </a:r>
            <a:endParaRPr lang="en-AU" sz="2400" b="1" dirty="0"/>
          </a:p>
        </p:txBody>
      </p:sp>
      <p:sp>
        <p:nvSpPr>
          <p:cNvPr id="56" name="Rectangle 55"/>
          <p:cNvSpPr/>
          <p:nvPr/>
        </p:nvSpPr>
        <p:spPr>
          <a:xfrm>
            <a:off x="5220072" y="5138839"/>
            <a:ext cx="392392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50% gain promised on investment in 1 year</a:t>
            </a: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025384" y="1153463"/>
            <a:ext cx="626736" cy="518998"/>
            <a:chOff x="5025384" y="1153463"/>
            <a:chExt cx="626736" cy="518998"/>
          </a:xfrm>
        </p:grpSpPr>
        <p:sp>
          <p:nvSpPr>
            <p:cNvPr id="54" name="Oval 53"/>
            <p:cNvSpPr/>
            <p:nvPr/>
          </p:nvSpPr>
          <p:spPr>
            <a:xfrm>
              <a:off x="5210648" y="1230989"/>
              <a:ext cx="441472" cy="441472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Arc 58"/>
            <p:cNvSpPr/>
            <p:nvPr/>
          </p:nvSpPr>
          <p:spPr>
            <a:xfrm rot="10337141" flipH="1">
              <a:off x="5025384" y="1153463"/>
              <a:ext cx="528892" cy="420593"/>
            </a:xfrm>
            <a:prstGeom prst="arc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10648" y="2924944"/>
            <a:ext cx="441472" cy="441472"/>
            <a:chOff x="4633510" y="4097801"/>
            <a:chExt cx="534182" cy="534175"/>
          </a:xfrm>
        </p:grpSpPr>
        <p:sp>
          <p:nvSpPr>
            <p:cNvPr id="71" name="Oval 70"/>
            <p:cNvSpPr/>
            <p:nvPr/>
          </p:nvSpPr>
          <p:spPr>
            <a:xfrm>
              <a:off x="4633510" y="4097801"/>
              <a:ext cx="534182" cy="534175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735649" y="4238436"/>
              <a:ext cx="339882" cy="306101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31570" y="4213518"/>
              <a:ext cx="243960" cy="231656"/>
            </a:xfrm>
            <a:prstGeom prst="rect">
              <a:avLst/>
            </a:prstGeom>
            <a:solidFill>
              <a:srgbClr val="878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>
              <a:off x="4853019" y="4213826"/>
              <a:ext cx="183940" cy="167973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910892" y="4378188"/>
              <a:ext cx="73955" cy="4886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4947889" y="4329875"/>
              <a:ext cx="0" cy="4118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955632" y="4319912"/>
              <a:ext cx="15275" cy="1059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927152" y="4318054"/>
              <a:ext cx="11144" cy="1000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049231" y="4209197"/>
              <a:ext cx="24599" cy="24969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5079598" y="4314083"/>
              <a:ext cx="36016" cy="502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4950274" y="4147202"/>
              <a:ext cx="875" cy="30214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79637" y="4305537"/>
              <a:ext cx="36016" cy="1302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4818754" y="4198127"/>
              <a:ext cx="26585" cy="2437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5" name="Oval 84"/>
          <p:cNvSpPr/>
          <p:nvPr/>
        </p:nvSpPr>
        <p:spPr>
          <a:xfrm>
            <a:off x="5210648" y="5092951"/>
            <a:ext cx="441472" cy="441472"/>
          </a:xfrm>
          <a:prstGeom prst="ellipse">
            <a:avLst/>
          </a:prstGeom>
          <a:solidFill>
            <a:srgbClr val="7F7FFF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/>
          <p:cNvSpPr/>
          <p:nvPr/>
        </p:nvSpPr>
        <p:spPr>
          <a:xfrm rot="2063701">
            <a:off x="5239642" y="5302882"/>
            <a:ext cx="349346" cy="22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$</a:t>
            </a:r>
            <a:endParaRPr lang="en-AU" sz="12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67757" y="5157192"/>
            <a:ext cx="212355" cy="207502"/>
          </a:xfrm>
          <a:prstGeom prst="ellipse">
            <a:avLst/>
          </a:prstGeom>
          <a:noFill/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/>
          <p:cNvSpPr/>
          <p:nvPr/>
        </p:nvSpPr>
        <p:spPr>
          <a:xfrm>
            <a:off x="5407347" y="5293711"/>
            <a:ext cx="17064" cy="139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Oval 88"/>
          <p:cNvSpPr/>
          <p:nvPr/>
        </p:nvSpPr>
        <p:spPr>
          <a:xfrm>
            <a:off x="5436552" y="5240545"/>
            <a:ext cx="17064" cy="139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5416710" y="5247660"/>
            <a:ext cx="29225" cy="4966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79787" y="5269420"/>
            <a:ext cx="17064" cy="139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/>
          <p:cNvSpPr/>
          <p:nvPr/>
        </p:nvSpPr>
        <p:spPr>
          <a:xfrm>
            <a:off x="5513137" y="5211792"/>
            <a:ext cx="17064" cy="139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498009" y="5230375"/>
            <a:ext cx="16497" cy="3391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448810" y="5247009"/>
            <a:ext cx="36575" cy="2792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334019" y="5353668"/>
            <a:ext cx="80297" cy="117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93629"/>
              </p:ext>
            </p:extLst>
          </p:nvPr>
        </p:nvGraphicFramePr>
        <p:xfrm>
          <a:off x="4877925" y="1351800"/>
          <a:ext cx="4260731" cy="425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10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496951"/>
              </p:ext>
            </p:extLst>
          </p:nvPr>
        </p:nvGraphicFramePr>
        <p:xfrm>
          <a:off x="714313" y="4445121"/>
          <a:ext cx="4073711" cy="181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5-Point Star 3"/>
          <p:cNvSpPr/>
          <p:nvPr/>
        </p:nvSpPr>
        <p:spPr>
          <a:xfrm>
            <a:off x="7812361" y="3185273"/>
            <a:ext cx="288032" cy="28803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567565" y="1215849"/>
            <a:ext cx="3898274" cy="22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Continuous expansion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Enhancement, sales &amp; support of existing courses over 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years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Increasing market penetration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Regular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rollout of new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expansion across continents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Low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maintenance cost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~20-25% of initial development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cost per course per year</a:t>
            </a:r>
            <a:endParaRPr lang="en-AU" sz="10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Maintenance cost is very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easily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covered by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profit margin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4741" y="3269950"/>
            <a:ext cx="2699792" cy="256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0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billion!</a:t>
            </a:r>
            <a:endParaRPr lang="en-AU" sz="1000" b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60032" y="5209693"/>
            <a:ext cx="891226" cy="237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oup 29"/>
          <p:cNvGrpSpPr/>
          <p:nvPr/>
        </p:nvGrpSpPr>
        <p:grpSpPr>
          <a:xfrm>
            <a:off x="404653" y="2727357"/>
            <a:ext cx="485619" cy="485619"/>
            <a:chOff x="384578" y="1412490"/>
            <a:chExt cx="485619" cy="485619"/>
          </a:xfrm>
        </p:grpSpPr>
        <p:sp>
          <p:nvSpPr>
            <p:cNvPr id="35" name="Oval 34"/>
            <p:cNvSpPr/>
            <p:nvPr/>
          </p:nvSpPr>
          <p:spPr>
            <a:xfrm>
              <a:off x="384578" y="1412490"/>
              <a:ext cx="485619" cy="48561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441465" y="1480338"/>
              <a:ext cx="360040" cy="34909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94192" y="1545564"/>
              <a:ext cx="254586" cy="24685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>
              <a:off x="515588" y="1537490"/>
              <a:ext cx="99036" cy="101284"/>
            </a:xfrm>
            <a:custGeom>
              <a:avLst/>
              <a:gdLst>
                <a:gd name="connsiteX0" fmla="*/ 71036 w 99036"/>
                <a:gd name="connsiteY0" fmla="*/ 0 h 101284"/>
                <a:gd name="connsiteX1" fmla="*/ 84070 w 99036"/>
                <a:gd name="connsiteY1" fmla="*/ 9269 h 101284"/>
                <a:gd name="connsiteX2" fmla="*/ 99036 w 99036"/>
                <a:gd name="connsiteY2" fmla="*/ 47383 h 101284"/>
                <a:gd name="connsiteX3" fmla="*/ 47938 w 99036"/>
                <a:gd name="connsiteY3" fmla="*/ 101284 h 101284"/>
                <a:gd name="connsiteX4" fmla="*/ 856 w 99036"/>
                <a:gd name="connsiteY4" fmla="*/ 68364 h 101284"/>
                <a:gd name="connsiteX5" fmla="*/ 0 w 99036"/>
                <a:gd name="connsiteY5" fmla="*/ 63893 h 101284"/>
                <a:gd name="connsiteX6" fmla="*/ 952 w 99036"/>
                <a:gd name="connsiteY6" fmla="*/ 64539 h 101284"/>
                <a:gd name="connsiteX7" fmla="*/ 6341 w 99036"/>
                <a:gd name="connsiteY7" fmla="*/ 69806 h 101284"/>
                <a:gd name="connsiteX8" fmla="*/ 7286 w 99036"/>
                <a:gd name="connsiteY8" fmla="*/ 68839 h 101284"/>
                <a:gd name="connsiteX9" fmla="*/ 10897 w 99036"/>
                <a:gd name="connsiteY9" fmla="*/ 71289 h 101284"/>
                <a:gd name="connsiteX10" fmla="*/ 30033 w 99036"/>
                <a:gd name="connsiteY10" fmla="*/ 75179 h 101284"/>
                <a:gd name="connsiteX11" fmla="*/ 79196 w 99036"/>
                <a:gd name="connsiteY11" fmla="*/ 25682 h 101284"/>
                <a:gd name="connsiteX12" fmla="*/ 75333 w 99036"/>
                <a:gd name="connsiteY12" fmla="*/ 6416 h 101284"/>
                <a:gd name="connsiteX13" fmla="*/ 72471 w 99036"/>
                <a:gd name="connsiteY13" fmla="*/ 2142 h 101284"/>
                <a:gd name="connsiteX14" fmla="*/ 72591 w 99036"/>
                <a:gd name="connsiteY14" fmla="*/ 2019 h 101284"/>
                <a:gd name="connsiteX15" fmla="*/ 72004 w 99036"/>
                <a:gd name="connsiteY15" fmla="*/ 1446 h 10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036" h="101284">
                  <a:moveTo>
                    <a:pt x="71036" y="0"/>
                  </a:moveTo>
                  <a:lnTo>
                    <a:pt x="84070" y="9269"/>
                  </a:lnTo>
                  <a:cubicBezTo>
                    <a:pt x="93317" y="19024"/>
                    <a:pt x="99036" y="32499"/>
                    <a:pt x="99036" y="47383"/>
                  </a:cubicBezTo>
                  <a:cubicBezTo>
                    <a:pt x="99036" y="77152"/>
                    <a:pt x="76159" y="101284"/>
                    <a:pt x="47938" y="101284"/>
                  </a:cubicBezTo>
                  <a:cubicBezTo>
                    <a:pt x="26773" y="101284"/>
                    <a:pt x="8613" y="87710"/>
                    <a:pt x="856" y="68364"/>
                  </a:cubicBezTo>
                  <a:lnTo>
                    <a:pt x="0" y="63893"/>
                  </a:lnTo>
                  <a:lnTo>
                    <a:pt x="952" y="64539"/>
                  </a:lnTo>
                  <a:lnTo>
                    <a:pt x="6341" y="69806"/>
                  </a:lnTo>
                  <a:lnTo>
                    <a:pt x="7286" y="68839"/>
                  </a:lnTo>
                  <a:lnTo>
                    <a:pt x="10897" y="71289"/>
                  </a:lnTo>
                  <a:cubicBezTo>
                    <a:pt x="16779" y="73794"/>
                    <a:pt x="23245" y="75179"/>
                    <a:pt x="30033" y="75179"/>
                  </a:cubicBezTo>
                  <a:cubicBezTo>
                    <a:pt x="57185" y="75179"/>
                    <a:pt x="79196" y="53018"/>
                    <a:pt x="79196" y="25682"/>
                  </a:cubicBezTo>
                  <a:cubicBezTo>
                    <a:pt x="79196" y="18848"/>
                    <a:pt x="77821" y="12338"/>
                    <a:pt x="75333" y="6416"/>
                  </a:cubicBezTo>
                  <a:lnTo>
                    <a:pt x="72471" y="2142"/>
                  </a:lnTo>
                  <a:lnTo>
                    <a:pt x="72591" y="2019"/>
                  </a:lnTo>
                  <a:lnTo>
                    <a:pt x="72004" y="144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ed Rectangle 25"/>
            <p:cNvSpPr/>
            <p:nvPr/>
          </p:nvSpPr>
          <p:spPr>
            <a:xfrm rot="2899656">
              <a:off x="564356" y="1667787"/>
              <a:ext cx="173615" cy="258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/>
            <p:cNvSpPr/>
            <p:nvPr/>
          </p:nvSpPr>
          <p:spPr>
            <a:xfrm>
              <a:off x="675934" y="1709155"/>
              <a:ext cx="45719" cy="45719"/>
            </a:xfrm>
            <a:prstGeom prst="ellipse">
              <a:avLst/>
            </a:prstGeom>
            <a:solidFill>
              <a:srgbClr val="7F7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40656" y="20565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00800" y="3861048"/>
            <a:ext cx="485619" cy="485619"/>
            <a:chOff x="378676" y="2428097"/>
            <a:chExt cx="485619" cy="485619"/>
          </a:xfrm>
        </p:grpSpPr>
        <p:sp>
          <p:nvSpPr>
            <p:cNvPr id="36" name="Oval 35"/>
            <p:cNvSpPr/>
            <p:nvPr/>
          </p:nvSpPr>
          <p:spPr>
            <a:xfrm>
              <a:off x="378676" y="2428097"/>
              <a:ext cx="485619" cy="48561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7470" y="2554391"/>
              <a:ext cx="315035" cy="143301"/>
            </a:xfrm>
            <a:custGeom>
              <a:avLst/>
              <a:gdLst>
                <a:gd name="connsiteX0" fmla="*/ 156325 w 315035"/>
                <a:gd name="connsiteY0" fmla="*/ 0 h 143301"/>
                <a:gd name="connsiteX1" fmla="*/ 306979 w 315035"/>
                <a:gd name="connsiteY1" fmla="*/ 99098 h 143301"/>
                <a:gd name="connsiteX2" fmla="*/ 315035 w 315035"/>
                <a:gd name="connsiteY2" fmla="*/ 138694 h 143301"/>
                <a:gd name="connsiteX3" fmla="*/ 311643 w 315035"/>
                <a:gd name="connsiteY3" fmla="*/ 131698 h 143301"/>
                <a:gd name="connsiteX4" fmla="*/ 261317 w 315035"/>
                <a:gd name="connsiteY4" fmla="*/ 102707 h 143301"/>
                <a:gd name="connsiteX5" fmla="*/ 210991 w 315035"/>
                <a:gd name="connsiteY5" fmla="*/ 131698 h 143301"/>
                <a:gd name="connsiteX6" fmla="*/ 208311 w 315035"/>
                <a:gd name="connsiteY6" fmla="*/ 137226 h 143301"/>
                <a:gd name="connsiteX7" fmla="*/ 205357 w 315035"/>
                <a:gd name="connsiteY7" fmla="*/ 131439 h 143301"/>
                <a:gd name="connsiteX8" fmla="*/ 156325 w 315035"/>
                <a:gd name="connsiteY8" fmla="*/ 104613 h 143301"/>
                <a:gd name="connsiteX9" fmla="*/ 107294 w 315035"/>
                <a:gd name="connsiteY9" fmla="*/ 131439 h 143301"/>
                <a:gd name="connsiteX10" fmla="*/ 101239 w 315035"/>
                <a:gd name="connsiteY10" fmla="*/ 143301 h 143301"/>
                <a:gd name="connsiteX11" fmla="*/ 95613 w 315035"/>
                <a:gd name="connsiteY11" fmla="*/ 131698 h 143301"/>
                <a:gd name="connsiteX12" fmla="*/ 45287 w 315035"/>
                <a:gd name="connsiteY12" fmla="*/ 102707 h 143301"/>
                <a:gd name="connsiteX13" fmla="*/ 17584 w 315035"/>
                <a:gd name="connsiteY13" fmla="*/ 110486 h 143301"/>
                <a:gd name="connsiteX14" fmla="*/ 0 w 315035"/>
                <a:gd name="connsiteY14" fmla="*/ 126973 h 143301"/>
                <a:gd name="connsiteX15" fmla="*/ 5671 w 315035"/>
                <a:gd name="connsiteY15" fmla="*/ 99098 h 143301"/>
                <a:gd name="connsiteX16" fmla="*/ 156325 w 315035"/>
                <a:gd name="connsiteY16" fmla="*/ 0 h 14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035" h="143301">
                  <a:moveTo>
                    <a:pt x="156325" y="0"/>
                  </a:moveTo>
                  <a:cubicBezTo>
                    <a:pt x="224050" y="0"/>
                    <a:pt x="282158" y="40863"/>
                    <a:pt x="306979" y="99098"/>
                  </a:cubicBezTo>
                  <a:lnTo>
                    <a:pt x="315035" y="138694"/>
                  </a:lnTo>
                  <a:lnTo>
                    <a:pt x="311643" y="131698"/>
                  </a:lnTo>
                  <a:cubicBezTo>
                    <a:pt x="298764" y="113786"/>
                    <a:pt x="280971" y="102707"/>
                    <a:pt x="261317" y="102707"/>
                  </a:cubicBezTo>
                  <a:cubicBezTo>
                    <a:pt x="241664" y="102707"/>
                    <a:pt x="223871" y="113786"/>
                    <a:pt x="210991" y="131698"/>
                  </a:cubicBezTo>
                  <a:lnTo>
                    <a:pt x="208311" y="137226"/>
                  </a:lnTo>
                  <a:lnTo>
                    <a:pt x="205357" y="131439"/>
                  </a:lnTo>
                  <a:cubicBezTo>
                    <a:pt x="192809" y="114865"/>
                    <a:pt x="175473" y="104613"/>
                    <a:pt x="156325" y="104613"/>
                  </a:cubicBezTo>
                  <a:cubicBezTo>
                    <a:pt x="137177" y="104613"/>
                    <a:pt x="119842" y="114865"/>
                    <a:pt x="107294" y="131439"/>
                  </a:cubicBezTo>
                  <a:lnTo>
                    <a:pt x="101239" y="143301"/>
                  </a:lnTo>
                  <a:lnTo>
                    <a:pt x="95613" y="131698"/>
                  </a:lnTo>
                  <a:cubicBezTo>
                    <a:pt x="82734" y="113786"/>
                    <a:pt x="64941" y="102707"/>
                    <a:pt x="45287" y="102707"/>
                  </a:cubicBezTo>
                  <a:cubicBezTo>
                    <a:pt x="35461" y="102707"/>
                    <a:pt x="26099" y="105477"/>
                    <a:pt x="17584" y="110486"/>
                  </a:cubicBezTo>
                  <a:lnTo>
                    <a:pt x="0" y="126973"/>
                  </a:lnTo>
                  <a:lnTo>
                    <a:pt x="5671" y="99098"/>
                  </a:lnTo>
                  <a:cubicBezTo>
                    <a:pt x="30492" y="40863"/>
                    <a:pt x="88600" y="0"/>
                    <a:pt x="156325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4" name="Straight Connector 63"/>
            <p:cNvCxnSpPr>
              <a:stCxn id="60" idx="8"/>
            </p:cNvCxnSpPr>
            <p:nvPr/>
          </p:nvCxnSpPr>
          <p:spPr>
            <a:xfrm flipH="1">
              <a:off x="633794" y="2659004"/>
              <a:ext cx="1" cy="1247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633794" y="2524580"/>
              <a:ext cx="1" cy="24673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 rot="5574347">
              <a:off x="585986" y="2750685"/>
              <a:ext cx="52858" cy="45888"/>
            </a:xfrm>
            <a:prstGeom prst="arc">
              <a:avLst>
                <a:gd name="adj1" fmla="val 16200000"/>
                <a:gd name="adj2" fmla="val 5310603"/>
              </a:avLst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Future Investment Potential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9987" y="1215078"/>
            <a:ext cx="414650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Unicorn in 5 years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836416" y="1124744"/>
            <a:ext cx="485619" cy="485619"/>
            <a:chOff x="4586844" y="784211"/>
            <a:chExt cx="485619" cy="485619"/>
          </a:xfrm>
        </p:grpSpPr>
        <p:sp>
          <p:nvSpPr>
            <p:cNvPr id="38" name="Oval 37"/>
            <p:cNvSpPr/>
            <p:nvPr/>
          </p:nvSpPr>
          <p:spPr>
            <a:xfrm>
              <a:off x="4586844" y="784211"/>
              <a:ext cx="485619" cy="48561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Isosceles Triangle 6"/>
            <p:cNvSpPr/>
            <p:nvPr/>
          </p:nvSpPr>
          <p:spPr>
            <a:xfrm rot="810449">
              <a:off x="4774902" y="889811"/>
              <a:ext cx="109505" cy="24539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Arc 11"/>
            <p:cNvSpPr/>
            <p:nvPr/>
          </p:nvSpPr>
          <p:spPr>
            <a:xfrm rot="7276316">
              <a:off x="4743982" y="812848"/>
              <a:ext cx="166964" cy="179725"/>
            </a:xfrm>
            <a:prstGeom prst="arc">
              <a:avLst/>
            </a:prstGeom>
            <a:ln w="38100">
              <a:solidFill>
                <a:srgbClr val="7F7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8100645">
              <a:off x="4698237" y="867547"/>
              <a:ext cx="222228" cy="239215"/>
            </a:xfrm>
            <a:prstGeom prst="arc">
              <a:avLst/>
            </a:prstGeom>
            <a:ln w="38100">
              <a:solidFill>
                <a:srgbClr val="7F7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68279" y="3892870"/>
            <a:ext cx="3816424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 risk, high returns, global business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Huge, ever increasing user base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Consistent demand for high quality education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28428" y="1143181"/>
            <a:ext cx="485619" cy="485619"/>
            <a:chOff x="428428" y="1432764"/>
            <a:chExt cx="485619" cy="485619"/>
          </a:xfrm>
        </p:grpSpPr>
        <p:sp>
          <p:nvSpPr>
            <p:cNvPr id="47" name="Oval 46"/>
            <p:cNvSpPr/>
            <p:nvPr/>
          </p:nvSpPr>
          <p:spPr>
            <a:xfrm>
              <a:off x="428428" y="1432764"/>
              <a:ext cx="485619" cy="485619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71" y="1496110"/>
              <a:ext cx="191849" cy="20555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597726" y="1625912"/>
              <a:ext cx="218912" cy="218912"/>
              <a:chOff x="510985" y="1529889"/>
              <a:chExt cx="320508" cy="29137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10985" y="1529889"/>
                <a:ext cx="320508" cy="291371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82845" y="1531954"/>
                <a:ext cx="180919" cy="285514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0" name="Straight Connector 49"/>
              <p:cNvCxnSpPr>
                <a:stCxn id="49" idx="0"/>
                <a:endCxn id="49" idx="4"/>
              </p:cNvCxnSpPr>
              <p:nvPr/>
            </p:nvCxnSpPr>
            <p:spPr>
              <a:xfrm>
                <a:off x="673305" y="1531954"/>
                <a:ext cx="0" cy="28551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>
                <a:stCxn id="48" idx="6"/>
                <a:endCxn id="48" idx="2"/>
              </p:cNvCxnSpPr>
              <p:nvPr/>
            </p:nvCxnSpPr>
            <p:spPr>
              <a:xfrm flipH="1">
                <a:off x="510985" y="1675574"/>
                <a:ext cx="320508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Arc 51"/>
              <p:cNvSpPr/>
              <p:nvPr/>
            </p:nvSpPr>
            <p:spPr>
              <a:xfrm rot="5400000">
                <a:off x="635867" y="1459447"/>
                <a:ext cx="74353" cy="234278"/>
              </a:xfrm>
              <a:prstGeom prst="arc">
                <a:avLst>
                  <a:gd name="adj1" fmla="val 16200000"/>
                  <a:gd name="adj2" fmla="val 5526264"/>
                </a:avLst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lt1"/>
                  </a:solidFill>
                </a:endParaRPr>
              </a:p>
            </p:txBody>
          </p:sp>
          <p:sp>
            <p:nvSpPr>
              <p:cNvPr id="53" name="Arc 52"/>
              <p:cNvSpPr/>
              <p:nvPr/>
            </p:nvSpPr>
            <p:spPr>
              <a:xfrm rot="16200000">
                <a:off x="642955" y="1654026"/>
                <a:ext cx="60176" cy="234278"/>
              </a:xfrm>
              <a:prstGeom prst="arc">
                <a:avLst>
                  <a:gd name="adj1" fmla="val 16200000"/>
                  <a:gd name="adj2" fmla="val 5526264"/>
                </a:avLst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C:\Users\Ananya\AppData\Local\Microsoft\Windows\INetCache\IE\K9IJ94JL\thank-you-smiley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2" y="1088277"/>
            <a:ext cx="6984776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Triangle 24"/>
          <p:cNvSpPr/>
          <p:nvPr/>
        </p:nvSpPr>
        <p:spPr>
          <a:xfrm>
            <a:off x="0" y="2132856"/>
            <a:ext cx="4570810" cy="4725146"/>
          </a:xfrm>
          <a:prstGeom prst="rtTriangl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rot="16200000">
            <a:off x="1870867" y="-415131"/>
            <a:ext cx="6858000" cy="7688266"/>
          </a:xfrm>
          <a:prstGeom prst="rtTriangle">
            <a:avLst/>
          </a:pr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0809" y="6453336"/>
            <a:ext cx="4573189" cy="310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6DB775-3259-4DA2-8D46-167E4B8900DC}" type="slidenum">
              <a:rPr lang="en-AU" sz="800" smtClean="0"/>
              <a:t>2</a:t>
            </a:fld>
            <a:endParaRPr lang="en-AU" sz="8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Education System Needs </a:t>
            </a: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Help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5" name="Picture 2" descr="A teen girl sleeping in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6512"/>
            <a:ext cx="3600400" cy="32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5536" y="1620525"/>
            <a:ext cx="3600400" cy="3392651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50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1386059" y="4942617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PC: </a:t>
            </a:r>
            <a:r>
              <a:rPr lang="en-AU" sz="1000" u="sng" dirty="0" smtClean="0">
                <a:solidFill>
                  <a:srgbClr val="4F4FCF"/>
                </a:solidFill>
              </a:rPr>
              <a:t>news.yale.edu</a:t>
            </a:r>
            <a:r>
              <a:rPr lang="en-AU" sz="1000" dirty="0" smtClean="0">
                <a:solidFill>
                  <a:srgbClr val="4F4FCF"/>
                </a:solidFill>
              </a:rPr>
              <a:t>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 2020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66693" y="4052291"/>
            <a:ext cx="441472" cy="441472"/>
            <a:chOff x="6076023" y="1873833"/>
            <a:chExt cx="587599" cy="587599"/>
          </a:xfrm>
        </p:grpSpPr>
        <p:sp>
          <p:nvSpPr>
            <p:cNvPr id="25" name="Oval 24"/>
            <p:cNvSpPr/>
            <p:nvPr/>
          </p:nvSpPr>
          <p:spPr>
            <a:xfrm>
              <a:off x="6076023" y="1873833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 rot="19189864">
              <a:off x="6237475" y="2029661"/>
              <a:ext cx="299416" cy="249389"/>
            </a:xfrm>
            <a:custGeom>
              <a:avLst/>
              <a:gdLst>
                <a:gd name="connsiteX0" fmla="*/ 1694628 w 3568472"/>
                <a:gd name="connsiteY0" fmla="*/ 1031 h 2702062"/>
                <a:gd name="connsiteX1" fmla="*/ 844557 w 3568472"/>
                <a:gd name="connsiteY1" fmla="*/ 1031 h 2702062"/>
                <a:gd name="connsiteX2" fmla="*/ 844062 w 3568472"/>
                <a:gd name="connsiteY2" fmla="*/ 0 h 2702062"/>
                <a:gd name="connsiteX3" fmla="*/ 1695158 w 3568472"/>
                <a:gd name="connsiteY3" fmla="*/ 0 h 2702062"/>
                <a:gd name="connsiteX4" fmla="*/ 3153475 w 3568472"/>
                <a:gd name="connsiteY4" fmla="*/ 1955942 h 2702062"/>
                <a:gd name="connsiteX5" fmla="*/ 2860027 w 3568472"/>
                <a:gd name="connsiteY5" fmla="*/ 1778767 h 2702062"/>
                <a:gd name="connsiteX6" fmla="*/ 2822121 w 3568472"/>
                <a:gd name="connsiteY6" fmla="*/ 1711802 h 2702062"/>
                <a:gd name="connsiteX7" fmla="*/ 2700999 w 3568472"/>
                <a:gd name="connsiteY7" fmla="*/ 1769970 h 2702062"/>
                <a:gd name="connsiteX8" fmla="*/ 2700999 w 3568472"/>
                <a:gd name="connsiteY8" fmla="*/ 918874 h 2702062"/>
                <a:gd name="connsiteX9" fmla="*/ 2826127 w 3568472"/>
                <a:gd name="connsiteY9" fmla="*/ 983183 h 2702062"/>
                <a:gd name="connsiteX10" fmla="*/ 2860027 w 3568472"/>
                <a:gd name="connsiteY10" fmla="*/ 923294 h 2702062"/>
                <a:gd name="connsiteX11" fmla="*/ 3153475 w 3568472"/>
                <a:gd name="connsiteY11" fmla="*/ 746120 h 2702062"/>
                <a:gd name="connsiteX12" fmla="*/ 3568472 w 3568472"/>
                <a:gd name="connsiteY12" fmla="*/ 1351031 h 2702062"/>
                <a:gd name="connsiteX13" fmla="*/ 3153475 w 3568472"/>
                <a:gd name="connsiteY13" fmla="*/ 1955942 h 2702062"/>
                <a:gd name="connsiteX14" fmla="*/ 2602690 w 3568472"/>
                <a:gd name="connsiteY14" fmla="*/ 2701031 h 2702062"/>
                <a:gd name="connsiteX15" fmla="*/ 1694663 w 3568472"/>
                <a:gd name="connsiteY15" fmla="*/ 2701031 h 2702062"/>
                <a:gd name="connsiteX16" fmla="*/ 1637191 w 3568472"/>
                <a:gd name="connsiteY16" fmla="*/ 2581358 h 2702062"/>
                <a:gd name="connsiteX17" fmla="*/ 1707897 w 3568472"/>
                <a:gd name="connsiteY17" fmla="*/ 2541336 h 2702062"/>
                <a:gd name="connsiteX18" fmla="*/ 1885071 w 3568472"/>
                <a:gd name="connsiteY18" fmla="*/ 2247889 h 2702062"/>
                <a:gd name="connsiteX19" fmla="*/ 1280160 w 3568472"/>
                <a:gd name="connsiteY19" fmla="*/ 1832892 h 2702062"/>
                <a:gd name="connsiteX20" fmla="*/ 675249 w 3568472"/>
                <a:gd name="connsiteY20" fmla="*/ 2247889 h 2702062"/>
                <a:gd name="connsiteX21" fmla="*/ 852423 w 3568472"/>
                <a:gd name="connsiteY21" fmla="*/ 2541336 h 2702062"/>
                <a:gd name="connsiteX22" fmla="*/ 909935 w 3568472"/>
                <a:gd name="connsiteY22" fmla="*/ 2573890 h 2702062"/>
                <a:gd name="connsiteX23" fmla="*/ 844592 w 3568472"/>
                <a:gd name="connsiteY23" fmla="*/ 2701031 h 2702062"/>
                <a:gd name="connsiteX24" fmla="*/ 98307 w 3568472"/>
                <a:gd name="connsiteY24" fmla="*/ 2701031 h 2702062"/>
                <a:gd name="connsiteX25" fmla="*/ 0 w 3568472"/>
                <a:gd name="connsiteY25" fmla="*/ 2602724 h 2702062"/>
                <a:gd name="connsiteX26" fmla="*/ 0 w 3568472"/>
                <a:gd name="connsiteY26" fmla="*/ 99338 h 2702062"/>
                <a:gd name="connsiteX27" fmla="*/ 98307 w 3568472"/>
                <a:gd name="connsiteY27" fmla="*/ 1031 h 2702062"/>
                <a:gd name="connsiteX28" fmla="*/ 844557 w 3568472"/>
                <a:gd name="connsiteY28" fmla="*/ 1031 h 2702062"/>
                <a:gd name="connsiteX29" fmla="*/ 904600 w 3568472"/>
                <a:gd name="connsiteY29" fmla="*/ 126058 h 2702062"/>
                <a:gd name="connsiteX30" fmla="*/ 866491 w 3568472"/>
                <a:gd name="connsiteY30" fmla="*/ 147630 h 2702062"/>
                <a:gd name="connsiteX31" fmla="*/ 689317 w 3568472"/>
                <a:gd name="connsiteY31" fmla="*/ 441077 h 2702062"/>
                <a:gd name="connsiteX32" fmla="*/ 1172317 w 3568472"/>
                <a:gd name="connsiteY32" fmla="*/ 847643 h 2702062"/>
                <a:gd name="connsiteX33" fmla="*/ 1253842 w 3568472"/>
                <a:gd name="connsiteY33" fmla="*/ 853281 h 2702062"/>
                <a:gd name="connsiteX34" fmla="*/ 1255184 w 3568472"/>
                <a:gd name="connsiteY34" fmla="*/ 856075 h 2702062"/>
                <a:gd name="connsiteX35" fmla="*/ 1256525 w 3568472"/>
                <a:gd name="connsiteY35" fmla="*/ 853466 h 2702062"/>
                <a:gd name="connsiteX36" fmla="*/ 1294228 w 3568472"/>
                <a:gd name="connsiteY36" fmla="*/ 856074 h 2702062"/>
                <a:gd name="connsiteX37" fmla="*/ 1899139 w 3568472"/>
                <a:gd name="connsiteY37" fmla="*/ 441077 h 2702062"/>
                <a:gd name="connsiteX38" fmla="*/ 1721965 w 3568472"/>
                <a:gd name="connsiteY38" fmla="*/ 147630 h 2702062"/>
                <a:gd name="connsiteX39" fmla="*/ 1642424 w 3568472"/>
                <a:gd name="connsiteY39" fmla="*/ 102606 h 2702062"/>
                <a:gd name="connsiteX40" fmla="*/ 1694628 w 3568472"/>
                <a:gd name="connsiteY40" fmla="*/ 1031 h 2702062"/>
                <a:gd name="connsiteX41" fmla="*/ 2602690 w 3568472"/>
                <a:gd name="connsiteY41" fmla="*/ 1031 h 2702062"/>
                <a:gd name="connsiteX42" fmla="*/ 2700997 w 3568472"/>
                <a:gd name="connsiteY42" fmla="*/ 99338 h 2702062"/>
                <a:gd name="connsiteX43" fmla="*/ 2700997 w 3568472"/>
                <a:gd name="connsiteY43" fmla="*/ 2602724 h 2702062"/>
                <a:gd name="connsiteX44" fmla="*/ 2602690 w 3568472"/>
                <a:gd name="connsiteY44" fmla="*/ 2701031 h 2702062"/>
                <a:gd name="connsiteX45" fmla="*/ 1695158 w 3568472"/>
                <a:gd name="connsiteY45" fmla="*/ 2702062 h 2702062"/>
                <a:gd name="connsiteX46" fmla="*/ 844062 w 3568472"/>
                <a:gd name="connsiteY46" fmla="*/ 2702062 h 2702062"/>
                <a:gd name="connsiteX47" fmla="*/ 844592 w 3568472"/>
                <a:gd name="connsiteY47" fmla="*/ 2701031 h 2702062"/>
                <a:gd name="connsiteX48" fmla="*/ 1694663 w 3568472"/>
                <a:gd name="connsiteY48" fmla="*/ 2701031 h 27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68472" h="2702062">
                  <a:moveTo>
                    <a:pt x="1694628" y="1031"/>
                  </a:moveTo>
                  <a:lnTo>
                    <a:pt x="844557" y="1031"/>
                  </a:lnTo>
                  <a:lnTo>
                    <a:pt x="844062" y="0"/>
                  </a:lnTo>
                  <a:lnTo>
                    <a:pt x="1695158" y="0"/>
                  </a:lnTo>
                  <a:close/>
                  <a:moveTo>
                    <a:pt x="3153475" y="1955942"/>
                  </a:moveTo>
                  <a:cubicBezTo>
                    <a:pt x="3038876" y="1955942"/>
                    <a:pt x="2935126" y="1888235"/>
                    <a:pt x="2860027" y="1778767"/>
                  </a:cubicBezTo>
                  <a:lnTo>
                    <a:pt x="2822121" y="1711802"/>
                  </a:lnTo>
                  <a:lnTo>
                    <a:pt x="2700999" y="1769970"/>
                  </a:lnTo>
                  <a:lnTo>
                    <a:pt x="2700999" y="918874"/>
                  </a:lnTo>
                  <a:lnTo>
                    <a:pt x="2826127" y="983183"/>
                  </a:lnTo>
                  <a:lnTo>
                    <a:pt x="2860027" y="923294"/>
                  </a:lnTo>
                  <a:cubicBezTo>
                    <a:pt x="2935126" y="813827"/>
                    <a:pt x="3038876" y="746120"/>
                    <a:pt x="3153475" y="746120"/>
                  </a:cubicBezTo>
                  <a:cubicBezTo>
                    <a:pt x="3382672" y="746120"/>
                    <a:pt x="3568472" y="1016948"/>
                    <a:pt x="3568472" y="1351031"/>
                  </a:cubicBezTo>
                  <a:cubicBezTo>
                    <a:pt x="3568472" y="1685114"/>
                    <a:pt x="3382672" y="1955942"/>
                    <a:pt x="3153475" y="1955942"/>
                  </a:cubicBezTo>
                  <a:close/>
                  <a:moveTo>
                    <a:pt x="2602690" y="2701031"/>
                  </a:moveTo>
                  <a:lnTo>
                    <a:pt x="1694663" y="2701031"/>
                  </a:lnTo>
                  <a:lnTo>
                    <a:pt x="1637191" y="2581358"/>
                  </a:lnTo>
                  <a:lnTo>
                    <a:pt x="1707897" y="2541336"/>
                  </a:lnTo>
                  <a:cubicBezTo>
                    <a:pt x="1817364" y="2466237"/>
                    <a:pt x="1885071" y="2362488"/>
                    <a:pt x="1885071" y="2247889"/>
                  </a:cubicBezTo>
                  <a:cubicBezTo>
                    <a:pt x="1885071" y="2018692"/>
                    <a:pt x="1614243" y="1832892"/>
                    <a:pt x="1280160" y="1832892"/>
                  </a:cubicBezTo>
                  <a:cubicBezTo>
                    <a:pt x="946077" y="1832892"/>
                    <a:pt x="675249" y="2018692"/>
                    <a:pt x="675249" y="2247889"/>
                  </a:cubicBezTo>
                  <a:cubicBezTo>
                    <a:pt x="675249" y="2362488"/>
                    <a:pt x="742956" y="2466237"/>
                    <a:pt x="852423" y="2541336"/>
                  </a:cubicBezTo>
                  <a:lnTo>
                    <a:pt x="909935" y="2573890"/>
                  </a:lnTo>
                  <a:lnTo>
                    <a:pt x="844592" y="2701031"/>
                  </a:lnTo>
                  <a:lnTo>
                    <a:pt x="98307" y="2701031"/>
                  </a:lnTo>
                  <a:cubicBezTo>
                    <a:pt x="44014" y="2701031"/>
                    <a:pt x="0" y="2657017"/>
                    <a:pt x="0" y="2602724"/>
                  </a:cubicBezTo>
                  <a:lnTo>
                    <a:pt x="0" y="99338"/>
                  </a:lnTo>
                  <a:cubicBezTo>
                    <a:pt x="0" y="45045"/>
                    <a:pt x="44014" y="1031"/>
                    <a:pt x="98307" y="1031"/>
                  </a:cubicBezTo>
                  <a:lnTo>
                    <a:pt x="844557" y="1031"/>
                  </a:lnTo>
                  <a:lnTo>
                    <a:pt x="904600" y="126058"/>
                  </a:lnTo>
                  <a:lnTo>
                    <a:pt x="866491" y="147630"/>
                  </a:lnTo>
                  <a:cubicBezTo>
                    <a:pt x="757024" y="222729"/>
                    <a:pt x="689317" y="326478"/>
                    <a:pt x="689317" y="441077"/>
                  </a:cubicBezTo>
                  <a:cubicBezTo>
                    <a:pt x="689317" y="641624"/>
                    <a:pt x="896670" y="808946"/>
                    <a:pt x="1172317" y="847643"/>
                  </a:cubicBezTo>
                  <a:lnTo>
                    <a:pt x="1253842" y="853281"/>
                  </a:lnTo>
                  <a:lnTo>
                    <a:pt x="1255184" y="856075"/>
                  </a:lnTo>
                  <a:lnTo>
                    <a:pt x="1256525" y="853466"/>
                  </a:lnTo>
                  <a:lnTo>
                    <a:pt x="1294228" y="856074"/>
                  </a:lnTo>
                  <a:cubicBezTo>
                    <a:pt x="1628311" y="856074"/>
                    <a:pt x="1899139" y="670274"/>
                    <a:pt x="1899139" y="441077"/>
                  </a:cubicBezTo>
                  <a:cubicBezTo>
                    <a:pt x="1899139" y="326478"/>
                    <a:pt x="1831432" y="222729"/>
                    <a:pt x="1721965" y="147630"/>
                  </a:cubicBezTo>
                  <a:lnTo>
                    <a:pt x="1642424" y="102606"/>
                  </a:lnTo>
                  <a:lnTo>
                    <a:pt x="1694628" y="1031"/>
                  </a:lnTo>
                  <a:lnTo>
                    <a:pt x="2602690" y="1031"/>
                  </a:lnTo>
                  <a:cubicBezTo>
                    <a:pt x="2656983" y="1031"/>
                    <a:pt x="2700997" y="45045"/>
                    <a:pt x="2700997" y="99338"/>
                  </a:cubicBezTo>
                  <a:lnTo>
                    <a:pt x="2700997" y="2602724"/>
                  </a:lnTo>
                  <a:cubicBezTo>
                    <a:pt x="2700997" y="2657017"/>
                    <a:pt x="2656983" y="2701031"/>
                    <a:pt x="2602690" y="2701031"/>
                  </a:cubicBezTo>
                  <a:close/>
                  <a:moveTo>
                    <a:pt x="1695158" y="2702062"/>
                  </a:moveTo>
                  <a:lnTo>
                    <a:pt x="844062" y="2702062"/>
                  </a:lnTo>
                  <a:lnTo>
                    <a:pt x="844592" y="2701031"/>
                  </a:lnTo>
                  <a:lnTo>
                    <a:pt x="1694663" y="2701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62576" y="2669319"/>
            <a:ext cx="441472" cy="441472"/>
            <a:chOff x="2885001" y="4839771"/>
            <a:chExt cx="587599" cy="587599"/>
          </a:xfrm>
        </p:grpSpPr>
        <p:sp>
          <p:nvSpPr>
            <p:cNvPr id="22" name="Oval 21"/>
            <p:cNvSpPr/>
            <p:nvPr/>
          </p:nvSpPr>
          <p:spPr>
            <a:xfrm>
              <a:off x="2885001" y="483977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09227" y="4948376"/>
              <a:ext cx="373868" cy="370386"/>
            </a:xfrm>
            <a:custGeom>
              <a:avLst/>
              <a:gdLst>
                <a:gd name="connsiteX0" fmla="*/ 383346 w 2078677"/>
                <a:gd name="connsiteY0" fmla="*/ 1787551 h 2059312"/>
                <a:gd name="connsiteX1" fmla="*/ 302456 w 2078677"/>
                <a:gd name="connsiteY1" fmla="*/ 1883468 h 2059312"/>
                <a:gd name="connsiteX2" fmla="*/ 383346 w 2078677"/>
                <a:gd name="connsiteY2" fmla="*/ 1979385 h 2059312"/>
                <a:gd name="connsiteX3" fmla="*/ 464236 w 2078677"/>
                <a:gd name="connsiteY3" fmla="*/ 1883468 h 2059312"/>
                <a:gd name="connsiteX4" fmla="*/ 383346 w 2078677"/>
                <a:gd name="connsiteY4" fmla="*/ 1787551 h 2059312"/>
                <a:gd name="connsiteX5" fmla="*/ 91442 w 2078677"/>
                <a:gd name="connsiteY5" fmla="*/ 1412197 h 2059312"/>
                <a:gd name="connsiteX6" fmla="*/ 457198 w 2078677"/>
                <a:gd name="connsiteY6" fmla="*/ 1412197 h 2059312"/>
                <a:gd name="connsiteX7" fmla="*/ 548640 w 2078677"/>
                <a:gd name="connsiteY7" fmla="*/ 1503640 h 2059312"/>
                <a:gd name="connsiteX8" fmla="*/ 548640 w 2078677"/>
                <a:gd name="connsiteY8" fmla="*/ 1967869 h 2059312"/>
                <a:gd name="connsiteX9" fmla="*/ 457198 w 2078677"/>
                <a:gd name="connsiteY9" fmla="*/ 2059311 h 2059312"/>
                <a:gd name="connsiteX10" fmla="*/ 91442 w 2078677"/>
                <a:gd name="connsiteY10" fmla="*/ 2059312 h 2059312"/>
                <a:gd name="connsiteX11" fmla="*/ 0 w 2078677"/>
                <a:gd name="connsiteY11" fmla="*/ 1967870 h 2059312"/>
                <a:gd name="connsiteX12" fmla="*/ 0 w 2078677"/>
                <a:gd name="connsiteY12" fmla="*/ 1503639 h 2059312"/>
                <a:gd name="connsiteX13" fmla="*/ 91442 w 2078677"/>
                <a:gd name="connsiteY13" fmla="*/ 1412197 h 2059312"/>
                <a:gd name="connsiteX14" fmla="*/ 703035 w 2078677"/>
                <a:gd name="connsiteY14" fmla="*/ 1369993 h 2059312"/>
                <a:gd name="connsiteX15" fmla="*/ 1040863 w 2078677"/>
                <a:gd name="connsiteY15" fmla="*/ 1369993 h 2059312"/>
                <a:gd name="connsiteX16" fmla="*/ 1109996 w 2078677"/>
                <a:gd name="connsiteY16" fmla="*/ 1415818 h 2059312"/>
                <a:gd name="connsiteX17" fmla="*/ 1115493 w 2078677"/>
                <a:gd name="connsiteY17" fmla="*/ 1443045 h 2059312"/>
                <a:gd name="connsiteX18" fmla="*/ 1516164 w 2078677"/>
                <a:gd name="connsiteY18" fmla="*/ 1443045 h 2059312"/>
                <a:gd name="connsiteX19" fmla="*/ 1549649 w 2078677"/>
                <a:gd name="connsiteY19" fmla="*/ 1476530 h 2059312"/>
                <a:gd name="connsiteX20" fmla="*/ 1549649 w 2078677"/>
                <a:gd name="connsiteY20" fmla="*/ 1610465 h 2059312"/>
                <a:gd name="connsiteX21" fmla="*/ 1516164 w 2078677"/>
                <a:gd name="connsiteY21" fmla="*/ 1643949 h 2059312"/>
                <a:gd name="connsiteX22" fmla="*/ 1115893 w 2078677"/>
                <a:gd name="connsiteY22" fmla="*/ 1643950 h 2059312"/>
                <a:gd name="connsiteX23" fmla="*/ 1115892 w 2078677"/>
                <a:gd name="connsiteY23" fmla="*/ 1691210 h 2059312"/>
                <a:gd name="connsiteX24" fmla="*/ 1467587 w 2078677"/>
                <a:gd name="connsiteY24" fmla="*/ 1691209 h 2059312"/>
                <a:gd name="connsiteX25" fmla="*/ 1488577 w 2078677"/>
                <a:gd name="connsiteY25" fmla="*/ 1695447 h 2059312"/>
                <a:gd name="connsiteX26" fmla="*/ 1490613 w 2078677"/>
                <a:gd name="connsiteY26" fmla="*/ 1696820 h 2059312"/>
                <a:gd name="connsiteX27" fmla="*/ 1679155 w 2078677"/>
                <a:gd name="connsiteY27" fmla="*/ 1629730 h 2059312"/>
                <a:gd name="connsiteX28" fmla="*/ 1696930 w 2078677"/>
                <a:gd name="connsiteY28" fmla="*/ 1630635 h 2059312"/>
                <a:gd name="connsiteX29" fmla="*/ 1822568 w 2078677"/>
                <a:gd name="connsiteY29" fmla="*/ 1533879 h 2059312"/>
                <a:gd name="connsiteX30" fmla="*/ 1902836 w 2078677"/>
                <a:gd name="connsiteY30" fmla="*/ 1397060 h 2059312"/>
                <a:gd name="connsiteX31" fmla="*/ 1919729 w 2078677"/>
                <a:gd name="connsiteY31" fmla="*/ 1384283 h 2059312"/>
                <a:gd name="connsiteX32" fmla="*/ 1940708 w 2078677"/>
                <a:gd name="connsiteY32" fmla="*/ 1387194 h 2059312"/>
                <a:gd name="connsiteX33" fmla="*/ 2022009 w 2078677"/>
                <a:gd name="connsiteY33" fmla="*/ 1434891 h 2059312"/>
                <a:gd name="connsiteX34" fmla="*/ 1891902 w 2078677"/>
                <a:gd name="connsiteY34" fmla="*/ 1711008 h 2059312"/>
                <a:gd name="connsiteX35" fmla="*/ 1781371 w 2078677"/>
                <a:gd name="connsiteY35" fmla="*/ 1796128 h 2059312"/>
                <a:gd name="connsiteX36" fmla="*/ 1785202 w 2078677"/>
                <a:gd name="connsiteY36" fmla="*/ 1806896 h 2059312"/>
                <a:gd name="connsiteX37" fmla="*/ 1572637 w 2078677"/>
                <a:gd name="connsiteY37" fmla="*/ 1922400 h 2059312"/>
                <a:gd name="connsiteX38" fmla="*/ 1292535 w 2078677"/>
                <a:gd name="connsiteY38" fmla="*/ 2014766 h 2059312"/>
                <a:gd name="connsiteX39" fmla="*/ 692980 w 2078677"/>
                <a:gd name="connsiteY39" fmla="*/ 2014767 h 2059312"/>
                <a:gd name="connsiteX40" fmla="*/ 671989 w 2078677"/>
                <a:gd name="connsiteY40" fmla="*/ 2010529 h 2059312"/>
                <a:gd name="connsiteX41" fmla="*/ 660884 w 2078677"/>
                <a:gd name="connsiteY41" fmla="*/ 2003041 h 2059312"/>
                <a:gd name="connsiteX42" fmla="*/ 656886 w 2078677"/>
                <a:gd name="connsiteY42" fmla="*/ 2003041 h 2059312"/>
                <a:gd name="connsiteX43" fmla="*/ 618978 w 2078677"/>
                <a:gd name="connsiteY43" fmla="*/ 1965133 h 2059312"/>
                <a:gd name="connsiteX44" fmla="*/ 618978 w 2078677"/>
                <a:gd name="connsiteY44" fmla="*/ 1407902 h 2059312"/>
                <a:gd name="connsiteX45" fmla="*/ 656886 w 2078677"/>
                <a:gd name="connsiteY45" fmla="*/ 1369994 h 2059312"/>
                <a:gd name="connsiteX46" fmla="*/ 703030 w 2078677"/>
                <a:gd name="connsiteY46" fmla="*/ 1369994 h 2059312"/>
                <a:gd name="connsiteX47" fmla="*/ 1434930 w 2078677"/>
                <a:gd name="connsiteY47" fmla="*/ 414997 h 2059312"/>
                <a:gd name="connsiteX48" fmla="*/ 1164930 w 2078677"/>
                <a:gd name="connsiteY48" fmla="*/ 684997 h 2059312"/>
                <a:gd name="connsiteX49" fmla="*/ 1434930 w 2078677"/>
                <a:gd name="connsiteY49" fmla="*/ 954997 h 2059312"/>
                <a:gd name="connsiteX50" fmla="*/ 1704930 w 2078677"/>
                <a:gd name="connsiteY50" fmla="*/ 684997 h 2059312"/>
                <a:gd name="connsiteX51" fmla="*/ 1434930 w 2078677"/>
                <a:gd name="connsiteY51" fmla="*/ 414997 h 2059312"/>
                <a:gd name="connsiteX52" fmla="*/ 1345836 w 2078677"/>
                <a:gd name="connsiteY52" fmla="*/ 0 h 2059312"/>
                <a:gd name="connsiteX53" fmla="*/ 1524024 w 2078677"/>
                <a:gd name="connsiteY53" fmla="*/ 0 h 2059312"/>
                <a:gd name="connsiteX54" fmla="*/ 1568573 w 2078677"/>
                <a:gd name="connsiteY54" fmla="*/ 44549 h 2059312"/>
                <a:gd name="connsiteX55" fmla="*/ 1568573 w 2078677"/>
                <a:gd name="connsiteY55" fmla="*/ 163671 h 2059312"/>
                <a:gd name="connsiteX56" fmla="*/ 1645123 w 2078677"/>
                <a:gd name="connsiteY56" fmla="*/ 187433 h 2059312"/>
                <a:gd name="connsiteX57" fmla="*/ 1816768 w 2078677"/>
                <a:gd name="connsiteY57" fmla="*/ 303159 h 2059312"/>
                <a:gd name="connsiteX58" fmla="*/ 1828321 w 2078677"/>
                <a:gd name="connsiteY58" fmla="*/ 317162 h 2059312"/>
                <a:gd name="connsiteX59" fmla="*/ 1922752 w 2078677"/>
                <a:gd name="connsiteY59" fmla="*/ 262643 h 2059312"/>
                <a:gd name="connsiteX60" fmla="*/ 1983607 w 2078677"/>
                <a:gd name="connsiteY60" fmla="*/ 278949 h 2059312"/>
                <a:gd name="connsiteX61" fmla="*/ 2072701 w 2078677"/>
                <a:gd name="connsiteY61" fmla="*/ 433264 h 2059312"/>
                <a:gd name="connsiteX62" fmla="*/ 2056395 w 2078677"/>
                <a:gd name="connsiteY62" fmla="*/ 494119 h 2059312"/>
                <a:gd name="connsiteX63" fmla="*/ 1956409 w 2078677"/>
                <a:gd name="connsiteY63" fmla="*/ 551846 h 2059312"/>
                <a:gd name="connsiteX64" fmla="*/ 1963959 w 2078677"/>
                <a:gd name="connsiteY64" fmla="*/ 576168 h 2059312"/>
                <a:gd name="connsiteX65" fmla="*/ 1974930 w 2078677"/>
                <a:gd name="connsiteY65" fmla="*/ 684997 h 2059312"/>
                <a:gd name="connsiteX66" fmla="*/ 1963959 w 2078677"/>
                <a:gd name="connsiteY66" fmla="*/ 793826 h 2059312"/>
                <a:gd name="connsiteX67" fmla="*/ 1949245 w 2078677"/>
                <a:gd name="connsiteY67" fmla="*/ 841228 h 2059312"/>
                <a:gd name="connsiteX68" fmla="*/ 2056395 w 2078677"/>
                <a:gd name="connsiteY68" fmla="*/ 903091 h 2059312"/>
                <a:gd name="connsiteX69" fmla="*/ 2072701 w 2078677"/>
                <a:gd name="connsiteY69" fmla="*/ 963946 h 2059312"/>
                <a:gd name="connsiteX70" fmla="*/ 1983607 w 2078677"/>
                <a:gd name="connsiteY70" fmla="*/ 1118262 h 2059312"/>
                <a:gd name="connsiteX71" fmla="*/ 1922752 w 2078677"/>
                <a:gd name="connsiteY71" fmla="*/ 1134568 h 2059312"/>
                <a:gd name="connsiteX72" fmla="*/ 1812103 w 2078677"/>
                <a:gd name="connsiteY72" fmla="*/ 1070684 h 2059312"/>
                <a:gd name="connsiteX73" fmla="*/ 1736849 w 2078677"/>
                <a:gd name="connsiteY73" fmla="*/ 1132774 h 2059312"/>
                <a:gd name="connsiteX74" fmla="*/ 1595510 w 2078677"/>
                <a:gd name="connsiteY74" fmla="*/ 1200720 h 2059312"/>
                <a:gd name="connsiteX75" fmla="*/ 1568573 w 2078677"/>
                <a:gd name="connsiteY75" fmla="*/ 1206928 h 2059312"/>
                <a:gd name="connsiteX76" fmla="*/ 1568573 w 2078677"/>
                <a:gd name="connsiteY76" fmla="*/ 1325444 h 2059312"/>
                <a:gd name="connsiteX77" fmla="*/ 1524024 w 2078677"/>
                <a:gd name="connsiteY77" fmla="*/ 1369993 h 2059312"/>
                <a:gd name="connsiteX78" fmla="*/ 1345836 w 2078677"/>
                <a:gd name="connsiteY78" fmla="*/ 1369993 h 2059312"/>
                <a:gd name="connsiteX79" fmla="*/ 1301287 w 2078677"/>
                <a:gd name="connsiteY79" fmla="*/ 1325444 h 2059312"/>
                <a:gd name="connsiteX80" fmla="*/ 1301287 w 2078677"/>
                <a:gd name="connsiteY80" fmla="*/ 1206928 h 2059312"/>
                <a:gd name="connsiteX81" fmla="*/ 1274350 w 2078677"/>
                <a:gd name="connsiteY81" fmla="*/ 1200720 h 2059312"/>
                <a:gd name="connsiteX82" fmla="*/ 1133011 w 2078677"/>
                <a:gd name="connsiteY82" fmla="*/ 1132774 h 2059312"/>
                <a:gd name="connsiteX83" fmla="*/ 1057757 w 2078677"/>
                <a:gd name="connsiteY83" fmla="*/ 1070684 h 2059312"/>
                <a:gd name="connsiteX84" fmla="*/ 947108 w 2078677"/>
                <a:gd name="connsiteY84" fmla="*/ 1134567 h 2059312"/>
                <a:gd name="connsiteX85" fmla="*/ 886253 w 2078677"/>
                <a:gd name="connsiteY85" fmla="*/ 1118261 h 2059312"/>
                <a:gd name="connsiteX86" fmla="*/ 797159 w 2078677"/>
                <a:gd name="connsiteY86" fmla="*/ 963945 h 2059312"/>
                <a:gd name="connsiteX87" fmla="*/ 813465 w 2078677"/>
                <a:gd name="connsiteY87" fmla="*/ 903090 h 2059312"/>
                <a:gd name="connsiteX88" fmla="*/ 920615 w 2078677"/>
                <a:gd name="connsiteY88" fmla="*/ 841227 h 2059312"/>
                <a:gd name="connsiteX89" fmla="*/ 905901 w 2078677"/>
                <a:gd name="connsiteY89" fmla="*/ 793826 h 2059312"/>
                <a:gd name="connsiteX90" fmla="*/ 894930 w 2078677"/>
                <a:gd name="connsiteY90" fmla="*/ 684997 h 2059312"/>
                <a:gd name="connsiteX91" fmla="*/ 905901 w 2078677"/>
                <a:gd name="connsiteY91" fmla="*/ 576168 h 2059312"/>
                <a:gd name="connsiteX92" fmla="*/ 913451 w 2078677"/>
                <a:gd name="connsiteY92" fmla="*/ 551847 h 2059312"/>
                <a:gd name="connsiteX93" fmla="*/ 813465 w 2078677"/>
                <a:gd name="connsiteY93" fmla="*/ 494120 h 2059312"/>
                <a:gd name="connsiteX94" fmla="*/ 797159 w 2078677"/>
                <a:gd name="connsiteY94" fmla="*/ 433265 h 2059312"/>
                <a:gd name="connsiteX95" fmla="*/ 886253 w 2078677"/>
                <a:gd name="connsiteY95" fmla="*/ 278950 h 2059312"/>
                <a:gd name="connsiteX96" fmla="*/ 947108 w 2078677"/>
                <a:gd name="connsiteY96" fmla="*/ 262644 h 2059312"/>
                <a:gd name="connsiteX97" fmla="*/ 1041538 w 2078677"/>
                <a:gd name="connsiteY97" fmla="*/ 317163 h 2059312"/>
                <a:gd name="connsiteX98" fmla="*/ 1053092 w 2078677"/>
                <a:gd name="connsiteY98" fmla="*/ 303159 h 2059312"/>
                <a:gd name="connsiteX99" fmla="*/ 1224738 w 2078677"/>
                <a:gd name="connsiteY99" fmla="*/ 187433 h 2059312"/>
                <a:gd name="connsiteX100" fmla="*/ 1301287 w 2078677"/>
                <a:gd name="connsiteY100" fmla="*/ 163671 h 2059312"/>
                <a:gd name="connsiteX101" fmla="*/ 1301287 w 2078677"/>
                <a:gd name="connsiteY101" fmla="*/ 44549 h 2059312"/>
                <a:gd name="connsiteX102" fmla="*/ 1345836 w 2078677"/>
                <a:gd name="connsiteY102" fmla="*/ 0 h 20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78677" h="2059312">
                  <a:moveTo>
                    <a:pt x="383346" y="1787551"/>
                  </a:moveTo>
                  <a:cubicBezTo>
                    <a:pt x="338672" y="1787550"/>
                    <a:pt x="302456" y="1830494"/>
                    <a:pt x="302456" y="1883468"/>
                  </a:cubicBezTo>
                  <a:cubicBezTo>
                    <a:pt x="302456" y="1936440"/>
                    <a:pt x="338672" y="1979384"/>
                    <a:pt x="383346" y="1979385"/>
                  </a:cubicBezTo>
                  <a:cubicBezTo>
                    <a:pt x="428020" y="1979384"/>
                    <a:pt x="464236" y="1936440"/>
                    <a:pt x="464236" y="1883468"/>
                  </a:cubicBezTo>
                  <a:cubicBezTo>
                    <a:pt x="464236" y="1830494"/>
                    <a:pt x="428020" y="1787550"/>
                    <a:pt x="383346" y="1787551"/>
                  </a:cubicBezTo>
                  <a:close/>
                  <a:moveTo>
                    <a:pt x="91442" y="1412197"/>
                  </a:moveTo>
                  <a:lnTo>
                    <a:pt x="457198" y="1412197"/>
                  </a:lnTo>
                  <a:cubicBezTo>
                    <a:pt x="507700" y="1412197"/>
                    <a:pt x="548640" y="1453138"/>
                    <a:pt x="548640" y="1503640"/>
                  </a:cubicBezTo>
                  <a:lnTo>
                    <a:pt x="548640" y="1967869"/>
                  </a:lnTo>
                  <a:cubicBezTo>
                    <a:pt x="548640" y="2018371"/>
                    <a:pt x="507700" y="2059311"/>
                    <a:pt x="457198" y="2059311"/>
                  </a:cubicBezTo>
                  <a:lnTo>
                    <a:pt x="91442" y="2059312"/>
                  </a:lnTo>
                  <a:cubicBezTo>
                    <a:pt x="40939" y="2059312"/>
                    <a:pt x="0" y="2018371"/>
                    <a:pt x="0" y="1967870"/>
                  </a:cubicBezTo>
                  <a:lnTo>
                    <a:pt x="0" y="1503639"/>
                  </a:lnTo>
                  <a:cubicBezTo>
                    <a:pt x="-1" y="1453137"/>
                    <a:pt x="40940" y="1412198"/>
                    <a:pt x="91442" y="1412197"/>
                  </a:cubicBezTo>
                  <a:close/>
                  <a:moveTo>
                    <a:pt x="703035" y="1369993"/>
                  </a:moveTo>
                  <a:lnTo>
                    <a:pt x="1040863" y="1369993"/>
                  </a:lnTo>
                  <a:cubicBezTo>
                    <a:pt x="1071941" y="1369993"/>
                    <a:pt x="1098606" y="1388889"/>
                    <a:pt x="1109996" y="1415818"/>
                  </a:cubicBezTo>
                  <a:lnTo>
                    <a:pt x="1115493" y="1443045"/>
                  </a:lnTo>
                  <a:lnTo>
                    <a:pt x="1516164" y="1443045"/>
                  </a:lnTo>
                  <a:cubicBezTo>
                    <a:pt x="1534658" y="1443045"/>
                    <a:pt x="1549649" y="1458037"/>
                    <a:pt x="1549649" y="1476530"/>
                  </a:cubicBezTo>
                  <a:lnTo>
                    <a:pt x="1549649" y="1610465"/>
                  </a:lnTo>
                  <a:cubicBezTo>
                    <a:pt x="1549650" y="1628957"/>
                    <a:pt x="1534657" y="1643950"/>
                    <a:pt x="1516164" y="1643949"/>
                  </a:cubicBezTo>
                  <a:lnTo>
                    <a:pt x="1115893" y="1643950"/>
                  </a:lnTo>
                  <a:lnTo>
                    <a:pt x="1115892" y="1691210"/>
                  </a:lnTo>
                  <a:lnTo>
                    <a:pt x="1467587" y="1691209"/>
                  </a:lnTo>
                  <a:cubicBezTo>
                    <a:pt x="1475032" y="1691210"/>
                    <a:pt x="1482125" y="1692718"/>
                    <a:pt x="1488577" y="1695447"/>
                  </a:cubicBezTo>
                  <a:lnTo>
                    <a:pt x="1490613" y="1696820"/>
                  </a:lnTo>
                  <a:lnTo>
                    <a:pt x="1679155" y="1629730"/>
                  </a:lnTo>
                  <a:lnTo>
                    <a:pt x="1696930" y="1630635"/>
                  </a:lnTo>
                  <a:lnTo>
                    <a:pt x="1822568" y="1533879"/>
                  </a:lnTo>
                  <a:lnTo>
                    <a:pt x="1902836" y="1397060"/>
                  </a:lnTo>
                  <a:cubicBezTo>
                    <a:pt x="1906703" y="1390468"/>
                    <a:pt x="1912876" y="1386069"/>
                    <a:pt x="1919729" y="1384283"/>
                  </a:cubicBezTo>
                  <a:cubicBezTo>
                    <a:pt x="1926582" y="1382498"/>
                    <a:pt x="1934117" y="1383327"/>
                    <a:pt x="1940708" y="1387194"/>
                  </a:cubicBezTo>
                  <a:lnTo>
                    <a:pt x="2022009" y="1434891"/>
                  </a:lnTo>
                  <a:lnTo>
                    <a:pt x="1891902" y="1711008"/>
                  </a:lnTo>
                  <a:lnTo>
                    <a:pt x="1781371" y="1796128"/>
                  </a:lnTo>
                  <a:lnTo>
                    <a:pt x="1785202" y="1806896"/>
                  </a:lnTo>
                  <a:lnTo>
                    <a:pt x="1572637" y="1922400"/>
                  </a:lnTo>
                  <a:lnTo>
                    <a:pt x="1292535" y="2014766"/>
                  </a:lnTo>
                  <a:lnTo>
                    <a:pt x="692980" y="2014767"/>
                  </a:lnTo>
                  <a:cubicBezTo>
                    <a:pt x="685534" y="2014767"/>
                    <a:pt x="678441" y="2013258"/>
                    <a:pt x="671989" y="2010529"/>
                  </a:cubicBezTo>
                  <a:lnTo>
                    <a:pt x="660884" y="2003041"/>
                  </a:lnTo>
                  <a:lnTo>
                    <a:pt x="656886" y="2003041"/>
                  </a:lnTo>
                  <a:cubicBezTo>
                    <a:pt x="635950" y="2003041"/>
                    <a:pt x="618978" y="1986069"/>
                    <a:pt x="618978" y="1965133"/>
                  </a:cubicBezTo>
                  <a:lnTo>
                    <a:pt x="618978" y="1407902"/>
                  </a:lnTo>
                  <a:cubicBezTo>
                    <a:pt x="618978" y="1386966"/>
                    <a:pt x="635950" y="1369994"/>
                    <a:pt x="656886" y="1369994"/>
                  </a:cubicBezTo>
                  <a:lnTo>
                    <a:pt x="703030" y="1369994"/>
                  </a:lnTo>
                  <a:close/>
                  <a:moveTo>
                    <a:pt x="1434930" y="414997"/>
                  </a:moveTo>
                  <a:cubicBezTo>
                    <a:pt x="1285813" y="414997"/>
                    <a:pt x="1164930" y="535880"/>
                    <a:pt x="1164930" y="684997"/>
                  </a:cubicBezTo>
                  <a:cubicBezTo>
                    <a:pt x="1164930" y="834114"/>
                    <a:pt x="1285813" y="954997"/>
                    <a:pt x="1434930" y="954997"/>
                  </a:cubicBezTo>
                  <a:cubicBezTo>
                    <a:pt x="1584047" y="954997"/>
                    <a:pt x="1704930" y="834114"/>
                    <a:pt x="1704930" y="684997"/>
                  </a:cubicBezTo>
                  <a:cubicBezTo>
                    <a:pt x="1704930" y="535880"/>
                    <a:pt x="1584047" y="414997"/>
                    <a:pt x="1434930" y="414997"/>
                  </a:cubicBezTo>
                  <a:close/>
                  <a:moveTo>
                    <a:pt x="1345836" y="0"/>
                  </a:moveTo>
                  <a:lnTo>
                    <a:pt x="1524024" y="0"/>
                  </a:lnTo>
                  <a:cubicBezTo>
                    <a:pt x="1548628" y="0"/>
                    <a:pt x="1568573" y="19945"/>
                    <a:pt x="1568573" y="44549"/>
                  </a:cubicBezTo>
                  <a:lnTo>
                    <a:pt x="1568573" y="163671"/>
                  </a:lnTo>
                  <a:lnTo>
                    <a:pt x="1645123" y="187433"/>
                  </a:lnTo>
                  <a:cubicBezTo>
                    <a:pt x="1709727" y="214758"/>
                    <a:pt x="1767908" y="254299"/>
                    <a:pt x="1816768" y="303159"/>
                  </a:cubicBezTo>
                  <a:lnTo>
                    <a:pt x="1828321" y="317162"/>
                  </a:lnTo>
                  <a:lnTo>
                    <a:pt x="1922752" y="262643"/>
                  </a:lnTo>
                  <a:cubicBezTo>
                    <a:pt x="1944060" y="250341"/>
                    <a:pt x="1971305" y="257641"/>
                    <a:pt x="1983607" y="278949"/>
                  </a:cubicBezTo>
                  <a:lnTo>
                    <a:pt x="2072701" y="433264"/>
                  </a:lnTo>
                  <a:cubicBezTo>
                    <a:pt x="2085003" y="454572"/>
                    <a:pt x="2077703" y="481817"/>
                    <a:pt x="2056395" y="494119"/>
                  </a:cubicBezTo>
                  <a:lnTo>
                    <a:pt x="1956409" y="551846"/>
                  </a:lnTo>
                  <a:lnTo>
                    <a:pt x="1963959" y="576168"/>
                  </a:lnTo>
                  <a:cubicBezTo>
                    <a:pt x="1971152" y="611321"/>
                    <a:pt x="1974930" y="647718"/>
                    <a:pt x="1974930" y="684997"/>
                  </a:cubicBezTo>
                  <a:cubicBezTo>
                    <a:pt x="1974930" y="722276"/>
                    <a:pt x="1971152" y="758673"/>
                    <a:pt x="1963959" y="793826"/>
                  </a:cubicBezTo>
                  <a:lnTo>
                    <a:pt x="1949245" y="841228"/>
                  </a:lnTo>
                  <a:lnTo>
                    <a:pt x="2056395" y="903091"/>
                  </a:lnTo>
                  <a:cubicBezTo>
                    <a:pt x="2077703" y="915393"/>
                    <a:pt x="2085003" y="942639"/>
                    <a:pt x="2072701" y="963946"/>
                  </a:cubicBezTo>
                  <a:lnTo>
                    <a:pt x="1983607" y="1118262"/>
                  </a:lnTo>
                  <a:cubicBezTo>
                    <a:pt x="1971305" y="1139569"/>
                    <a:pt x="1944060" y="1146870"/>
                    <a:pt x="1922752" y="1134568"/>
                  </a:cubicBezTo>
                  <a:lnTo>
                    <a:pt x="1812103" y="1070684"/>
                  </a:lnTo>
                  <a:lnTo>
                    <a:pt x="1736849" y="1132774"/>
                  </a:lnTo>
                  <a:cubicBezTo>
                    <a:pt x="1693757" y="1161886"/>
                    <a:pt x="1646237" y="1184942"/>
                    <a:pt x="1595510" y="1200720"/>
                  </a:cubicBezTo>
                  <a:lnTo>
                    <a:pt x="1568573" y="1206928"/>
                  </a:lnTo>
                  <a:lnTo>
                    <a:pt x="1568573" y="1325444"/>
                  </a:lnTo>
                  <a:cubicBezTo>
                    <a:pt x="1568573" y="1350048"/>
                    <a:pt x="1548628" y="1369993"/>
                    <a:pt x="1524024" y="1369993"/>
                  </a:cubicBezTo>
                  <a:lnTo>
                    <a:pt x="1345836" y="1369993"/>
                  </a:lnTo>
                  <a:cubicBezTo>
                    <a:pt x="1321232" y="1369993"/>
                    <a:pt x="1301287" y="1350048"/>
                    <a:pt x="1301287" y="1325444"/>
                  </a:cubicBezTo>
                  <a:lnTo>
                    <a:pt x="1301287" y="1206928"/>
                  </a:lnTo>
                  <a:lnTo>
                    <a:pt x="1274350" y="1200720"/>
                  </a:lnTo>
                  <a:cubicBezTo>
                    <a:pt x="1223623" y="1184942"/>
                    <a:pt x="1176103" y="1161886"/>
                    <a:pt x="1133011" y="1132774"/>
                  </a:cubicBezTo>
                  <a:lnTo>
                    <a:pt x="1057757" y="1070684"/>
                  </a:lnTo>
                  <a:lnTo>
                    <a:pt x="947108" y="1134567"/>
                  </a:lnTo>
                  <a:cubicBezTo>
                    <a:pt x="925800" y="1146869"/>
                    <a:pt x="898555" y="1139568"/>
                    <a:pt x="886253" y="1118261"/>
                  </a:cubicBezTo>
                  <a:lnTo>
                    <a:pt x="797159" y="963945"/>
                  </a:lnTo>
                  <a:cubicBezTo>
                    <a:pt x="784857" y="942638"/>
                    <a:pt x="792157" y="915392"/>
                    <a:pt x="813465" y="903090"/>
                  </a:cubicBezTo>
                  <a:lnTo>
                    <a:pt x="920615" y="841227"/>
                  </a:lnTo>
                  <a:lnTo>
                    <a:pt x="905901" y="793826"/>
                  </a:lnTo>
                  <a:cubicBezTo>
                    <a:pt x="898708" y="758673"/>
                    <a:pt x="894930" y="722276"/>
                    <a:pt x="894930" y="684997"/>
                  </a:cubicBezTo>
                  <a:cubicBezTo>
                    <a:pt x="894930" y="647718"/>
                    <a:pt x="898708" y="611321"/>
                    <a:pt x="905901" y="576168"/>
                  </a:cubicBezTo>
                  <a:lnTo>
                    <a:pt x="913451" y="551847"/>
                  </a:lnTo>
                  <a:lnTo>
                    <a:pt x="813465" y="494120"/>
                  </a:lnTo>
                  <a:cubicBezTo>
                    <a:pt x="792157" y="481818"/>
                    <a:pt x="784857" y="454573"/>
                    <a:pt x="797159" y="433265"/>
                  </a:cubicBezTo>
                  <a:lnTo>
                    <a:pt x="886253" y="278950"/>
                  </a:lnTo>
                  <a:cubicBezTo>
                    <a:pt x="898555" y="257642"/>
                    <a:pt x="925800" y="250342"/>
                    <a:pt x="947108" y="262644"/>
                  </a:cubicBezTo>
                  <a:lnTo>
                    <a:pt x="1041538" y="317163"/>
                  </a:lnTo>
                  <a:lnTo>
                    <a:pt x="1053092" y="303159"/>
                  </a:lnTo>
                  <a:cubicBezTo>
                    <a:pt x="1101953" y="254299"/>
                    <a:pt x="1160133" y="214758"/>
                    <a:pt x="1224738" y="187433"/>
                  </a:cubicBezTo>
                  <a:lnTo>
                    <a:pt x="1301287" y="163671"/>
                  </a:lnTo>
                  <a:lnTo>
                    <a:pt x="1301287" y="44549"/>
                  </a:lnTo>
                  <a:cubicBezTo>
                    <a:pt x="1301287" y="19945"/>
                    <a:pt x="1321232" y="0"/>
                    <a:pt x="13458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50946" y="1362442"/>
            <a:ext cx="4493052" cy="4226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Learning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fun,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 many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kids dislike 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Yale says 75% students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tired, stressed &amp; bored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Small attention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 yet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repetition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impossible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kids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don’t have time left for sports etc.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Disruptions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due to absenteeism,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pandemic... 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err="1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evolution for the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300 -</a:t>
            </a: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3000 years old system </a:t>
            </a:r>
            <a:endParaRPr lang="en-US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Futuristic, innovative and expedient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Connect student to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teacher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in an empathetic manner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Scales up leveraging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technology: not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capped by numbers 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Very cost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effective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Flaws of 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existing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tuition classes &amp; </a:t>
            </a:r>
            <a:r>
              <a:rPr lang="en-AU" sz="1200" b="1" dirty="0" err="1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EdTechs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students cannot access best teachers and materials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lack consistency, dependability &amp; comprehensive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unsuitable for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wide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range of merit levels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scandals are rife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Inflated price, not affordable for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562576" y="1296843"/>
            <a:ext cx="441472" cy="482243"/>
            <a:chOff x="5210648" y="1305930"/>
            <a:chExt cx="441472" cy="482243"/>
          </a:xfrm>
        </p:grpSpPr>
        <p:sp>
          <p:nvSpPr>
            <p:cNvPr id="23" name="Oval 22"/>
            <p:cNvSpPr/>
            <p:nvPr/>
          </p:nvSpPr>
          <p:spPr>
            <a:xfrm>
              <a:off x="5210648" y="1346702"/>
              <a:ext cx="441472" cy="44147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reeform 23"/>
            <p:cNvSpPr/>
            <p:nvPr/>
          </p:nvSpPr>
          <p:spPr>
            <a:xfrm rot="1800000">
              <a:off x="5305541" y="1457355"/>
              <a:ext cx="251687" cy="287130"/>
            </a:xfrm>
            <a:custGeom>
              <a:avLst/>
              <a:gdLst>
                <a:gd name="connsiteX0" fmla="*/ 485860 w 1693228"/>
                <a:gd name="connsiteY0" fmla="*/ 642774 h 2124839"/>
                <a:gd name="connsiteX1" fmla="*/ 521182 w 1693228"/>
                <a:gd name="connsiteY1" fmla="*/ 635643 h 2124839"/>
                <a:gd name="connsiteX2" fmla="*/ 555690 w 1693228"/>
                <a:gd name="connsiteY2" fmla="*/ 635642 h 2124839"/>
                <a:gd name="connsiteX3" fmla="*/ 639305 w 1693228"/>
                <a:gd name="connsiteY3" fmla="*/ 691066 h 2124839"/>
                <a:gd name="connsiteX4" fmla="*/ 642282 w 1693228"/>
                <a:gd name="connsiteY4" fmla="*/ 705813 h 2124839"/>
                <a:gd name="connsiteX5" fmla="*/ 807101 w 1693228"/>
                <a:gd name="connsiteY5" fmla="*/ 610655 h 2124839"/>
                <a:gd name="connsiteX6" fmla="*/ 796314 w 1693228"/>
                <a:gd name="connsiteY6" fmla="*/ 601141 h 2124839"/>
                <a:gd name="connsiteX7" fmla="*/ 790123 w 1693228"/>
                <a:gd name="connsiteY7" fmla="*/ 501016 h 2124839"/>
                <a:gd name="connsiteX8" fmla="*/ 807378 w 1693228"/>
                <a:gd name="connsiteY8" fmla="*/ 471132 h 2124839"/>
                <a:gd name="connsiteX9" fmla="*/ 831215 w 1693228"/>
                <a:gd name="connsiteY9" fmla="*/ 444107 h 2124839"/>
                <a:gd name="connsiteX10" fmla="*/ 931339 w 1693228"/>
                <a:gd name="connsiteY10" fmla="*/ 437916 h 2124839"/>
                <a:gd name="connsiteX11" fmla="*/ 1304826 w 1693228"/>
                <a:gd name="connsiteY11" fmla="*/ 653549 h 2124839"/>
                <a:gd name="connsiteX12" fmla="*/ 1304826 w 1693228"/>
                <a:gd name="connsiteY12" fmla="*/ 346833 h 2124839"/>
                <a:gd name="connsiteX13" fmla="*/ 1360249 w 1693228"/>
                <a:gd name="connsiteY13" fmla="*/ 263218 h 2124839"/>
                <a:gd name="connsiteX14" fmla="*/ 1395572 w 1693228"/>
                <a:gd name="connsiteY14" fmla="*/ 256087 h 2124839"/>
                <a:gd name="connsiteX15" fmla="*/ 1430080 w 1693228"/>
                <a:gd name="connsiteY15" fmla="*/ 256087 h 2124839"/>
                <a:gd name="connsiteX16" fmla="*/ 1520826 w 1693228"/>
                <a:gd name="connsiteY16" fmla="*/ 346833 h 2124839"/>
                <a:gd name="connsiteX17" fmla="*/ 1520826 w 1693228"/>
                <a:gd name="connsiteY17" fmla="*/ 849341 h 2124839"/>
                <a:gd name="connsiteX18" fmla="*/ 1494247 w 1693228"/>
                <a:gd name="connsiteY18" fmla="*/ 913508 h 2124839"/>
                <a:gd name="connsiteX19" fmla="*/ 1469080 w 1693228"/>
                <a:gd name="connsiteY19" fmla="*/ 930476 h 2124839"/>
                <a:gd name="connsiteX20" fmla="*/ 1467138 w 1693228"/>
                <a:gd name="connsiteY20" fmla="*/ 932678 h 2124839"/>
                <a:gd name="connsiteX21" fmla="*/ 1367014 w 1693228"/>
                <a:gd name="connsiteY21" fmla="*/ 938869 h 2124839"/>
                <a:gd name="connsiteX22" fmla="*/ 1076676 w 1693228"/>
                <a:gd name="connsiteY22" fmla="*/ 771242 h 2124839"/>
                <a:gd name="connsiteX23" fmla="*/ 1301741 w 1693228"/>
                <a:gd name="connsiteY23" fmla="*/ 1161066 h 2124839"/>
                <a:gd name="connsiteX24" fmla="*/ 1302459 w 1693228"/>
                <a:gd name="connsiteY24" fmla="*/ 1161880 h 2124839"/>
                <a:gd name="connsiteX25" fmla="*/ 1684468 w 1693228"/>
                <a:gd name="connsiteY25" fmla="*/ 1823539 h 2124839"/>
                <a:gd name="connsiteX26" fmla="*/ 1660564 w 1693228"/>
                <a:gd name="connsiteY26" fmla="*/ 1912750 h 2124839"/>
                <a:gd name="connsiteX27" fmla="*/ 1574927 w 1693228"/>
                <a:gd name="connsiteY27" fmla="*/ 1962193 h 2124839"/>
                <a:gd name="connsiteX28" fmla="*/ 1485716 w 1693228"/>
                <a:gd name="connsiteY28" fmla="*/ 1938289 h 2124839"/>
                <a:gd name="connsiteX29" fmla="*/ 1138542 w 1693228"/>
                <a:gd name="connsiteY29" fmla="*/ 1336967 h 2124839"/>
                <a:gd name="connsiteX30" fmla="*/ 1067234 w 1693228"/>
                <a:gd name="connsiteY30" fmla="*/ 1378137 h 2124839"/>
                <a:gd name="connsiteX31" fmla="*/ 1413234 w 1693228"/>
                <a:gd name="connsiteY31" fmla="*/ 1977425 h 2124839"/>
                <a:gd name="connsiteX32" fmla="*/ 1389330 w 1693228"/>
                <a:gd name="connsiteY32" fmla="*/ 2066636 h 2124839"/>
                <a:gd name="connsiteX33" fmla="*/ 1303692 w 1693228"/>
                <a:gd name="connsiteY33" fmla="*/ 2116079 h 2124839"/>
                <a:gd name="connsiteX34" fmla="*/ 1214481 w 1693228"/>
                <a:gd name="connsiteY34" fmla="*/ 2092175 h 2124839"/>
                <a:gd name="connsiteX35" fmla="*/ 832472 w 1693228"/>
                <a:gd name="connsiteY35" fmla="*/ 1430516 h 2124839"/>
                <a:gd name="connsiteX36" fmla="*/ 832131 w 1693228"/>
                <a:gd name="connsiteY36" fmla="*/ 1429501 h 2124839"/>
                <a:gd name="connsiteX37" fmla="*/ 646436 w 1693228"/>
                <a:gd name="connsiteY37" fmla="*/ 1107869 h 2124839"/>
                <a:gd name="connsiteX38" fmla="*/ 646436 w 1693228"/>
                <a:gd name="connsiteY38" fmla="*/ 1354170 h 2124839"/>
                <a:gd name="connsiteX39" fmla="*/ 591013 w 1693228"/>
                <a:gd name="connsiteY39" fmla="*/ 1437785 h 2124839"/>
                <a:gd name="connsiteX40" fmla="*/ 564977 w 1693228"/>
                <a:gd name="connsiteY40" fmla="*/ 1443042 h 2124839"/>
                <a:gd name="connsiteX41" fmla="*/ 549432 w 1693228"/>
                <a:gd name="connsiteY41" fmla="*/ 1450627 h 2124839"/>
                <a:gd name="connsiteX42" fmla="*/ 480572 w 1693228"/>
                <a:gd name="connsiteY42" fmla="*/ 1441561 h 2124839"/>
                <a:gd name="connsiteX43" fmla="*/ 45387 w 1693228"/>
                <a:gd name="connsiteY43" fmla="*/ 1190307 h 2124839"/>
                <a:gd name="connsiteX44" fmla="*/ 12172 w 1693228"/>
                <a:gd name="connsiteY44" fmla="*/ 1066346 h 2124839"/>
                <a:gd name="connsiteX45" fmla="*/ 29426 w 1693228"/>
                <a:gd name="connsiteY45" fmla="*/ 1036461 h 2124839"/>
                <a:gd name="connsiteX46" fmla="*/ 153387 w 1693228"/>
                <a:gd name="connsiteY46" fmla="*/ 1003246 h 2124839"/>
                <a:gd name="connsiteX47" fmla="*/ 430436 w 1693228"/>
                <a:gd name="connsiteY47" fmla="*/ 1163200 h 2124839"/>
                <a:gd name="connsiteX48" fmla="*/ 430436 w 1693228"/>
                <a:gd name="connsiteY48" fmla="*/ 726388 h 2124839"/>
                <a:gd name="connsiteX49" fmla="*/ 485860 w 1693228"/>
                <a:gd name="connsiteY49" fmla="*/ 642774 h 2124839"/>
                <a:gd name="connsiteX50" fmla="*/ 342044 w 1693228"/>
                <a:gd name="connsiteY50" fmla="*/ 39734 h 2124839"/>
                <a:gd name="connsiteX51" fmla="*/ 746680 w 1693228"/>
                <a:gd name="connsiteY51" fmla="*/ 148156 h 2124839"/>
                <a:gd name="connsiteX52" fmla="*/ 638258 w 1693228"/>
                <a:gd name="connsiteY52" fmla="*/ 552792 h 2124839"/>
                <a:gd name="connsiteX53" fmla="*/ 233622 w 1693228"/>
                <a:gd name="connsiteY53" fmla="*/ 444370 h 2124839"/>
                <a:gd name="connsiteX54" fmla="*/ 342044 w 1693228"/>
                <a:gd name="connsiteY54" fmla="*/ 39734 h 2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93228" h="2124839">
                  <a:moveTo>
                    <a:pt x="485860" y="642774"/>
                  </a:moveTo>
                  <a:cubicBezTo>
                    <a:pt x="496716" y="638182"/>
                    <a:pt x="508653" y="635642"/>
                    <a:pt x="521182" y="635643"/>
                  </a:cubicBezTo>
                  <a:lnTo>
                    <a:pt x="555690" y="635642"/>
                  </a:lnTo>
                  <a:cubicBezTo>
                    <a:pt x="593279" y="635643"/>
                    <a:pt x="625529" y="658496"/>
                    <a:pt x="639305" y="691066"/>
                  </a:cubicBezTo>
                  <a:lnTo>
                    <a:pt x="642282" y="705813"/>
                  </a:lnTo>
                  <a:lnTo>
                    <a:pt x="807101" y="610655"/>
                  </a:lnTo>
                  <a:lnTo>
                    <a:pt x="796314" y="601141"/>
                  </a:lnTo>
                  <a:cubicBezTo>
                    <a:pt x="774996" y="572925"/>
                    <a:pt x="771329" y="533569"/>
                    <a:pt x="790123" y="501016"/>
                  </a:cubicBezTo>
                  <a:lnTo>
                    <a:pt x="807378" y="471132"/>
                  </a:lnTo>
                  <a:cubicBezTo>
                    <a:pt x="813642" y="460281"/>
                    <a:pt x="821809" y="451213"/>
                    <a:pt x="831215" y="444107"/>
                  </a:cubicBezTo>
                  <a:cubicBezTo>
                    <a:pt x="859430" y="422788"/>
                    <a:pt x="898786" y="419122"/>
                    <a:pt x="931339" y="437916"/>
                  </a:cubicBezTo>
                  <a:lnTo>
                    <a:pt x="1304826" y="653549"/>
                  </a:lnTo>
                  <a:lnTo>
                    <a:pt x="1304826" y="346833"/>
                  </a:lnTo>
                  <a:cubicBezTo>
                    <a:pt x="1304826" y="309245"/>
                    <a:pt x="1327679" y="276994"/>
                    <a:pt x="1360249" y="263218"/>
                  </a:cubicBezTo>
                  <a:cubicBezTo>
                    <a:pt x="1371106" y="258626"/>
                    <a:pt x="1383042" y="256087"/>
                    <a:pt x="1395572" y="256087"/>
                  </a:cubicBezTo>
                  <a:lnTo>
                    <a:pt x="1430080" y="256087"/>
                  </a:lnTo>
                  <a:cubicBezTo>
                    <a:pt x="1480198" y="256087"/>
                    <a:pt x="1520826" y="296715"/>
                    <a:pt x="1520826" y="346833"/>
                  </a:cubicBezTo>
                  <a:lnTo>
                    <a:pt x="1520826" y="849341"/>
                  </a:lnTo>
                  <a:cubicBezTo>
                    <a:pt x="1520826" y="874400"/>
                    <a:pt x="1510669" y="897086"/>
                    <a:pt x="1494247" y="913508"/>
                  </a:cubicBezTo>
                  <a:lnTo>
                    <a:pt x="1469080" y="930476"/>
                  </a:lnTo>
                  <a:lnTo>
                    <a:pt x="1467138" y="932678"/>
                  </a:lnTo>
                  <a:cubicBezTo>
                    <a:pt x="1438923" y="953997"/>
                    <a:pt x="1399567" y="957663"/>
                    <a:pt x="1367014" y="938869"/>
                  </a:cubicBezTo>
                  <a:lnTo>
                    <a:pt x="1076676" y="771242"/>
                  </a:lnTo>
                  <a:lnTo>
                    <a:pt x="1301741" y="1161066"/>
                  </a:lnTo>
                  <a:lnTo>
                    <a:pt x="1302459" y="1161880"/>
                  </a:lnTo>
                  <a:lnTo>
                    <a:pt x="1684468" y="1823539"/>
                  </a:lnTo>
                  <a:cubicBezTo>
                    <a:pt x="1702502" y="1854775"/>
                    <a:pt x="1691800" y="1894716"/>
                    <a:pt x="1660564" y="1912750"/>
                  </a:cubicBezTo>
                  <a:lnTo>
                    <a:pt x="1574927" y="1962193"/>
                  </a:lnTo>
                  <a:cubicBezTo>
                    <a:pt x="1543691" y="1980227"/>
                    <a:pt x="1503750" y="1969525"/>
                    <a:pt x="1485716" y="1938289"/>
                  </a:cubicBezTo>
                  <a:lnTo>
                    <a:pt x="1138542" y="1336967"/>
                  </a:lnTo>
                  <a:lnTo>
                    <a:pt x="1067234" y="1378137"/>
                  </a:lnTo>
                  <a:lnTo>
                    <a:pt x="1413234" y="1977425"/>
                  </a:lnTo>
                  <a:cubicBezTo>
                    <a:pt x="1431268" y="2008661"/>
                    <a:pt x="1420566" y="2048602"/>
                    <a:pt x="1389330" y="2066636"/>
                  </a:cubicBezTo>
                  <a:lnTo>
                    <a:pt x="1303692" y="2116079"/>
                  </a:lnTo>
                  <a:cubicBezTo>
                    <a:pt x="1272456" y="2134113"/>
                    <a:pt x="1232515" y="2123411"/>
                    <a:pt x="1214481" y="2092175"/>
                  </a:cubicBezTo>
                  <a:lnTo>
                    <a:pt x="832472" y="1430516"/>
                  </a:lnTo>
                  <a:lnTo>
                    <a:pt x="832131" y="1429501"/>
                  </a:lnTo>
                  <a:lnTo>
                    <a:pt x="646436" y="1107869"/>
                  </a:lnTo>
                  <a:lnTo>
                    <a:pt x="646436" y="1354170"/>
                  </a:lnTo>
                  <a:cubicBezTo>
                    <a:pt x="646436" y="1391759"/>
                    <a:pt x="623583" y="1424009"/>
                    <a:pt x="591013" y="1437785"/>
                  </a:cubicBezTo>
                  <a:lnTo>
                    <a:pt x="564977" y="1443042"/>
                  </a:lnTo>
                  <a:lnTo>
                    <a:pt x="549432" y="1450627"/>
                  </a:lnTo>
                  <a:cubicBezTo>
                    <a:pt x="526999" y="1456638"/>
                    <a:pt x="502274" y="1454091"/>
                    <a:pt x="480572" y="1441561"/>
                  </a:cubicBezTo>
                  <a:lnTo>
                    <a:pt x="45387" y="1190307"/>
                  </a:lnTo>
                  <a:cubicBezTo>
                    <a:pt x="1984" y="1165249"/>
                    <a:pt x="-12887" y="1109749"/>
                    <a:pt x="12172" y="1066346"/>
                  </a:cubicBezTo>
                  <a:lnTo>
                    <a:pt x="29426" y="1036461"/>
                  </a:lnTo>
                  <a:cubicBezTo>
                    <a:pt x="54485" y="993058"/>
                    <a:pt x="109984" y="978187"/>
                    <a:pt x="153387" y="1003246"/>
                  </a:cubicBezTo>
                  <a:lnTo>
                    <a:pt x="430436" y="1163200"/>
                  </a:lnTo>
                  <a:lnTo>
                    <a:pt x="430436" y="726388"/>
                  </a:lnTo>
                  <a:cubicBezTo>
                    <a:pt x="430436" y="688800"/>
                    <a:pt x="453290" y="656550"/>
                    <a:pt x="485860" y="642774"/>
                  </a:cubicBezTo>
                  <a:close/>
                  <a:moveTo>
                    <a:pt x="342044" y="39734"/>
                  </a:moveTo>
                  <a:cubicBezTo>
                    <a:pt x="483720" y="-42063"/>
                    <a:pt x="664883" y="6479"/>
                    <a:pt x="746680" y="148156"/>
                  </a:cubicBezTo>
                  <a:cubicBezTo>
                    <a:pt x="828477" y="289832"/>
                    <a:pt x="779934" y="470995"/>
                    <a:pt x="638258" y="552792"/>
                  </a:cubicBezTo>
                  <a:cubicBezTo>
                    <a:pt x="496581" y="634589"/>
                    <a:pt x="315419" y="586046"/>
                    <a:pt x="233622" y="444370"/>
                  </a:cubicBezTo>
                  <a:cubicBezTo>
                    <a:pt x="151825" y="302693"/>
                    <a:pt x="200367" y="121531"/>
                    <a:pt x="342044" y="3973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/>
            <p:cNvSpPr/>
            <p:nvPr/>
          </p:nvSpPr>
          <p:spPr>
            <a:xfrm>
              <a:off x="5364088" y="1365717"/>
              <a:ext cx="147547" cy="1344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99018" y="1305930"/>
              <a:ext cx="199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 smtClean="0">
                  <a:solidFill>
                    <a:srgbClr val="8080FF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?</a:t>
              </a:r>
              <a:endParaRPr lang="en-AU" sz="1200" b="1" dirty="0">
                <a:solidFill>
                  <a:srgbClr val="8080FF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018577" y="1568454"/>
            <a:ext cx="4017919" cy="3660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Production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quality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Created from Students’ Perspective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Before go-live, test each course with real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better grades for students of all merit levels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Collect rating &amp; detail feedback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Revamp 5-10% of content quarterly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Comprehensive coverage of syllabus &amp; exam oriented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engaging, fun, in-depth, one stop solution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talented and specialized team</a:t>
            </a: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US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Distribution in quantity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Exceptionally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well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esigned App, user centric &amp; cloud based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secure,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scalable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highly available</a:t>
            </a:r>
            <a:endParaRPr lang="en-AU" sz="10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learn in own time, pace &amp; comfort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80% video &amp; 20% non-video (notes, diagrams) contents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Queries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resolved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through app within 3 business days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Self tests, repeat until perfection, no red ink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Performance dashboard for 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Competitive,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based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intelligent pricing model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39936" y="1196752"/>
            <a:ext cx="3716040" cy="4406292"/>
            <a:chOff x="4006430" y="1095489"/>
            <a:chExt cx="3716040" cy="4406292"/>
          </a:xfrm>
        </p:grpSpPr>
        <p:sp>
          <p:nvSpPr>
            <p:cNvPr id="47" name="TextBox 46"/>
            <p:cNvSpPr txBox="1"/>
            <p:nvPr/>
          </p:nvSpPr>
          <p:spPr>
            <a:xfrm>
              <a:off x="4249654" y="2019868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latin typeface="+mj-lt"/>
                </a:rPr>
                <a:t>Teachers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09141" y="3387232"/>
              <a:ext cx="829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Film Crew &amp; </a:t>
              </a:r>
            </a:p>
            <a:p>
              <a:pPr algn="ctr"/>
              <a:r>
                <a:rPr lang="en-AU" sz="1000" b="1" dirty="0" err="1" smtClean="0">
                  <a:latin typeface="+mj-lt"/>
                </a:rPr>
                <a:t>HoDs</a:t>
              </a:r>
              <a:endParaRPr lang="en-AU" sz="1000" b="1" dirty="0">
                <a:latin typeface="+mj-lt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099" y="2811343"/>
              <a:ext cx="989610" cy="6386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1434" y="1380347"/>
              <a:ext cx="564490" cy="692299"/>
            </a:xfrm>
            <a:prstGeom prst="rect">
              <a:avLst/>
            </a:prstGeom>
          </p:spPr>
        </p:pic>
        <p:sp>
          <p:nvSpPr>
            <p:cNvPr id="51" name="Rounded Rectangle 50"/>
            <p:cNvSpPr/>
            <p:nvPr/>
          </p:nvSpPr>
          <p:spPr>
            <a:xfrm>
              <a:off x="4006430" y="1296681"/>
              <a:ext cx="1225875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2" name="Up Arrow 51"/>
            <p:cNvSpPr/>
            <p:nvPr/>
          </p:nvSpPr>
          <p:spPr>
            <a:xfrm>
              <a:off x="4083660" y="2196763"/>
              <a:ext cx="1071417" cy="596142"/>
            </a:xfrm>
            <a:prstGeom prst="upArrow">
              <a:avLst>
                <a:gd name="adj1" fmla="val 74664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Constant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Assistance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32118" y="1095549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Content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3329" y="4582374"/>
              <a:ext cx="1447752" cy="57399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5513331" y="5101671"/>
              <a:ext cx="962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000" b="1" dirty="0" smtClean="0">
                  <a:latin typeface="+mj-lt"/>
                </a:rPr>
                <a:t>IT, Marketing</a:t>
              </a:r>
            </a:p>
            <a:p>
              <a:pPr algn="ctr"/>
              <a:r>
                <a:rPr lang="en-AU" sz="1000" b="1" dirty="0" smtClean="0">
                  <a:latin typeface="+mj-lt"/>
                </a:rPr>
                <a:t>Operations etc.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06430" y="4523673"/>
              <a:ext cx="3716040" cy="978108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78372" y="4268600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Platform Team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58" name="Up Arrow 57"/>
            <p:cNvSpPr/>
            <p:nvPr/>
          </p:nvSpPr>
          <p:spPr>
            <a:xfrm>
              <a:off x="4417374" y="3838940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4294" y="2019868"/>
              <a:ext cx="848591" cy="961159"/>
            </a:xfrm>
            <a:prstGeom prst="rect">
              <a:avLst/>
            </a:prstGeom>
          </p:spPr>
        </p:pic>
        <p:sp>
          <p:nvSpPr>
            <p:cNvPr id="60" name="Rounded Rectangle 59"/>
            <p:cNvSpPr/>
            <p:nvPr/>
          </p:nvSpPr>
          <p:spPr>
            <a:xfrm>
              <a:off x="6593984" y="1296681"/>
              <a:ext cx="1128486" cy="2543261"/>
            </a:xfrm>
            <a:prstGeom prst="roundRect">
              <a:avLst>
                <a:gd name="adj" fmla="val 11741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41835" y="1095489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Students</a:t>
              </a:r>
              <a:endParaRPr lang="en-AU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5231348" y="1367725"/>
              <a:ext cx="1362636" cy="822472"/>
            </a:xfrm>
            <a:prstGeom prst="rightArrow">
              <a:avLst>
                <a:gd name="adj1" fmla="val 81369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Create Courses: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Video,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non video &amp; </a:t>
              </a:r>
            </a:p>
            <a:p>
              <a:pPr algn="ctr"/>
              <a:r>
                <a:rPr lang="en-AU" sz="1000" dirty="0" smtClean="0">
                  <a:latin typeface="+mj-lt"/>
                </a:rPr>
                <a:t>tests 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5224540" y="2642255"/>
              <a:ext cx="1395695" cy="388574"/>
            </a:xfrm>
            <a:prstGeom prst="rightArrow">
              <a:avLst>
                <a:gd name="adj1" fmla="val 6778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Resolutions</a:t>
              </a:r>
              <a:endParaRPr lang="en-AU" sz="1000" dirty="0">
                <a:latin typeface="+mj-lt"/>
              </a:endParaRPr>
            </a:p>
          </p:txBody>
        </p:sp>
        <p:sp>
          <p:nvSpPr>
            <p:cNvPr id="64" name="Left Arrow 63"/>
            <p:cNvSpPr/>
            <p:nvPr/>
          </p:nvSpPr>
          <p:spPr>
            <a:xfrm>
              <a:off x="5205590" y="2297737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Queries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5" name="Left Arrow 64"/>
            <p:cNvSpPr/>
            <p:nvPr/>
          </p:nvSpPr>
          <p:spPr>
            <a:xfrm>
              <a:off x="5199311" y="3148797"/>
              <a:ext cx="1403732" cy="373820"/>
            </a:xfrm>
            <a:prstGeom prst="leftArrow">
              <a:avLst>
                <a:gd name="adj1" fmla="val 69934"/>
                <a:gd name="adj2" fmla="val 5224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Ratings &amp; feedback</a:t>
              </a:r>
              <a:endParaRPr lang="en-AU" sz="1000" b="1" dirty="0">
                <a:latin typeface="+mj-lt"/>
              </a:endParaRPr>
            </a:p>
          </p:txBody>
        </p:sp>
        <p:sp>
          <p:nvSpPr>
            <p:cNvPr id="66" name="Up Arrow 65"/>
            <p:cNvSpPr/>
            <p:nvPr/>
          </p:nvSpPr>
          <p:spPr>
            <a:xfrm>
              <a:off x="6290041" y="3824741"/>
              <a:ext cx="1130171" cy="694230"/>
            </a:xfrm>
            <a:prstGeom prst="upArrow">
              <a:avLst>
                <a:gd name="adj1" fmla="val 651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 b="1" dirty="0" smtClean="0">
                  <a:latin typeface="+mj-lt"/>
                </a:rPr>
                <a:t>Platform Dev &amp; Support</a:t>
              </a:r>
            </a:p>
            <a:p>
              <a:pPr algn="ctr"/>
              <a:endParaRPr lang="en-AU" sz="1000" b="1" dirty="0">
                <a:latin typeface="+mj-lt"/>
              </a:endParaRPr>
            </a:p>
          </p:txBody>
        </p:sp>
      </p:grpSp>
      <p:sp>
        <p:nvSpPr>
          <p:cNvPr id="108" name="Oval 107"/>
          <p:cNvSpPr/>
          <p:nvPr/>
        </p:nvSpPr>
        <p:spPr>
          <a:xfrm>
            <a:off x="4932040" y="1561172"/>
            <a:ext cx="441472" cy="441472"/>
          </a:xfrm>
          <a:prstGeom prst="ellipse">
            <a:avLst/>
          </a:prstGeom>
          <a:solidFill>
            <a:srgbClr val="7F7FFF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1" name="Group 110"/>
          <p:cNvGrpSpPr/>
          <p:nvPr/>
        </p:nvGrpSpPr>
        <p:grpSpPr>
          <a:xfrm>
            <a:off x="5038092" y="1628730"/>
            <a:ext cx="229368" cy="241462"/>
            <a:chOff x="2085531" y="4445381"/>
            <a:chExt cx="1697392" cy="1624440"/>
          </a:xfrm>
        </p:grpSpPr>
        <p:sp>
          <p:nvSpPr>
            <p:cNvPr id="112" name="Flowchart: Delay 111"/>
            <p:cNvSpPr/>
            <p:nvPr/>
          </p:nvSpPr>
          <p:spPr>
            <a:xfrm rot="16200000">
              <a:off x="2542015" y="4916037"/>
              <a:ext cx="697300" cy="1610267"/>
            </a:xfrm>
            <a:prstGeom prst="flowChartDelay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Flowchart: Delay 112"/>
            <p:cNvSpPr/>
            <p:nvPr/>
          </p:nvSpPr>
          <p:spPr>
            <a:xfrm rot="5400000">
              <a:off x="2518247" y="4707831"/>
              <a:ext cx="744826" cy="844061"/>
            </a:xfrm>
            <a:prstGeom prst="flowChartDelay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lowchart: Magnetic Disk 113"/>
            <p:cNvSpPr/>
            <p:nvPr/>
          </p:nvSpPr>
          <p:spPr>
            <a:xfrm>
              <a:off x="2420718" y="4562811"/>
              <a:ext cx="939883" cy="459509"/>
            </a:xfrm>
            <a:prstGeom prst="flowChartMagneticDisk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Diamond 114"/>
            <p:cNvSpPr/>
            <p:nvPr/>
          </p:nvSpPr>
          <p:spPr>
            <a:xfrm>
              <a:off x="2286825" y="4445381"/>
              <a:ext cx="1208747" cy="410531"/>
            </a:xfrm>
            <a:prstGeom prst="diamond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3007433" y="4624306"/>
              <a:ext cx="66540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672836" y="4596172"/>
              <a:ext cx="0" cy="5194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Isosceles Triangle 117"/>
            <p:cNvSpPr/>
            <p:nvPr/>
          </p:nvSpPr>
          <p:spPr>
            <a:xfrm>
              <a:off x="3574361" y="4939713"/>
              <a:ext cx="208562" cy="27346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44451" y="3534549"/>
            <a:ext cx="441472" cy="441472"/>
            <a:chOff x="4884951" y="1569092"/>
            <a:chExt cx="534181" cy="534181"/>
          </a:xfrm>
        </p:grpSpPr>
        <p:sp>
          <p:nvSpPr>
            <p:cNvPr id="101" name="Freeform 100"/>
            <p:cNvSpPr/>
            <p:nvPr/>
          </p:nvSpPr>
          <p:spPr>
            <a:xfrm>
              <a:off x="5209599" y="1732006"/>
              <a:ext cx="153144" cy="186969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5339167" y="1778137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009249" y="1709742"/>
              <a:ext cx="305286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/>
            <p:cNvSpPr/>
            <p:nvPr/>
          </p:nvSpPr>
          <p:spPr>
            <a:xfrm>
              <a:off x="4884951" y="1569092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978182" y="1700808"/>
              <a:ext cx="305285" cy="311925"/>
            </a:xfrm>
            <a:custGeom>
              <a:avLst/>
              <a:gdLst>
                <a:gd name="connsiteX0" fmla="*/ 1696691 w 3393383"/>
                <a:gd name="connsiteY0" fmla="*/ 2280539 h 3194209"/>
                <a:gd name="connsiteX1" fmla="*/ 1628697 w 3393383"/>
                <a:gd name="connsiteY1" fmla="*/ 2353267 h 3194209"/>
                <a:gd name="connsiteX2" fmla="*/ 1696691 w 3393383"/>
                <a:gd name="connsiteY2" fmla="*/ 2425995 h 3194209"/>
                <a:gd name="connsiteX3" fmla="*/ 1764685 w 3393383"/>
                <a:gd name="connsiteY3" fmla="*/ 2353267 h 3194209"/>
                <a:gd name="connsiteX4" fmla="*/ 1696691 w 3393383"/>
                <a:gd name="connsiteY4" fmla="*/ 2280539 h 3194209"/>
                <a:gd name="connsiteX5" fmla="*/ 229652 w 3393383"/>
                <a:gd name="connsiteY5" fmla="*/ 160030 h 3194209"/>
                <a:gd name="connsiteX6" fmla="*/ 159275 w 3393383"/>
                <a:gd name="connsiteY6" fmla="*/ 230406 h 3194209"/>
                <a:gd name="connsiteX7" fmla="*/ 159275 w 3393383"/>
                <a:gd name="connsiteY7" fmla="*/ 2140217 h 3194209"/>
                <a:gd name="connsiteX8" fmla="*/ 229652 w 3393383"/>
                <a:gd name="connsiteY8" fmla="*/ 2210593 h 3194209"/>
                <a:gd name="connsiteX9" fmla="*/ 3173791 w 3393383"/>
                <a:gd name="connsiteY9" fmla="*/ 2210593 h 3194209"/>
                <a:gd name="connsiteX10" fmla="*/ 3244168 w 3393383"/>
                <a:gd name="connsiteY10" fmla="*/ 2140217 h 3194209"/>
                <a:gd name="connsiteX11" fmla="*/ 3244168 w 3393383"/>
                <a:gd name="connsiteY11" fmla="*/ 230406 h 3194209"/>
                <a:gd name="connsiteX12" fmla="*/ 3173791 w 3393383"/>
                <a:gd name="connsiteY12" fmla="*/ 160030 h 3194209"/>
                <a:gd name="connsiteX13" fmla="*/ 85154 w 3393383"/>
                <a:gd name="connsiteY13" fmla="*/ 0 h 3194209"/>
                <a:gd name="connsiteX14" fmla="*/ 3308229 w 3393383"/>
                <a:gd name="connsiteY14" fmla="*/ 0 h 3194209"/>
                <a:gd name="connsiteX15" fmla="*/ 3393383 w 3393383"/>
                <a:gd name="connsiteY15" fmla="*/ 85154 h 3194209"/>
                <a:gd name="connsiteX16" fmla="*/ 3393383 w 3393383"/>
                <a:gd name="connsiteY16" fmla="*/ 2396027 h 3194209"/>
                <a:gd name="connsiteX17" fmla="*/ 3308229 w 3393383"/>
                <a:gd name="connsiteY17" fmla="*/ 2481181 h 3194209"/>
                <a:gd name="connsiteX18" fmla="*/ 2133943 w 3393383"/>
                <a:gd name="connsiteY18" fmla="*/ 2481181 h 3194209"/>
                <a:gd name="connsiteX19" fmla="*/ 2133943 w 3393383"/>
                <a:gd name="connsiteY19" fmla="*/ 2938434 h 3194209"/>
                <a:gd name="connsiteX20" fmla="*/ 2471309 w 3393383"/>
                <a:gd name="connsiteY20" fmla="*/ 2938434 h 3194209"/>
                <a:gd name="connsiteX21" fmla="*/ 2471309 w 3393383"/>
                <a:gd name="connsiteY21" fmla="*/ 3194209 h 3194209"/>
                <a:gd name="connsiteX22" fmla="*/ 922069 w 3393383"/>
                <a:gd name="connsiteY22" fmla="*/ 3194209 h 3194209"/>
                <a:gd name="connsiteX23" fmla="*/ 922069 w 3393383"/>
                <a:gd name="connsiteY23" fmla="*/ 2938434 h 3194209"/>
                <a:gd name="connsiteX24" fmla="*/ 1259438 w 3393383"/>
                <a:gd name="connsiteY24" fmla="*/ 2938434 h 3194209"/>
                <a:gd name="connsiteX25" fmla="*/ 1259438 w 3393383"/>
                <a:gd name="connsiteY25" fmla="*/ 2481181 h 3194209"/>
                <a:gd name="connsiteX26" fmla="*/ 85154 w 3393383"/>
                <a:gd name="connsiteY26" fmla="*/ 2481181 h 3194209"/>
                <a:gd name="connsiteX27" fmla="*/ 0 w 3393383"/>
                <a:gd name="connsiteY27" fmla="*/ 2396027 h 3194209"/>
                <a:gd name="connsiteX28" fmla="*/ 0 w 3393383"/>
                <a:gd name="connsiteY28" fmla="*/ 85154 h 3194209"/>
                <a:gd name="connsiteX29" fmla="*/ 85154 w 3393383"/>
                <a:gd name="connsiteY29" fmla="*/ 0 h 3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93383" h="3194209">
                  <a:moveTo>
                    <a:pt x="1696691" y="2280539"/>
                  </a:moveTo>
                  <a:cubicBezTo>
                    <a:pt x="1659139" y="2280539"/>
                    <a:pt x="1628697" y="2313100"/>
                    <a:pt x="1628697" y="2353267"/>
                  </a:cubicBezTo>
                  <a:cubicBezTo>
                    <a:pt x="1628697" y="2393434"/>
                    <a:pt x="1659139" y="2425995"/>
                    <a:pt x="1696691" y="2425995"/>
                  </a:cubicBezTo>
                  <a:cubicBezTo>
                    <a:pt x="1734243" y="2425995"/>
                    <a:pt x="1764685" y="2393434"/>
                    <a:pt x="1764685" y="2353267"/>
                  </a:cubicBezTo>
                  <a:cubicBezTo>
                    <a:pt x="1764685" y="2313100"/>
                    <a:pt x="1734243" y="2280539"/>
                    <a:pt x="1696691" y="2280539"/>
                  </a:cubicBezTo>
                  <a:close/>
                  <a:moveTo>
                    <a:pt x="229652" y="160030"/>
                  </a:moveTo>
                  <a:cubicBezTo>
                    <a:pt x="190784" y="160030"/>
                    <a:pt x="159275" y="191538"/>
                    <a:pt x="159275" y="230406"/>
                  </a:cubicBezTo>
                  <a:lnTo>
                    <a:pt x="159275" y="2140217"/>
                  </a:lnTo>
                  <a:cubicBezTo>
                    <a:pt x="159275" y="2179085"/>
                    <a:pt x="190784" y="2210593"/>
                    <a:pt x="229652" y="2210593"/>
                  </a:cubicBezTo>
                  <a:lnTo>
                    <a:pt x="3173791" y="2210593"/>
                  </a:lnTo>
                  <a:cubicBezTo>
                    <a:pt x="3212659" y="2210593"/>
                    <a:pt x="3244168" y="2179085"/>
                    <a:pt x="3244168" y="2140217"/>
                  </a:cubicBezTo>
                  <a:lnTo>
                    <a:pt x="3244168" y="230406"/>
                  </a:lnTo>
                  <a:cubicBezTo>
                    <a:pt x="3244168" y="191538"/>
                    <a:pt x="3212659" y="160030"/>
                    <a:pt x="3173791" y="160030"/>
                  </a:cubicBezTo>
                  <a:close/>
                  <a:moveTo>
                    <a:pt x="85154" y="0"/>
                  </a:moveTo>
                  <a:lnTo>
                    <a:pt x="3308229" y="0"/>
                  </a:lnTo>
                  <a:cubicBezTo>
                    <a:pt x="3355259" y="0"/>
                    <a:pt x="3393383" y="38124"/>
                    <a:pt x="3393383" y="85154"/>
                  </a:cubicBezTo>
                  <a:lnTo>
                    <a:pt x="3393383" y="2396027"/>
                  </a:lnTo>
                  <a:cubicBezTo>
                    <a:pt x="3393383" y="2443057"/>
                    <a:pt x="3355259" y="2481181"/>
                    <a:pt x="3308229" y="2481181"/>
                  </a:cubicBezTo>
                  <a:lnTo>
                    <a:pt x="2133943" y="2481181"/>
                  </a:lnTo>
                  <a:lnTo>
                    <a:pt x="2133943" y="2938434"/>
                  </a:lnTo>
                  <a:lnTo>
                    <a:pt x="2471309" y="2938434"/>
                  </a:lnTo>
                  <a:lnTo>
                    <a:pt x="2471309" y="3194209"/>
                  </a:lnTo>
                  <a:lnTo>
                    <a:pt x="922069" y="3194209"/>
                  </a:lnTo>
                  <a:lnTo>
                    <a:pt x="922069" y="2938434"/>
                  </a:lnTo>
                  <a:lnTo>
                    <a:pt x="1259438" y="2938434"/>
                  </a:lnTo>
                  <a:lnTo>
                    <a:pt x="1259438" y="2481181"/>
                  </a:lnTo>
                  <a:lnTo>
                    <a:pt x="85154" y="2481181"/>
                  </a:lnTo>
                  <a:cubicBezTo>
                    <a:pt x="38124" y="2481181"/>
                    <a:pt x="0" y="2443057"/>
                    <a:pt x="0" y="2396027"/>
                  </a:cubicBezTo>
                  <a:lnTo>
                    <a:pt x="0" y="85154"/>
                  </a:lnTo>
                  <a:cubicBezTo>
                    <a:pt x="0" y="38124"/>
                    <a:pt x="38124" y="0"/>
                    <a:pt x="851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88723" y="1740387"/>
              <a:ext cx="149005" cy="158941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184583" y="1731275"/>
              <a:ext cx="153145" cy="186968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99560" y="1769180"/>
              <a:ext cx="59044" cy="105539"/>
            </a:xfrm>
            <a:prstGeom prst="rect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296608" y="1763903"/>
              <a:ext cx="64948" cy="116093"/>
            </a:xfrm>
            <a:custGeom>
              <a:avLst/>
              <a:gdLst>
                <a:gd name="connsiteX0" fmla="*/ 751865 w 1508427"/>
                <a:gd name="connsiteY0" fmla="*/ 1838182 h 2025748"/>
                <a:gd name="connsiteX1" fmla="*/ 681526 w 1508427"/>
                <a:gd name="connsiteY1" fmla="*/ 1901487 h 2025748"/>
                <a:gd name="connsiteX2" fmla="*/ 751865 w 1508427"/>
                <a:gd name="connsiteY2" fmla="*/ 1964792 h 2025748"/>
                <a:gd name="connsiteX3" fmla="*/ 822204 w 1508427"/>
                <a:gd name="connsiteY3" fmla="*/ 1901487 h 2025748"/>
                <a:gd name="connsiteX4" fmla="*/ 751865 w 1508427"/>
                <a:gd name="connsiteY4" fmla="*/ 1838182 h 2025748"/>
                <a:gd name="connsiteX5" fmla="*/ 220063 w 1508427"/>
                <a:gd name="connsiteY5" fmla="*/ 131241 h 2025748"/>
                <a:gd name="connsiteX6" fmla="*/ 128548 w 1508427"/>
                <a:gd name="connsiteY6" fmla="*/ 222756 h 2025748"/>
                <a:gd name="connsiteX7" fmla="*/ 128548 w 1508427"/>
                <a:gd name="connsiteY7" fmla="*/ 1713899 h 2025748"/>
                <a:gd name="connsiteX8" fmla="*/ 220063 w 1508427"/>
                <a:gd name="connsiteY8" fmla="*/ 1805414 h 2025748"/>
                <a:gd name="connsiteX9" fmla="*/ 1283667 w 1508427"/>
                <a:gd name="connsiteY9" fmla="*/ 1805414 h 2025748"/>
                <a:gd name="connsiteX10" fmla="*/ 1375182 w 1508427"/>
                <a:gd name="connsiteY10" fmla="*/ 1713899 h 2025748"/>
                <a:gd name="connsiteX11" fmla="*/ 1375182 w 1508427"/>
                <a:gd name="connsiteY11" fmla="*/ 222756 h 2025748"/>
                <a:gd name="connsiteX12" fmla="*/ 1283667 w 1508427"/>
                <a:gd name="connsiteY12" fmla="*/ 131241 h 2025748"/>
                <a:gd name="connsiteX13" fmla="*/ 110734 w 1508427"/>
                <a:gd name="connsiteY13" fmla="*/ 0 h 2025748"/>
                <a:gd name="connsiteX14" fmla="*/ 1397693 w 1508427"/>
                <a:gd name="connsiteY14" fmla="*/ 0 h 2025748"/>
                <a:gd name="connsiteX15" fmla="*/ 1508427 w 1508427"/>
                <a:gd name="connsiteY15" fmla="*/ 110734 h 2025748"/>
                <a:gd name="connsiteX16" fmla="*/ 1508427 w 1508427"/>
                <a:gd name="connsiteY16" fmla="*/ 1915014 h 2025748"/>
                <a:gd name="connsiteX17" fmla="*/ 1397693 w 1508427"/>
                <a:gd name="connsiteY17" fmla="*/ 2025748 h 2025748"/>
                <a:gd name="connsiteX18" fmla="*/ 110734 w 1508427"/>
                <a:gd name="connsiteY18" fmla="*/ 2025748 h 2025748"/>
                <a:gd name="connsiteX19" fmla="*/ 0 w 1508427"/>
                <a:gd name="connsiteY19" fmla="*/ 1915014 h 2025748"/>
                <a:gd name="connsiteX20" fmla="*/ 0 w 1508427"/>
                <a:gd name="connsiteY20" fmla="*/ 110734 h 2025748"/>
                <a:gd name="connsiteX21" fmla="*/ 110734 w 1508427"/>
                <a:gd name="connsiteY21" fmla="*/ 0 h 202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8427" h="2025748">
                  <a:moveTo>
                    <a:pt x="751865" y="1838182"/>
                  </a:moveTo>
                  <a:cubicBezTo>
                    <a:pt x="713018" y="1838182"/>
                    <a:pt x="681526" y="1866525"/>
                    <a:pt x="681526" y="1901487"/>
                  </a:cubicBezTo>
                  <a:cubicBezTo>
                    <a:pt x="681526" y="1936449"/>
                    <a:pt x="713018" y="1964792"/>
                    <a:pt x="751865" y="1964792"/>
                  </a:cubicBezTo>
                  <a:cubicBezTo>
                    <a:pt x="790712" y="1964792"/>
                    <a:pt x="822204" y="1936449"/>
                    <a:pt x="822204" y="1901487"/>
                  </a:cubicBezTo>
                  <a:cubicBezTo>
                    <a:pt x="822204" y="1866525"/>
                    <a:pt x="790712" y="1838182"/>
                    <a:pt x="751865" y="1838182"/>
                  </a:cubicBezTo>
                  <a:close/>
                  <a:moveTo>
                    <a:pt x="220063" y="131241"/>
                  </a:moveTo>
                  <a:cubicBezTo>
                    <a:pt x="169521" y="131241"/>
                    <a:pt x="128548" y="172214"/>
                    <a:pt x="128548" y="222756"/>
                  </a:cubicBezTo>
                  <a:lnTo>
                    <a:pt x="128548" y="1713899"/>
                  </a:lnTo>
                  <a:cubicBezTo>
                    <a:pt x="128548" y="1764441"/>
                    <a:pt x="169521" y="1805414"/>
                    <a:pt x="220063" y="1805414"/>
                  </a:cubicBezTo>
                  <a:lnTo>
                    <a:pt x="1283667" y="1805414"/>
                  </a:lnTo>
                  <a:cubicBezTo>
                    <a:pt x="1334209" y="1805414"/>
                    <a:pt x="1375182" y="1764441"/>
                    <a:pt x="1375182" y="1713899"/>
                  </a:cubicBezTo>
                  <a:lnTo>
                    <a:pt x="1375182" y="222756"/>
                  </a:lnTo>
                  <a:cubicBezTo>
                    <a:pt x="1375182" y="172214"/>
                    <a:pt x="1334209" y="131241"/>
                    <a:pt x="1283667" y="131241"/>
                  </a:cubicBezTo>
                  <a:close/>
                  <a:moveTo>
                    <a:pt x="110734" y="0"/>
                  </a:moveTo>
                  <a:lnTo>
                    <a:pt x="1397693" y="0"/>
                  </a:lnTo>
                  <a:cubicBezTo>
                    <a:pt x="1458850" y="0"/>
                    <a:pt x="1508427" y="49577"/>
                    <a:pt x="1508427" y="110734"/>
                  </a:cubicBezTo>
                  <a:lnTo>
                    <a:pt x="1508427" y="1915014"/>
                  </a:lnTo>
                  <a:cubicBezTo>
                    <a:pt x="1508427" y="1976171"/>
                    <a:pt x="1458850" y="2025748"/>
                    <a:pt x="1397693" y="2025748"/>
                  </a:cubicBezTo>
                  <a:lnTo>
                    <a:pt x="110734" y="2025748"/>
                  </a:lnTo>
                  <a:cubicBezTo>
                    <a:pt x="49577" y="2025748"/>
                    <a:pt x="0" y="1976171"/>
                    <a:pt x="0" y="1915014"/>
                  </a:cubicBezTo>
                  <a:lnTo>
                    <a:pt x="0" y="110734"/>
                  </a:lnTo>
                  <a:cubicBezTo>
                    <a:pt x="0" y="49577"/>
                    <a:pt x="49577" y="0"/>
                    <a:pt x="110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3" name="Freeform 72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3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Connect Most to the Best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36" y="1345960"/>
            <a:ext cx="530612" cy="530612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32649" y="1936388"/>
            <a:ext cx="2433500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Anirban Chakrabarty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Innovation Lead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Empathetic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innovator with expertise in Cloud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Artificial Intelligence, Project Management &amp;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 Thinking.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359" y="3861048"/>
            <a:ext cx="523235" cy="520883"/>
          </a:xfrm>
          <a:prstGeom prst="rect">
            <a:avLst/>
          </a:prstGeom>
          <a:ln>
            <a:noFill/>
          </a:ln>
        </p:spPr>
      </p:pic>
      <p:sp>
        <p:nvSpPr>
          <p:cNvPr id="57" name="Rectangle 56"/>
          <p:cNvSpPr/>
          <p:nvPr/>
        </p:nvSpPr>
        <p:spPr>
          <a:xfrm>
            <a:off x="1619672" y="4413795"/>
            <a:ext cx="2729258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Ananya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Moitra</a:t>
            </a:r>
            <a:endParaRPr lang="en-AU" sz="12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</a:t>
            </a:r>
            <a:r>
              <a:rPr lang="en-AU" sz="10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25 years of experience in promoting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campaigning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services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across geographies.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noted poet &amp; musician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Has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MBA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Finance.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764" y="1340768"/>
            <a:ext cx="501263" cy="513602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3264891" y="1936389"/>
            <a:ext cx="2519889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Vivek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 </a:t>
            </a: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Bendre</a:t>
            </a:r>
            <a:endParaRPr lang="en-AU" sz="12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Head</a:t>
            </a: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entrepreneur with experience in setting up multiple off shore delivery centers from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scratch.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Presently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CEO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of </a:t>
            </a:r>
            <a:r>
              <a:rPr lang="en-A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FluxionBits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Bangalore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34143" y="4451200"/>
            <a:ext cx="2633708" cy="102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Parag 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Biswas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AU" sz="1000" b="1" dirty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 (</a:t>
            </a: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onorary)</a:t>
            </a:r>
            <a:endParaRPr lang="en-AU" sz="1000" b="1" dirty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200"/>
              </a:spcAft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Award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winning film maker, TV reporter, actor, anchor, quiz master, commentator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school teacher.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9876" y="3896252"/>
            <a:ext cx="521880" cy="51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4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6597" y="1953241"/>
            <a:ext cx="2519889" cy="135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tabLst>
                <a:tab pos="457200" algn="l"/>
              </a:tabLst>
            </a:pPr>
            <a:r>
              <a:rPr lang="en-AU" sz="1200" b="1" dirty="0" err="1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Debasish</a:t>
            </a:r>
            <a:r>
              <a:rPr lang="en-AU" sz="12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Dutta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Academic </a:t>
            </a:r>
            <a:r>
              <a:rPr lang="en-AU" sz="1000" b="1" dirty="0" smtClean="0">
                <a:solidFill>
                  <a:srgbClr val="2F2FAF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Head (Proposed)</a:t>
            </a:r>
            <a:endParaRPr lang="en-AU" sz="1000" b="1" dirty="0" smtClean="0">
              <a:solidFill>
                <a:srgbClr val="2F2FAF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26 years of teaching experience in internationally reputed heritage schools 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like L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A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Martiniere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Calcutta. Students love his teaching most because he understands their perspective best.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828" y="1435870"/>
            <a:ext cx="469039" cy="4690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Core Team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230" y="1556792"/>
            <a:ext cx="4460258" cy="37801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98128" y="1191038"/>
            <a:ext cx="4107868" cy="4523161"/>
          </a:xfrm>
          <a:prstGeom prst="rect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in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development set up at Bangalore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&amp; DevOps prototyping in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en-AU" sz="1000" b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Pilot phase of content creation successful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dev cycle &amp; QC process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established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Pandemic mitigation 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plan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Resources </a:t>
            </a:r>
            <a:r>
              <a:rPr lang="en-AU" sz="1200" b="1" dirty="0" smtClean="0">
                <a:solidFill>
                  <a:srgbClr val="2F2FAF"/>
                </a:solidFill>
                <a:latin typeface="Calibri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</a:t>
            </a:r>
            <a:endParaRPr lang="en-AU" sz="1200" b="1" dirty="0">
              <a:solidFill>
                <a:srgbClr val="2F2FAF"/>
              </a:solidFill>
              <a:latin typeface="Calibri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HoDs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from premier institutions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Talented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on-screen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teachers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Award wining film makers, </a:t>
            </a:r>
            <a:r>
              <a:rPr lang="en-AU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youtubers</a:t>
            </a:r>
            <a:endParaRPr lang="en-AU" sz="1000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Professional videographers,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graphic artists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Excellent IT &amp; management team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creation software: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Doodley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Speechelo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OBS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floor of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5000 </a:t>
            </a:r>
            <a:r>
              <a:rPr lang="en-AU" sz="1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sqft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Kolkata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Studio setup: lighting, recording, light board etc</a:t>
            </a: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000" b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CF4F4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Challenges</a:t>
            </a:r>
            <a:endParaRPr lang="en-AU" sz="1200" b="1" dirty="0">
              <a:solidFill>
                <a:srgbClr val="CF4F4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Most resources are part time business partners, full time employment would be easier to manage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 investment in equipment &amp; infrastructure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Need funds for marketing &amp; campaign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41035" y="2636912"/>
            <a:ext cx="455590" cy="475178"/>
            <a:chOff x="5218298" y="307900"/>
            <a:chExt cx="2700000" cy="2700000"/>
          </a:xfrm>
        </p:grpSpPr>
        <p:sp>
          <p:nvSpPr>
            <p:cNvPr id="41" name="Oval 40"/>
            <p:cNvSpPr/>
            <p:nvPr/>
          </p:nvSpPr>
          <p:spPr>
            <a:xfrm>
              <a:off x="5218298" y="307900"/>
              <a:ext cx="2700000" cy="2700000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844953" y="805016"/>
              <a:ext cx="786023" cy="1732202"/>
            </a:xfrm>
            <a:prstGeom prst="rect">
              <a:avLst/>
            </a:prstGeom>
          </p:spPr>
        </p:pic>
        <p:sp>
          <p:nvSpPr>
            <p:cNvPr id="43" name="Freeform 42"/>
            <p:cNvSpPr/>
            <p:nvPr/>
          </p:nvSpPr>
          <p:spPr>
            <a:xfrm>
              <a:off x="6634067" y="805728"/>
              <a:ext cx="784284" cy="1578024"/>
            </a:xfrm>
            <a:custGeom>
              <a:avLst/>
              <a:gdLst>
                <a:gd name="connsiteX0" fmla="*/ 66517 w 589243"/>
                <a:gd name="connsiteY0" fmla="*/ 0 h 1246186"/>
                <a:gd name="connsiteX1" fmla="*/ 517756 w 589243"/>
                <a:gd name="connsiteY1" fmla="*/ 308778 h 1246186"/>
                <a:gd name="connsiteX2" fmla="*/ 519088 w 589243"/>
                <a:gd name="connsiteY2" fmla="*/ 328782 h 1246186"/>
                <a:gd name="connsiteX3" fmla="*/ 520599 w 589243"/>
                <a:gd name="connsiteY3" fmla="*/ 327013 h 1246186"/>
                <a:gd name="connsiteX4" fmla="*/ 519874 w 589243"/>
                <a:gd name="connsiteY4" fmla="*/ 340582 h 1246186"/>
                <a:gd name="connsiteX5" fmla="*/ 520098 w 589243"/>
                <a:gd name="connsiteY5" fmla="*/ 343944 h 1246186"/>
                <a:gd name="connsiteX6" fmla="*/ 519230 w 589243"/>
                <a:gd name="connsiteY6" fmla="*/ 352646 h 1246186"/>
                <a:gd name="connsiteX7" fmla="*/ 512178 w 589243"/>
                <a:gd name="connsiteY7" fmla="*/ 484679 h 1246186"/>
                <a:gd name="connsiteX8" fmla="*/ 521533 w 589243"/>
                <a:gd name="connsiteY8" fmla="*/ 503291 h 1246186"/>
                <a:gd name="connsiteX9" fmla="*/ 537277 w 589243"/>
                <a:gd name="connsiteY9" fmla="*/ 545620 h 1246186"/>
                <a:gd name="connsiteX10" fmla="*/ 541379 w 589243"/>
                <a:gd name="connsiteY10" fmla="*/ 561262 h 1246186"/>
                <a:gd name="connsiteX11" fmla="*/ 589243 w 589243"/>
                <a:gd name="connsiteY11" fmla="*/ 662074 h 1246186"/>
                <a:gd name="connsiteX12" fmla="*/ 583113 w 589243"/>
                <a:gd name="connsiteY12" fmla="*/ 662074 h 1246186"/>
                <a:gd name="connsiteX13" fmla="*/ 587556 w 589243"/>
                <a:gd name="connsiteY13" fmla="*/ 671235 h 1246186"/>
                <a:gd name="connsiteX14" fmla="*/ 589243 w 589243"/>
                <a:gd name="connsiteY14" fmla="*/ 681948 h 1246186"/>
                <a:gd name="connsiteX15" fmla="*/ 538522 w 589243"/>
                <a:gd name="connsiteY15" fmla="*/ 730929 h 1246186"/>
                <a:gd name="connsiteX16" fmla="*/ 527022 w 589243"/>
                <a:gd name="connsiteY16" fmla="*/ 732415 h 1246186"/>
                <a:gd name="connsiteX17" fmla="*/ 527022 w 589243"/>
                <a:gd name="connsiteY17" fmla="*/ 761243 h 1246186"/>
                <a:gd name="connsiteX18" fmla="*/ 535986 w 589243"/>
                <a:gd name="connsiteY18" fmla="*/ 801954 h 1246186"/>
                <a:gd name="connsiteX19" fmla="*/ 527022 w 589243"/>
                <a:gd name="connsiteY19" fmla="*/ 801954 h 1246186"/>
                <a:gd name="connsiteX20" fmla="*/ 527022 w 589243"/>
                <a:gd name="connsiteY20" fmla="*/ 809572 h 1246186"/>
                <a:gd name="connsiteX21" fmla="*/ 517465 w 589243"/>
                <a:gd name="connsiteY21" fmla="*/ 809572 h 1246186"/>
                <a:gd name="connsiteX22" fmla="*/ 528919 w 589243"/>
                <a:gd name="connsiteY22" fmla="*/ 816708 h 1246186"/>
                <a:gd name="connsiteX23" fmla="*/ 533843 w 589243"/>
                <a:gd name="connsiteY23" fmla="*/ 826152 h 1246186"/>
                <a:gd name="connsiteX24" fmla="*/ 531050 w 589243"/>
                <a:gd name="connsiteY24" fmla="*/ 833289 h 1246186"/>
                <a:gd name="connsiteX25" fmla="*/ 526280 w 589243"/>
                <a:gd name="connsiteY25" fmla="*/ 837292 h 1246186"/>
                <a:gd name="connsiteX26" fmla="*/ 501087 w 589243"/>
                <a:gd name="connsiteY26" fmla="*/ 890302 h 1246186"/>
                <a:gd name="connsiteX27" fmla="*/ 502853 w 589243"/>
                <a:gd name="connsiteY27" fmla="*/ 892052 h 1246186"/>
                <a:gd name="connsiteX28" fmla="*/ 519993 w 589243"/>
                <a:gd name="connsiteY28" fmla="*/ 937941 h 1246186"/>
                <a:gd name="connsiteX29" fmla="*/ 502853 w 589243"/>
                <a:gd name="connsiteY29" fmla="*/ 983828 h 1246186"/>
                <a:gd name="connsiteX30" fmla="*/ 496493 w 589243"/>
                <a:gd name="connsiteY30" fmla="*/ 990132 h 1246186"/>
                <a:gd name="connsiteX31" fmla="*/ 488584 w 589243"/>
                <a:gd name="connsiteY31" fmla="*/ 990132 h 1246186"/>
                <a:gd name="connsiteX32" fmla="*/ 475703 w 589243"/>
                <a:gd name="connsiteY32" fmla="*/ 1001118 h 1246186"/>
                <a:gd name="connsiteX33" fmla="*/ 319655 w 589243"/>
                <a:gd name="connsiteY33" fmla="*/ 1051070 h 1246186"/>
                <a:gd name="connsiteX34" fmla="*/ 296607 w 589243"/>
                <a:gd name="connsiteY34" fmla="*/ 1053475 h 1246186"/>
                <a:gd name="connsiteX35" fmla="*/ 278663 w 589243"/>
                <a:gd name="connsiteY35" fmla="*/ 1077796 h 1246186"/>
                <a:gd name="connsiteX36" fmla="*/ 273059 w 589243"/>
                <a:gd name="connsiteY36" fmla="*/ 1121518 h 1246186"/>
                <a:gd name="connsiteX37" fmla="*/ 272572 w 589243"/>
                <a:gd name="connsiteY37" fmla="*/ 1123690 h 1246186"/>
                <a:gd name="connsiteX38" fmla="*/ 273515 w 589243"/>
                <a:gd name="connsiteY38" fmla="*/ 1127030 h 1246186"/>
                <a:gd name="connsiteX39" fmla="*/ 277454 w 589243"/>
                <a:gd name="connsiteY39" fmla="*/ 1170015 h 1246186"/>
                <a:gd name="connsiteX40" fmla="*/ 273819 w 589243"/>
                <a:gd name="connsiteY40" fmla="*/ 1209677 h 1246186"/>
                <a:gd name="connsiteX41" fmla="*/ 276155 w 589243"/>
                <a:gd name="connsiteY41" fmla="*/ 1246186 h 1246186"/>
                <a:gd name="connsiteX42" fmla="*/ 0 w 589243"/>
                <a:gd name="connsiteY42" fmla="*/ 1246186 h 1246186"/>
                <a:gd name="connsiteX43" fmla="*/ 0 w 589243"/>
                <a:gd name="connsiteY43" fmla="*/ 7626 h 124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89243" h="1246186">
                  <a:moveTo>
                    <a:pt x="66517" y="0"/>
                  </a:moveTo>
                  <a:cubicBezTo>
                    <a:pt x="301367" y="0"/>
                    <a:pt x="494528" y="135342"/>
                    <a:pt x="517756" y="308778"/>
                  </a:cubicBezTo>
                  <a:lnTo>
                    <a:pt x="519088" y="328782"/>
                  </a:lnTo>
                  <a:lnTo>
                    <a:pt x="520599" y="327013"/>
                  </a:lnTo>
                  <a:lnTo>
                    <a:pt x="519874" y="340582"/>
                  </a:lnTo>
                  <a:lnTo>
                    <a:pt x="520098" y="343944"/>
                  </a:lnTo>
                  <a:lnTo>
                    <a:pt x="519230" y="352646"/>
                  </a:lnTo>
                  <a:lnTo>
                    <a:pt x="512178" y="484679"/>
                  </a:lnTo>
                  <a:lnTo>
                    <a:pt x="521533" y="503291"/>
                  </a:lnTo>
                  <a:cubicBezTo>
                    <a:pt x="527347" y="516688"/>
                    <a:pt x="532614" y="530830"/>
                    <a:pt x="537277" y="545620"/>
                  </a:cubicBezTo>
                  <a:lnTo>
                    <a:pt x="541379" y="561262"/>
                  </a:lnTo>
                  <a:lnTo>
                    <a:pt x="589243" y="662074"/>
                  </a:lnTo>
                  <a:lnTo>
                    <a:pt x="583113" y="662074"/>
                  </a:lnTo>
                  <a:lnTo>
                    <a:pt x="587556" y="671235"/>
                  </a:lnTo>
                  <a:cubicBezTo>
                    <a:pt x="588662" y="674696"/>
                    <a:pt x="589243" y="678279"/>
                    <a:pt x="589243" y="681948"/>
                  </a:cubicBezTo>
                  <a:cubicBezTo>
                    <a:pt x="589243" y="703967"/>
                    <a:pt x="568329" y="722859"/>
                    <a:pt x="538522" y="730929"/>
                  </a:cubicBezTo>
                  <a:lnTo>
                    <a:pt x="527022" y="732415"/>
                  </a:lnTo>
                  <a:lnTo>
                    <a:pt x="527022" y="761243"/>
                  </a:lnTo>
                  <a:lnTo>
                    <a:pt x="535986" y="801954"/>
                  </a:lnTo>
                  <a:lnTo>
                    <a:pt x="527022" y="801954"/>
                  </a:lnTo>
                  <a:lnTo>
                    <a:pt x="527022" y="809572"/>
                  </a:lnTo>
                  <a:lnTo>
                    <a:pt x="517465" y="809572"/>
                  </a:lnTo>
                  <a:lnTo>
                    <a:pt x="528919" y="816708"/>
                  </a:lnTo>
                  <a:cubicBezTo>
                    <a:pt x="532147" y="819759"/>
                    <a:pt x="533842" y="822917"/>
                    <a:pt x="533843" y="826152"/>
                  </a:cubicBezTo>
                  <a:cubicBezTo>
                    <a:pt x="533842" y="828579"/>
                    <a:pt x="532889" y="830962"/>
                    <a:pt x="531050" y="833289"/>
                  </a:cubicBezTo>
                  <a:lnTo>
                    <a:pt x="526280" y="837292"/>
                  </a:lnTo>
                  <a:lnTo>
                    <a:pt x="501087" y="890302"/>
                  </a:lnTo>
                  <a:lnTo>
                    <a:pt x="502853" y="892052"/>
                  </a:lnTo>
                  <a:cubicBezTo>
                    <a:pt x="513674" y="905151"/>
                    <a:pt x="519993" y="920942"/>
                    <a:pt x="519993" y="937941"/>
                  </a:cubicBezTo>
                  <a:cubicBezTo>
                    <a:pt x="519993" y="954938"/>
                    <a:pt x="513674" y="970729"/>
                    <a:pt x="502853" y="983828"/>
                  </a:cubicBezTo>
                  <a:lnTo>
                    <a:pt x="496493" y="990132"/>
                  </a:lnTo>
                  <a:lnTo>
                    <a:pt x="488584" y="990132"/>
                  </a:lnTo>
                  <a:lnTo>
                    <a:pt x="475703" y="1001118"/>
                  </a:lnTo>
                  <a:cubicBezTo>
                    <a:pt x="443611" y="1023499"/>
                    <a:pt x="388005" y="1041356"/>
                    <a:pt x="319655" y="1051070"/>
                  </a:cubicBezTo>
                  <a:lnTo>
                    <a:pt x="296607" y="1053475"/>
                  </a:lnTo>
                  <a:lnTo>
                    <a:pt x="278663" y="1077796"/>
                  </a:lnTo>
                  <a:lnTo>
                    <a:pt x="273059" y="1121518"/>
                  </a:lnTo>
                  <a:lnTo>
                    <a:pt x="272572" y="1123690"/>
                  </a:lnTo>
                  <a:lnTo>
                    <a:pt x="273515" y="1127030"/>
                  </a:lnTo>
                  <a:cubicBezTo>
                    <a:pt x="276098" y="1140915"/>
                    <a:pt x="277454" y="1155291"/>
                    <a:pt x="277454" y="1170015"/>
                  </a:cubicBezTo>
                  <a:lnTo>
                    <a:pt x="273819" y="1209677"/>
                  </a:lnTo>
                  <a:lnTo>
                    <a:pt x="276155" y="1246186"/>
                  </a:lnTo>
                  <a:lnTo>
                    <a:pt x="0" y="1246186"/>
                  </a:lnTo>
                  <a:lnTo>
                    <a:pt x="0" y="7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9552" y="1162949"/>
            <a:ext cx="441472" cy="441472"/>
            <a:chOff x="573888" y="1116595"/>
            <a:chExt cx="534181" cy="534181"/>
          </a:xfrm>
        </p:grpSpPr>
        <p:sp>
          <p:nvSpPr>
            <p:cNvPr id="16" name="Oval 15"/>
            <p:cNvSpPr/>
            <p:nvPr/>
          </p:nvSpPr>
          <p:spPr>
            <a:xfrm>
              <a:off x="573888" y="1116595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791783" y="1236607"/>
              <a:ext cx="29685" cy="312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ounded Rectangle 18"/>
            <p:cNvSpPr/>
            <p:nvPr/>
          </p:nvSpPr>
          <p:spPr>
            <a:xfrm rot="1809518">
              <a:off x="741024" y="1290404"/>
              <a:ext cx="38354" cy="932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ounded Rectangle 19"/>
            <p:cNvSpPr/>
            <p:nvPr/>
          </p:nvSpPr>
          <p:spPr>
            <a:xfrm rot="1809518">
              <a:off x="690831" y="1357263"/>
              <a:ext cx="9286" cy="13042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44328" y="1398751"/>
              <a:ext cx="8224" cy="10778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813953" y="1309346"/>
              <a:ext cx="1111" cy="5100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ounded Rectangle 22"/>
            <p:cNvSpPr/>
            <p:nvPr/>
          </p:nvSpPr>
          <p:spPr>
            <a:xfrm rot="5400000">
              <a:off x="721353" y="1238789"/>
              <a:ext cx="1837" cy="7361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85462" y="1281100"/>
              <a:ext cx="2738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ounded Rectangle 26"/>
            <p:cNvSpPr/>
            <p:nvPr/>
          </p:nvSpPr>
          <p:spPr>
            <a:xfrm rot="20247851">
              <a:off x="826953" y="1370783"/>
              <a:ext cx="872" cy="553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52367" y="1312525"/>
              <a:ext cx="233431" cy="14232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874854" y="1421828"/>
              <a:ext cx="148533" cy="122728"/>
            </a:xfrm>
            <a:custGeom>
              <a:avLst/>
              <a:gdLst>
                <a:gd name="connsiteX0" fmla="*/ 65377 w 993794"/>
                <a:gd name="connsiteY0" fmla="*/ 850005 h 1004552"/>
                <a:gd name="connsiteX1" fmla="*/ 65377 w 993794"/>
                <a:gd name="connsiteY1" fmla="*/ 850005 h 1004552"/>
                <a:gd name="connsiteX2" fmla="*/ 91135 w 993794"/>
                <a:gd name="connsiteY2" fmla="*/ 734095 h 1004552"/>
                <a:gd name="connsiteX3" fmla="*/ 104014 w 993794"/>
                <a:gd name="connsiteY3" fmla="*/ 695459 h 1004552"/>
                <a:gd name="connsiteX4" fmla="*/ 168408 w 993794"/>
                <a:gd name="connsiteY4" fmla="*/ 618186 h 1004552"/>
                <a:gd name="connsiteX5" fmla="*/ 207045 w 993794"/>
                <a:gd name="connsiteY5" fmla="*/ 566670 h 1004552"/>
                <a:gd name="connsiteX6" fmla="*/ 284318 w 993794"/>
                <a:gd name="connsiteY6" fmla="*/ 528033 h 1004552"/>
                <a:gd name="connsiteX7" fmla="*/ 322954 w 993794"/>
                <a:gd name="connsiteY7" fmla="*/ 489397 h 1004552"/>
                <a:gd name="connsiteX8" fmla="*/ 361591 w 993794"/>
                <a:gd name="connsiteY8" fmla="*/ 476518 h 1004552"/>
                <a:gd name="connsiteX9" fmla="*/ 413106 w 993794"/>
                <a:gd name="connsiteY9" fmla="*/ 450760 h 1004552"/>
                <a:gd name="connsiteX10" fmla="*/ 490380 w 993794"/>
                <a:gd name="connsiteY10" fmla="*/ 399245 h 1004552"/>
                <a:gd name="connsiteX11" fmla="*/ 516137 w 993794"/>
                <a:gd name="connsiteY11" fmla="*/ 360608 h 1004552"/>
                <a:gd name="connsiteX12" fmla="*/ 593411 w 993794"/>
                <a:gd name="connsiteY12" fmla="*/ 309093 h 1004552"/>
                <a:gd name="connsiteX13" fmla="*/ 619168 w 993794"/>
                <a:gd name="connsiteY13" fmla="*/ 193183 h 1004552"/>
                <a:gd name="connsiteX14" fmla="*/ 644926 w 993794"/>
                <a:gd name="connsiteY14" fmla="*/ 115910 h 1004552"/>
                <a:gd name="connsiteX15" fmla="*/ 696442 w 993794"/>
                <a:gd name="connsiteY15" fmla="*/ 64394 h 1004552"/>
                <a:gd name="connsiteX16" fmla="*/ 735078 w 993794"/>
                <a:gd name="connsiteY16" fmla="*/ 38636 h 1004552"/>
                <a:gd name="connsiteX17" fmla="*/ 786594 w 993794"/>
                <a:gd name="connsiteY17" fmla="*/ 25757 h 1004552"/>
                <a:gd name="connsiteX18" fmla="*/ 838109 w 993794"/>
                <a:gd name="connsiteY18" fmla="*/ 0 h 1004552"/>
                <a:gd name="connsiteX19" fmla="*/ 863867 w 993794"/>
                <a:gd name="connsiteY19" fmla="*/ 38636 h 1004552"/>
                <a:gd name="connsiteX20" fmla="*/ 889625 w 993794"/>
                <a:gd name="connsiteY20" fmla="*/ 115910 h 1004552"/>
                <a:gd name="connsiteX21" fmla="*/ 966898 w 993794"/>
                <a:gd name="connsiteY21" fmla="*/ 206062 h 1004552"/>
                <a:gd name="connsiteX22" fmla="*/ 992656 w 993794"/>
                <a:gd name="connsiteY22" fmla="*/ 283335 h 1004552"/>
                <a:gd name="connsiteX23" fmla="*/ 966898 w 993794"/>
                <a:gd name="connsiteY23" fmla="*/ 386366 h 1004552"/>
                <a:gd name="connsiteX24" fmla="*/ 928261 w 993794"/>
                <a:gd name="connsiteY24" fmla="*/ 502276 h 1004552"/>
                <a:gd name="connsiteX25" fmla="*/ 915383 w 993794"/>
                <a:gd name="connsiteY25" fmla="*/ 540912 h 1004552"/>
                <a:gd name="connsiteX26" fmla="*/ 863867 w 993794"/>
                <a:gd name="connsiteY26" fmla="*/ 656822 h 1004552"/>
                <a:gd name="connsiteX27" fmla="*/ 825230 w 993794"/>
                <a:gd name="connsiteY27" fmla="*/ 682580 h 1004552"/>
                <a:gd name="connsiteX28" fmla="*/ 722199 w 993794"/>
                <a:gd name="connsiteY28" fmla="*/ 746974 h 1004552"/>
                <a:gd name="connsiteX29" fmla="*/ 657805 w 993794"/>
                <a:gd name="connsiteY29" fmla="*/ 837126 h 1004552"/>
                <a:gd name="connsiteX30" fmla="*/ 554774 w 993794"/>
                <a:gd name="connsiteY30" fmla="*/ 965915 h 1004552"/>
                <a:gd name="connsiteX31" fmla="*/ 503259 w 993794"/>
                <a:gd name="connsiteY31" fmla="*/ 978794 h 1004552"/>
                <a:gd name="connsiteX32" fmla="*/ 425985 w 993794"/>
                <a:gd name="connsiteY32" fmla="*/ 1004552 h 1004552"/>
                <a:gd name="connsiteX33" fmla="*/ 26740 w 993794"/>
                <a:gd name="connsiteY33" fmla="*/ 991673 h 1004552"/>
                <a:gd name="connsiteX34" fmla="*/ 983 w 993794"/>
                <a:gd name="connsiteY34" fmla="*/ 953036 h 1004552"/>
                <a:gd name="connsiteX35" fmla="*/ 13861 w 993794"/>
                <a:gd name="connsiteY35" fmla="*/ 850005 h 1004552"/>
                <a:gd name="connsiteX36" fmla="*/ 65377 w 993794"/>
                <a:gd name="connsiteY36" fmla="*/ 772732 h 1004552"/>
                <a:gd name="connsiteX37" fmla="*/ 65377 w 993794"/>
                <a:gd name="connsiteY37" fmla="*/ 850005 h 100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93794" h="1004552">
                  <a:moveTo>
                    <a:pt x="65377" y="850005"/>
                  </a:moveTo>
                  <a:lnTo>
                    <a:pt x="65377" y="850005"/>
                  </a:lnTo>
                  <a:cubicBezTo>
                    <a:pt x="73963" y="811368"/>
                    <a:pt x="81536" y="772492"/>
                    <a:pt x="91135" y="734095"/>
                  </a:cubicBezTo>
                  <a:cubicBezTo>
                    <a:pt x="94428" y="720925"/>
                    <a:pt x="97943" y="707601"/>
                    <a:pt x="104014" y="695459"/>
                  </a:cubicBezTo>
                  <a:cubicBezTo>
                    <a:pt x="126788" y="649911"/>
                    <a:pt x="134224" y="658067"/>
                    <a:pt x="168408" y="618186"/>
                  </a:cubicBezTo>
                  <a:cubicBezTo>
                    <a:pt x="182377" y="601889"/>
                    <a:pt x="191867" y="581848"/>
                    <a:pt x="207045" y="566670"/>
                  </a:cubicBezTo>
                  <a:cubicBezTo>
                    <a:pt x="232012" y="541703"/>
                    <a:pt x="252893" y="538508"/>
                    <a:pt x="284318" y="528033"/>
                  </a:cubicBezTo>
                  <a:cubicBezTo>
                    <a:pt x="297197" y="515154"/>
                    <a:pt x="307800" y="499500"/>
                    <a:pt x="322954" y="489397"/>
                  </a:cubicBezTo>
                  <a:cubicBezTo>
                    <a:pt x="334250" y="481867"/>
                    <a:pt x="349113" y="481866"/>
                    <a:pt x="361591" y="476518"/>
                  </a:cubicBezTo>
                  <a:cubicBezTo>
                    <a:pt x="379237" y="468955"/>
                    <a:pt x="396643" y="460638"/>
                    <a:pt x="413106" y="450760"/>
                  </a:cubicBezTo>
                  <a:cubicBezTo>
                    <a:pt x="439652" y="434833"/>
                    <a:pt x="490380" y="399245"/>
                    <a:pt x="490380" y="399245"/>
                  </a:cubicBezTo>
                  <a:cubicBezTo>
                    <a:pt x="498966" y="386366"/>
                    <a:pt x="504488" y="370801"/>
                    <a:pt x="516137" y="360608"/>
                  </a:cubicBezTo>
                  <a:cubicBezTo>
                    <a:pt x="539435" y="340223"/>
                    <a:pt x="593411" y="309093"/>
                    <a:pt x="593411" y="309093"/>
                  </a:cubicBezTo>
                  <a:cubicBezTo>
                    <a:pt x="630260" y="198546"/>
                    <a:pt x="573835" y="374516"/>
                    <a:pt x="619168" y="193183"/>
                  </a:cubicBezTo>
                  <a:cubicBezTo>
                    <a:pt x="625753" y="166843"/>
                    <a:pt x="625727" y="135109"/>
                    <a:pt x="644926" y="115910"/>
                  </a:cubicBezTo>
                  <a:cubicBezTo>
                    <a:pt x="662098" y="98738"/>
                    <a:pt x="678004" y="80198"/>
                    <a:pt x="696442" y="64394"/>
                  </a:cubicBezTo>
                  <a:cubicBezTo>
                    <a:pt x="708194" y="54321"/>
                    <a:pt x="720851" y="44733"/>
                    <a:pt x="735078" y="38636"/>
                  </a:cubicBezTo>
                  <a:cubicBezTo>
                    <a:pt x="751347" y="31663"/>
                    <a:pt x="770020" y="31972"/>
                    <a:pt x="786594" y="25757"/>
                  </a:cubicBezTo>
                  <a:cubicBezTo>
                    <a:pt x="804570" y="19016"/>
                    <a:pt x="820937" y="8586"/>
                    <a:pt x="838109" y="0"/>
                  </a:cubicBezTo>
                  <a:cubicBezTo>
                    <a:pt x="846695" y="12879"/>
                    <a:pt x="857581" y="24492"/>
                    <a:pt x="863867" y="38636"/>
                  </a:cubicBezTo>
                  <a:cubicBezTo>
                    <a:pt x="874894" y="63447"/>
                    <a:pt x="870426" y="96711"/>
                    <a:pt x="889625" y="115910"/>
                  </a:cubicBezTo>
                  <a:cubicBezTo>
                    <a:pt x="943439" y="169724"/>
                    <a:pt x="917333" y="139975"/>
                    <a:pt x="966898" y="206062"/>
                  </a:cubicBezTo>
                  <a:cubicBezTo>
                    <a:pt x="975484" y="231820"/>
                    <a:pt x="999241" y="256995"/>
                    <a:pt x="992656" y="283335"/>
                  </a:cubicBezTo>
                  <a:cubicBezTo>
                    <a:pt x="984070" y="317679"/>
                    <a:pt x="978093" y="352782"/>
                    <a:pt x="966898" y="386366"/>
                  </a:cubicBezTo>
                  <a:lnTo>
                    <a:pt x="928261" y="502276"/>
                  </a:lnTo>
                  <a:cubicBezTo>
                    <a:pt x="923968" y="515155"/>
                    <a:pt x="918675" y="527742"/>
                    <a:pt x="915383" y="540912"/>
                  </a:cubicBezTo>
                  <a:cubicBezTo>
                    <a:pt x="902390" y="592882"/>
                    <a:pt x="903186" y="610951"/>
                    <a:pt x="863867" y="656822"/>
                  </a:cubicBezTo>
                  <a:cubicBezTo>
                    <a:pt x="853794" y="668574"/>
                    <a:pt x="837825" y="673583"/>
                    <a:pt x="825230" y="682580"/>
                  </a:cubicBezTo>
                  <a:cubicBezTo>
                    <a:pt x="747210" y="738309"/>
                    <a:pt x="802883" y="706633"/>
                    <a:pt x="722199" y="746974"/>
                  </a:cubicBezTo>
                  <a:cubicBezTo>
                    <a:pt x="700734" y="777025"/>
                    <a:pt x="675313" y="804611"/>
                    <a:pt x="657805" y="837126"/>
                  </a:cubicBezTo>
                  <a:cubicBezTo>
                    <a:pt x="619687" y="907917"/>
                    <a:pt x="657569" y="940216"/>
                    <a:pt x="554774" y="965915"/>
                  </a:cubicBezTo>
                  <a:cubicBezTo>
                    <a:pt x="537602" y="970208"/>
                    <a:pt x="520213" y="973708"/>
                    <a:pt x="503259" y="978794"/>
                  </a:cubicBezTo>
                  <a:cubicBezTo>
                    <a:pt x="477253" y="986596"/>
                    <a:pt x="425985" y="1004552"/>
                    <a:pt x="425985" y="1004552"/>
                  </a:cubicBezTo>
                  <a:cubicBezTo>
                    <a:pt x="292903" y="1000259"/>
                    <a:pt x="158923" y="1007695"/>
                    <a:pt x="26740" y="991673"/>
                  </a:cubicBezTo>
                  <a:cubicBezTo>
                    <a:pt x="11374" y="989810"/>
                    <a:pt x="2384" y="968451"/>
                    <a:pt x="983" y="953036"/>
                  </a:cubicBezTo>
                  <a:cubicBezTo>
                    <a:pt x="-2151" y="918567"/>
                    <a:pt x="2220" y="882600"/>
                    <a:pt x="13861" y="850005"/>
                  </a:cubicBezTo>
                  <a:cubicBezTo>
                    <a:pt x="24273" y="820851"/>
                    <a:pt x="75166" y="743364"/>
                    <a:pt x="65377" y="772732"/>
                  </a:cubicBezTo>
                  <a:cubicBezTo>
                    <a:pt x="51140" y="815442"/>
                    <a:pt x="65377" y="837126"/>
                    <a:pt x="65377" y="85000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Arc 29"/>
            <p:cNvSpPr/>
            <p:nvPr/>
          </p:nvSpPr>
          <p:spPr>
            <a:xfrm rot="5776972">
              <a:off x="750977" y="1272144"/>
              <a:ext cx="253710" cy="320802"/>
            </a:xfrm>
            <a:prstGeom prst="arc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3567" y="4643712"/>
            <a:ext cx="441472" cy="441472"/>
            <a:chOff x="577903" y="4525692"/>
            <a:chExt cx="534181" cy="534181"/>
          </a:xfrm>
        </p:grpSpPr>
        <p:sp>
          <p:nvSpPr>
            <p:cNvPr id="32" name="Oval 31"/>
            <p:cNvSpPr/>
            <p:nvPr/>
          </p:nvSpPr>
          <p:spPr>
            <a:xfrm>
              <a:off x="577903" y="4525692"/>
              <a:ext cx="534181" cy="534181"/>
            </a:xfrm>
            <a:prstGeom prst="ellipse">
              <a:avLst/>
            </a:prstGeom>
            <a:solidFill>
              <a:srgbClr val="FF7F7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 rot="21128684">
              <a:off x="844269" y="4593497"/>
              <a:ext cx="75432" cy="74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/>
            <p:cNvSpPr/>
            <p:nvPr/>
          </p:nvSpPr>
          <p:spPr>
            <a:xfrm rot="1918870">
              <a:off x="766584" y="4665675"/>
              <a:ext cx="76723" cy="135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ounded Rectangle 34"/>
            <p:cNvSpPr/>
            <p:nvPr/>
          </p:nvSpPr>
          <p:spPr>
            <a:xfrm rot="1904381">
              <a:off x="711838" y="4739830"/>
              <a:ext cx="32539" cy="164463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ounded Rectangle 35"/>
            <p:cNvSpPr/>
            <p:nvPr/>
          </p:nvSpPr>
          <p:spPr>
            <a:xfrm rot="15728684">
              <a:off x="795947" y="4735046"/>
              <a:ext cx="45719" cy="115474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ounded Rectangle 36"/>
            <p:cNvSpPr/>
            <p:nvPr/>
          </p:nvSpPr>
          <p:spPr>
            <a:xfrm rot="19754262">
              <a:off x="867187" y="4755655"/>
              <a:ext cx="34350" cy="116437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ounded Rectangle 37"/>
            <p:cNvSpPr/>
            <p:nvPr/>
          </p:nvSpPr>
          <p:spPr>
            <a:xfrm rot="4928684">
              <a:off x="775247" y="4616478"/>
              <a:ext cx="11239" cy="89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ounded Rectangle 38"/>
            <p:cNvSpPr/>
            <p:nvPr/>
          </p:nvSpPr>
          <p:spPr>
            <a:xfrm rot="21128684">
              <a:off x="719343" y="4666573"/>
              <a:ext cx="11437" cy="736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840581" y="4869160"/>
              <a:ext cx="5666" cy="13791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29546" y="4994416"/>
              <a:ext cx="5932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 rot="17968389">
              <a:off x="897232" y="4673900"/>
              <a:ext cx="14511" cy="809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ounded Rectangle 46"/>
            <p:cNvSpPr/>
            <p:nvPr/>
          </p:nvSpPr>
          <p:spPr>
            <a:xfrm rot="1221451">
              <a:off x="955987" y="4662682"/>
              <a:ext cx="8581" cy="837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ounded Rectangle 47"/>
            <p:cNvSpPr/>
            <p:nvPr/>
          </p:nvSpPr>
          <p:spPr>
            <a:xfrm rot="2133107">
              <a:off x="696651" y="4740344"/>
              <a:ext cx="45719" cy="196032"/>
            </a:xfrm>
            <a:prstGeom prst="roundRect">
              <a:avLst>
                <a:gd name="adj" fmla="val 87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1" name="Freeform 50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5</a:t>
            </a:r>
            <a:endParaRPr lang="en-AU" sz="800" dirty="0"/>
          </a:p>
        </p:txBody>
      </p:sp>
      <p:sp>
        <p:nvSpPr>
          <p:cNvPr id="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Where We Stand Now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148064" y="3204990"/>
            <a:ext cx="3923928" cy="1171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08503"/>
              </p:ext>
            </p:extLst>
          </p:nvPr>
        </p:nvGraphicFramePr>
        <p:xfrm>
          <a:off x="5796136" y="1484784"/>
          <a:ext cx="2592288" cy="938733"/>
        </p:xfrm>
        <a:graphic>
          <a:graphicData uri="http://schemas.openxmlformats.org/drawingml/2006/table">
            <a:tbl>
              <a:tblPr/>
              <a:tblGrid>
                <a:gridCol w="1468913"/>
                <a:gridCol w="1123375"/>
              </a:tblGrid>
              <a:tr h="18542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Offer Price of Courses in INR(₹)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Minimum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2,000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7,300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155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Median </a:t>
                      </a:r>
                      <a:r>
                        <a:rPr lang="en-AU" sz="10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7,000</a:t>
                      </a:r>
                      <a:endParaRPr lang="en-AU" sz="10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97">
                <a:tc>
                  <a:txBody>
                    <a:bodyPr/>
                    <a:lstStyle/>
                    <a:p>
                      <a:pPr lvl="1" algn="l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Maximum </a:t>
                      </a:r>
                      <a:r>
                        <a:rPr lang="en-AU" sz="1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10,000</a:t>
                      </a:r>
                      <a:endParaRPr lang="en-AU" sz="10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569058"/>
              </p:ext>
            </p:extLst>
          </p:nvPr>
        </p:nvGraphicFramePr>
        <p:xfrm>
          <a:off x="4600500" y="3085806"/>
          <a:ext cx="4572000" cy="2349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Freeform 1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9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5257" y="2420888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** 1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₹</a:t>
            </a:r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= </a:t>
            </a:r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0.017US$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1330" y="5373216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March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32182" y="5381060"/>
            <a:ext cx="3626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July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8755" y="5373216"/>
            <a:ext cx="6815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November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36835" y="5366043"/>
            <a:ext cx="487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March</a:t>
            </a:r>
            <a:endParaRPr lang="en-AU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2733" y="1714361"/>
            <a:ext cx="3889267" cy="291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driven, affordable pricing 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Determine optimum offer price for a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course on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given day depending on demand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Affordable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offer price to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optimum sales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therefore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maximum profit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Offer various discount schemes.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.g. buddy scheme, scholarships, flash sales, introductory offer etc.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 based intelligent pricing model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be trained with data from initial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sales cycles</a:t>
            </a:r>
            <a:endParaRPr lang="en-AU" sz="1000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Thoroughly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student driven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Ensure students &amp; parents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 dependable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Costumer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retention &amp; repeat business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high priority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focused, v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alue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</a:p>
        </p:txBody>
      </p:sp>
      <p:sp>
        <p:nvSpPr>
          <p:cNvPr id="52" name="Oval 51"/>
          <p:cNvSpPr/>
          <p:nvPr/>
        </p:nvSpPr>
        <p:spPr>
          <a:xfrm>
            <a:off x="682733" y="3707608"/>
            <a:ext cx="441472" cy="441472"/>
          </a:xfrm>
          <a:prstGeom prst="ellipse">
            <a:avLst/>
          </a:prstGeom>
          <a:solidFill>
            <a:srgbClr val="7F7FFF"/>
          </a:solidFill>
          <a:ln w="9525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3" name="Group 52"/>
          <p:cNvGrpSpPr/>
          <p:nvPr/>
        </p:nvGrpSpPr>
        <p:grpSpPr>
          <a:xfrm>
            <a:off x="788785" y="3775166"/>
            <a:ext cx="229368" cy="241462"/>
            <a:chOff x="2085531" y="4445381"/>
            <a:chExt cx="1697392" cy="1624440"/>
          </a:xfrm>
        </p:grpSpPr>
        <p:sp>
          <p:nvSpPr>
            <p:cNvPr id="54" name="Flowchart: Delay 53"/>
            <p:cNvSpPr/>
            <p:nvPr/>
          </p:nvSpPr>
          <p:spPr>
            <a:xfrm rot="16200000">
              <a:off x="2542015" y="4916037"/>
              <a:ext cx="697300" cy="1610267"/>
            </a:xfrm>
            <a:prstGeom prst="flowChartDelay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Flowchart: Delay 54"/>
            <p:cNvSpPr/>
            <p:nvPr/>
          </p:nvSpPr>
          <p:spPr>
            <a:xfrm rot="5400000">
              <a:off x="2518247" y="4707831"/>
              <a:ext cx="744826" cy="844061"/>
            </a:xfrm>
            <a:prstGeom prst="flowChartDelay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2420718" y="4562811"/>
              <a:ext cx="939883" cy="459509"/>
            </a:xfrm>
            <a:prstGeom prst="flowChartMagneticDisk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Diamond 56"/>
            <p:cNvSpPr/>
            <p:nvPr/>
          </p:nvSpPr>
          <p:spPr>
            <a:xfrm>
              <a:off x="2286825" y="4445381"/>
              <a:ext cx="1208747" cy="410531"/>
            </a:xfrm>
            <a:prstGeom prst="diamond">
              <a:avLst/>
            </a:prstGeom>
            <a:solidFill>
              <a:srgbClr val="8F8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007433" y="4624306"/>
              <a:ext cx="66540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672836" y="4596172"/>
              <a:ext cx="0" cy="5194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59"/>
            <p:cNvSpPr/>
            <p:nvPr/>
          </p:nvSpPr>
          <p:spPr>
            <a:xfrm>
              <a:off x="3574361" y="4939713"/>
              <a:ext cx="208562" cy="273467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2733" y="1688477"/>
            <a:ext cx="441472" cy="444379"/>
            <a:chOff x="771805" y="1210074"/>
            <a:chExt cx="441472" cy="444379"/>
          </a:xfrm>
        </p:grpSpPr>
        <p:sp>
          <p:nvSpPr>
            <p:cNvPr id="62" name="Oval 61"/>
            <p:cNvSpPr/>
            <p:nvPr/>
          </p:nvSpPr>
          <p:spPr>
            <a:xfrm>
              <a:off x="771805" y="1212981"/>
              <a:ext cx="441472" cy="44147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962655" y="1261330"/>
              <a:ext cx="175500" cy="171489"/>
            </a:xfrm>
            <a:prstGeom prst="ellipse">
              <a:avLst/>
            </a:prstGeom>
            <a:noFill/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/>
            <p:cNvSpPr/>
            <p:nvPr/>
          </p:nvSpPr>
          <p:spPr>
            <a:xfrm>
              <a:off x="966038" y="152049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5" name="Straight Connector 64"/>
            <p:cNvCxnSpPr>
              <a:stCxn id="68" idx="1"/>
              <a:endCxn id="64" idx="1"/>
            </p:cNvCxnSpPr>
            <p:nvPr/>
          </p:nvCxnSpPr>
          <p:spPr>
            <a:xfrm>
              <a:off x="908440" y="1468598"/>
              <a:ext cx="64293" cy="5859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986055" y="1426287"/>
              <a:ext cx="78736" cy="120133"/>
            </a:xfrm>
            <a:prstGeom prst="line">
              <a:avLst/>
            </a:prstGeom>
            <a:ln w="28575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923634" y="1210074"/>
              <a:ext cx="25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901745" y="1461903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/>
            <p:cNvSpPr/>
            <p:nvPr/>
          </p:nvSpPr>
          <p:spPr>
            <a:xfrm>
              <a:off x="841658" y="152317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Connector 69"/>
            <p:cNvCxnSpPr>
              <a:stCxn id="69" idx="7"/>
              <a:endCxn id="68" idx="7"/>
            </p:cNvCxnSpPr>
            <p:nvPr/>
          </p:nvCxnSpPr>
          <p:spPr>
            <a:xfrm flipV="1">
              <a:off x="880682" y="1468598"/>
              <a:ext cx="60087" cy="6127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Business Model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Google Cloud UK Consult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90" y="5594102"/>
            <a:ext cx="389595" cy="2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148064" y="1709195"/>
            <a:ext cx="3779912" cy="330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endParaRPr lang="en-AU" sz="1200" b="1" dirty="0">
              <a:solidFill>
                <a:srgbClr val="2F2FA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 Dev: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Java Spring Boot, Hibernate, MySQL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</a:t>
            </a: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Dev: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React  JS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Cloud &amp; Containerization</a:t>
            </a: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GCP, Kubernetes, </a:t>
            </a:r>
            <a:r>
              <a:rPr lang="en-A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Itsio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Prometheus, </a:t>
            </a: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Grafana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CI/CD, DevOps: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Ansible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Jenkins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Cyber </a:t>
            </a: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UX: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Bootstrap, Java Script, </a:t>
            </a: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Thymeleaf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Data Science &amp; AI: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Python, </a:t>
            </a: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b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Tech support</a:t>
            </a: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AU" sz="14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Development </a:t>
            </a:r>
            <a:r>
              <a:rPr lang="en-AU" sz="1200" b="1" dirty="0" smtClean="0">
                <a:solidFill>
                  <a:srgbClr val="2F2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Centre</a:t>
            </a:r>
            <a:endParaRPr lang="en-AU" sz="14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Highly skilled resource pool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Moderate rates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Convenient location for talent availability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AU" sz="1200" dirty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-2381" y="6321122"/>
            <a:ext cx="1910085" cy="53687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6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5149119" y="1676272"/>
            <a:ext cx="441472" cy="441472"/>
            <a:chOff x="5004048" y="1498491"/>
            <a:chExt cx="587599" cy="587599"/>
          </a:xfrm>
        </p:grpSpPr>
        <p:sp>
          <p:nvSpPr>
            <p:cNvPr id="63" name="Oval 62"/>
            <p:cNvSpPr/>
            <p:nvPr/>
          </p:nvSpPr>
          <p:spPr>
            <a:xfrm>
              <a:off x="5004048" y="1498491"/>
              <a:ext cx="587599" cy="587599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148064" y="1738931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/>
            <p:cNvSpPr/>
            <p:nvPr/>
          </p:nvSpPr>
          <p:spPr>
            <a:xfrm>
              <a:off x="5377099" y="1774901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93314" y="1776929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48064" y="1862071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/>
            <p:cNvSpPr/>
            <p:nvPr/>
          </p:nvSpPr>
          <p:spPr>
            <a:xfrm>
              <a:off x="5377099" y="1898041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193314" y="1900069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148064" y="1616140"/>
              <a:ext cx="319182" cy="116533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>
              <a:off x="5377099" y="1652110"/>
              <a:ext cx="48603" cy="44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193314" y="1654138"/>
              <a:ext cx="154569" cy="4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772290" y="2600235"/>
            <a:ext cx="2501998" cy="2931616"/>
          </a:xfrm>
          <a:prstGeom prst="roundRect">
            <a:avLst>
              <a:gd name="adj" fmla="val 7647"/>
            </a:avLst>
          </a:prstGeom>
          <a:solidFill>
            <a:srgbClr val="E7E7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11560" y="2511100"/>
            <a:ext cx="3960440" cy="3445299"/>
          </a:xfrm>
          <a:prstGeom prst="roundRect">
            <a:avLst>
              <a:gd name="adj" fmla="val 7647"/>
            </a:avLst>
          </a:prstGeom>
          <a:solidFill>
            <a:srgbClr val="E1E1D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latin typeface="+mj-lt"/>
            </a:endParaRPr>
          </a:p>
        </p:txBody>
      </p:sp>
      <p:sp>
        <p:nvSpPr>
          <p:cNvPr id="142" name="Heptagon 141"/>
          <p:cNvSpPr/>
          <p:nvPr/>
        </p:nvSpPr>
        <p:spPr>
          <a:xfrm>
            <a:off x="2360914" y="3818981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3" name="Heptagon 142"/>
          <p:cNvSpPr/>
          <p:nvPr/>
        </p:nvSpPr>
        <p:spPr>
          <a:xfrm>
            <a:off x="2336004" y="4726204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4" name="Heptagon 143"/>
          <p:cNvSpPr/>
          <p:nvPr/>
        </p:nvSpPr>
        <p:spPr>
          <a:xfrm>
            <a:off x="1000062" y="4733393"/>
            <a:ext cx="783015" cy="708442"/>
          </a:xfrm>
          <a:prstGeom prst="heptagon">
            <a:avLst/>
          </a:prstGeom>
          <a:solidFill>
            <a:srgbClr val="9F9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5" name="Heptagon 144"/>
          <p:cNvSpPr/>
          <p:nvPr/>
        </p:nvSpPr>
        <p:spPr>
          <a:xfrm>
            <a:off x="2319566" y="3773863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6" name="Heptagon 145"/>
          <p:cNvSpPr/>
          <p:nvPr/>
        </p:nvSpPr>
        <p:spPr>
          <a:xfrm>
            <a:off x="2273488" y="3729482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558" y="1443901"/>
            <a:ext cx="853389" cy="853389"/>
          </a:xfrm>
          <a:prstGeom prst="rect">
            <a:avLst/>
          </a:prstGeom>
        </p:spPr>
      </p:pic>
      <p:cxnSp>
        <p:nvCxnSpPr>
          <p:cNvPr id="149" name="Straight Arrow Connector 148"/>
          <p:cNvCxnSpPr/>
          <p:nvPr/>
        </p:nvCxnSpPr>
        <p:spPr>
          <a:xfrm flipV="1">
            <a:off x="3941389" y="2213542"/>
            <a:ext cx="0" cy="703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Hexagon 149"/>
          <p:cNvSpPr/>
          <p:nvPr/>
        </p:nvSpPr>
        <p:spPr>
          <a:xfrm rot="16200000">
            <a:off x="1088149" y="2739314"/>
            <a:ext cx="452387" cy="453441"/>
          </a:xfrm>
          <a:prstGeom prst="hexagon">
            <a:avLst/>
          </a:prstGeom>
          <a:solidFill>
            <a:srgbClr val="9F9FFF"/>
          </a:solidFill>
          <a:ln>
            <a:solidFill>
              <a:srgbClr val="C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1091245" y="2861883"/>
            <a:ext cx="240395" cy="108072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1331640" y="2852192"/>
            <a:ext cx="216024" cy="117763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321841" y="2989723"/>
            <a:ext cx="0" cy="197790"/>
          </a:xfrm>
          <a:prstGeom prst="line">
            <a:avLst/>
          </a:prstGeom>
          <a:ln w="25400">
            <a:solidFill>
              <a:srgbClr val="CF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31395" y="319241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rgbClr val="8F8FFF"/>
                </a:solidFill>
              </a:rPr>
              <a:t>Google Kubernetes</a:t>
            </a:r>
          </a:p>
          <a:p>
            <a:pPr algn="ctr"/>
            <a:r>
              <a:rPr lang="en-AU" sz="1000" dirty="0" smtClean="0">
                <a:solidFill>
                  <a:srgbClr val="8F8FFF"/>
                </a:solidFill>
              </a:rPr>
              <a:t>Engine</a:t>
            </a:r>
            <a:endParaRPr lang="en-AU" sz="1000" dirty="0">
              <a:solidFill>
                <a:srgbClr val="8F8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432508" y="5562243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Cloud</a:t>
            </a:r>
            <a:endParaRPr lang="en-A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248392" y="2772165"/>
            <a:ext cx="783015" cy="724208"/>
            <a:chOff x="3345617" y="2087334"/>
            <a:chExt cx="783015" cy="724208"/>
          </a:xfrm>
        </p:grpSpPr>
        <p:sp>
          <p:nvSpPr>
            <p:cNvPr id="195" name="Heptagon 194"/>
            <p:cNvSpPr/>
            <p:nvPr/>
          </p:nvSpPr>
          <p:spPr>
            <a:xfrm>
              <a:off x="3345617" y="2087334"/>
              <a:ext cx="783015" cy="708442"/>
            </a:xfrm>
            <a:prstGeom prst="heptagon">
              <a:avLst/>
            </a:prstGeom>
            <a:solidFill>
              <a:srgbClr val="7F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13484" y="2168415"/>
              <a:ext cx="235735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68192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642794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417397" y="2468255"/>
              <a:ext cx="177112" cy="1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0" name="Straight Connector 199"/>
            <p:cNvCxnSpPr/>
            <p:nvPr/>
          </p:nvCxnSpPr>
          <p:spPr>
            <a:xfrm flipH="1">
              <a:off x="3731351" y="2238438"/>
              <a:ext cx="1" cy="29984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Elbow Connector 200"/>
            <p:cNvCxnSpPr/>
            <p:nvPr/>
          </p:nvCxnSpPr>
          <p:spPr>
            <a:xfrm rot="5400000" flipH="1" flipV="1">
              <a:off x="3733363" y="2317000"/>
              <a:ext cx="8674" cy="450795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475931" y="2565321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Ingress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305534" y="3762292"/>
            <a:ext cx="673582" cy="604559"/>
            <a:chOff x="3402759" y="3137421"/>
            <a:chExt cx="673582" cy="604559"/>
          </a:xfrm>
        </p:grpSpPr>
        <p:sp>
          <p:nvSpPr>
            <p:cNvPr id="193" name="TextBox 192"/>
            <p:cNvSpPr txBox="1"/>
            <p:nvPr/>
          </p:nvSpPr>
          <p:spPr>
            <a:xfrm>
              <a:off x="3402759" y="3495759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Frontend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94" name="Circular Arrow 193"/>
            <p:cNvSpPr/>
            <p:nvPr/>
          </p:nvSpPr>
          <p:spPr>
            <a:xfrm rot="6414922">
              <a:off x="3494835" y="3146844"/>
              <a:ext cx="458685" cy="439840"/>
            </a:xfrm>
            <a:prstGeom prst="circularArrow">
              <a:avLst>
                <a:gd name="adj1" fmla="val 11378"/>
                <a:gd name="adj2" fmla="val 1622344"/>
                <a:gd name="adj3" fmla="val 17982229"/>
                <a:gd name="adj4" fmla="val 674486"/>
                <a:gd name="adj5" fmla="val 144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59" name="Hexagon 158"/>
          <p:cNvSpPr/>
          <p:nvPr/>
        </p:nvSpPr>
        <p:spPr>
          <a:xfrm>
            <a:off x="3461275" y="4669487"/>
            <a:ext cx="986127" cy="843247"/>
          </a:xfrm>
          <a:prstGeom prst="hexagon">
            <a:avLst/>
          </a:prstGeom>
          <a:solidFill>
            <a:srgbClr val="8F8FF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0" name="Rectangle 159"/>
          <p:cNvSpPr/>
          <p:nvPr/>
        </p:nvSpPr>
        <p:spPr>
          <a:xfrm>
            <a:off x="3730821" y="4737575"/>
            <a:ext cx="459673" cy="11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1" name="Oval 160"/>
          <p:cNvSpPr/>
          <p:nvPr/>
        </p:nvSpPr>
        <p:spPr>
          <a:xfrm>
            <a:off x="4064038" y="4752582"/>
            <a:ext cx="72443" cy="79688"/>
          </a:xfrm>
          <a:prstGeom prst="ellipse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TextBox 161"/>
          <p:cNvSpPr txBox="1"/>
          <p:nvPr/>
        </p:nvSpPr>
        <p:spPr>
          <a:xfrm>
            <a:off x="3750662" y="4963261"/>
            <a:ext cx="439832" cy="41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Google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Cloud 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Storage</a:t>
            </a:r>
            <a:endParaRPr lang="en-AU" sz="1000" dirty="0">
              <a:solidFill>
                <a:schemeClr val="bg1"/>
              </a:solidFill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>
            <a:off x="2643601" y="3484717"/>
            <a:ext cx="6405" cy="2564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8" idx="1"/>
          </p:cNvCxnSpPr>
          <p:nvPr/>
        </p:nvCxnSpPr>
        <p:spPr>
          <a:xfrm flipH="1" flipV="1">
            <a:off x="3277807" y="3250153"/>
            <a:ext cx="297944" cy="577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1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03" y="1464090"/>
            <a:ext cx="853389" cy="853389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778" y="1465153"/>
            <a:ext cx="876300" cy="876300"/>
          </a:xfrm>
          <a:prstGeom prst="rect">
            <a:avLst/>
          </a:prstGeom>
        </p:spPr>
      </p:pic>
      <p:cxnSp>
        <p:nvCxnSpPr>
          <p:cNvPr id="169" name="Straight Arrow Connector 168"/>
          <p:cNvCxnSpPr>
            <a:endCxn id="195" idx="6"/>
          </p:cNvCxnSpPr>
          <p:nvPr/>
        </p:nvCxnSpPr>
        <p:spPr>
          <a:xfrm flipH="1">
            <a:off x="2639900" y="2207350"/>
            <a:ext cx="2425" cy="56481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/>
          <p:nvPr/>
        </p:nvCxnSpPr>
        <p:spPr>
          <a:xfrm flipV="1">
            <a:off x="2637156" y="2207350"/>
            <a:ext cx="1150952" cy="18395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>
            <a:off x="1387266" y="2227540"/>
            <a:ext cx="1249386" cy="16674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365" y="1637684"/>
            <a:ext cx="200025" cy="1905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166" y="1670607"/>
            <a:ext cx="190500" cy="180975"/>
          </a:xfrm>
          <a:prstGeom prst="rect">
            <a:avLst/>
          </a:prstGeom>
        </p:spPr>
      </p:pic>
      <p:sp>
        <p:nvSpPr>
          <p:cNvPr id="174" name="Rectangle 173"/>
          <p:cNvSpPr/>
          <p:nvPr/>
        </p:nvSpPr>
        <p:spPr>
          <a:xfrm>
            <a:off x="2030823" y="1285574"/>
            <a:ext cx="1204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Mobile &amp; Web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0461" y="1052736"/>
            <a:ext cx="764899" cy="246080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881211" y="1193372"/>
            <a:ext cx="881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Creation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11056" y="1172762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algn="ctr"/>
            <a:r>
              <a:rPr lang="en-AU" sz="1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Web App</a:t>
            </a:r>
            <a:endParaRPr lang="en-AU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730821" y="4898010"/>
            <a:ext cx="459673" cy="11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Oval 179"/>
          <p:cNvSpPr/>
          <p:nvPr/>
        </p:nvSpPr>
        <p:spPr>
          <a:xfrm>
            <a:off x="4064038" y="4912060"/>
            <a:ext cx="72443" cy="79688"/>
          </a:xfrm>
          <a:prstGeom prst="ellipse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Heptagon 180"/>
          <p:cNvSpPr/>
          <p:nvPr/>
        </p:nvSpPr>
        <p:spPr>
          <a:xfrm>
            <a:off x="2294656" y="4681086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2" name="Heptagon 181"/>
          <p:cNvSpPr/>
          <p:nvPr/>
        </p:nvSpPr>
        <p:spPr>
          <a:xfrm>
            <a:off x="2248578" y="4636705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0624" y="5027853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chemeClr val="bg1"/>
                </a:solidFill>
              </a:rPr>
              <a:t>REST API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84" name="Circular Arrow 183"/>
          <p:cNvSpPr/>
          <p:nvPr/>
        </p:nvSpPr>
        <p:spPr>
          <a:xfrm rot="6414922">
            <a:off x="2404784" y="4678938"/>
            <a:ext cx="458685" cy="439840"/>
          </a:xfrm>
          <a:prstGeom prst="circularArrow">
            <a:avLst>
              <a:gd name="adj1" fmla="val 11378"/>
              <a:gd name="adj2" fmla="val 1622344"/>
              <a:gd name="adj3" fmla="val 17982229"/>
              <a:gd name="adj4" fmla="val 674486"/>
              <a:gd name="adj5" fmla="val 144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5" name="Heptagon 184"/>
          <p:cNvSpPr/>
          <p:nvPr/>
        </p:nvSpPr>
        <p:spPr>
          <a:xfrm>
            <a:off x="958714" y="4688275"/>
            <a:ext cx="783015" cy="708442"/>
          </a:xfrm>
          <a:prstGeom prst="heptagon">
            <a:avLst/>
          </a:prstGeom>
          <a:solidFill>
            <a:srgbClr val="8F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6" name="Heptagon 185"/>
          <p:cNvSpPr/>
          <p:nvPr/>
        </p:nvSpPr>
        <p:spPr>
          <a:xfrm>
            <a:off x="912636" y="4643894"/>
            <a:ext cx="783015" cy="708442"/>
          </a:xfrm>
          <a:prstGeom prst="heptagon">
            <a:avLst/>
          </a:prstGeom>
          <a:solidFill>
            <a:srgbClr val="7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933738" y="4810994"/>
            <a:ext cx="744114" cy="471136"/>
            <a:chOff x="2030963" y="4395983"/>
            <a:chExt cx="744114" cy="471136"/>
          </a:xfrm>
        </p:grpSpPr>
        <p:sp>
          <p:nvSpPr>
            <p:cNvPr id="191" name="TextBox 190"/>
            <p:cNvSpPr txBox="1"/>
            <p:nvPr/>
          </p:nvSpPr>
          <p:spPr>
            <a:xfrm>
              <a:off x="2030963" y="4620898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>
                  <a:solidFill>
                    <a:schemeClr val="bg1"/>
                  </a:solidFill>
                </a:rPr>
                <a:t>PV-MySQL</a:t>
              </a:r>
              <a:endParaRPr lang="en-AU" sz="1000" dirty="0">
                <a:solidFill>
                  <a:schemeClr val="bg1"/>
                </a:solidFill>
              </a:endParaRPr>
            </a:p>
          </p:txBody>
        </p:sp>
        <p:sp>
          <p:nvSpPr>
            <p:cNvPr id="192" name="Flowchart: Magnetic Disk 191"/>
            <p:cNvSpPr/>
            <p:nvPr/>
          </p:nvSpPr>
          <p:spPr>
            <a:xfrm>
              <a:off x="2171165" y="4395983"/>
              <a:ext cx="473724" cy="256631"/>
            </a:xfrm>
            <a:prstGeom prst="flowChartMagneticDisk">
              <a:avLst/>
            </a:prstGeom>
            <a:solidFill>
              <a:srgbClr val="7F7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8" name="Straight Arrow Connector 187"/>
          <p:cNvCxnSpPr/>
          <p:nvPr/>
        </p:nvCxnSpPr>
        <p:spPr>
          <a:xfrm flipH="1">
            <a:off x="2640086" y="4410115"/>
            <a:ext cx="2239" cy="24532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6" idx="1"/>
            <a:endCxn id="182" idx="4"/>
          </p:cNvCxnSpPr>
          <p:nvPr/>
        </p:nvCxnSpPr>
        <p:spPr>
          <a:xfrm flipV="1">
            <a:off x="1695653" y="5092309"/>
            <a:ext cx="552923" cy="718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2" idx="1"/>
            <a:endCxn id="159" idx="3"/>
          </p:cNvCxnSpPr>
          <p:nvPr/>
        </p:nvCxnSpPr>
        <p:spPr>
          <a:xfrm flipV="1">
            <a:off x="3031595" y="5091111"/>
            <a:ext cx="429680" cy="11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575752" y="2867296"/>
            <a:ext cx="707061" cy="774036"/>
          </a:xfrm>
          <a:prstGeom prst="rect">
            <a:avLst/>
          </a:prstGeom>
          <a:solidFill>
            <a:srgbClr val="6F6F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4" name="Picture 14" descr="prometheu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88" y="2897947"/>
            <a:ext cx="770188" cy="394050"/>
          </a:xfrm>
          <a:prstGeom prst="rect">
            <a:avLst/>
          </a:prstGeom>
          <a:noFill/>
          <a:extLst/>
        </p:spPr>
      </p:pic>
      <p:sp>
        <p:nvSpPr>
          <p:cNvPr id="165" name="TextBox 164"/>
          <p:cNvSpPr txBox="1"/>
          <p:nvPr/>
        </p:nvSpPr>
        <p:spPr>
          <a:xfrm>
            <a:off x="3520086" y="3274762"/>
            <a:ext cx="86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Prometheus </a:t>
            </a:r>
          </a:p>
          <a:p>
            <a:pPr algn="ctr"/>
            <a:r>
              <a:rPr lang="en-AU" sz="1000" dirty="0" smtClean="0">
                <a:solidFill>
                  <a:schemeClr val="bg1"/>
                </a:solidFill>
              </a:rPr>
              <a:t>Monitoring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575751" y="2867296"/>
            <a:ext cx="708217" cy="777265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5149119" y="3863455"/>
            <a:ext cx="441472" cy="441472"/>
            <a:chOff x="5030757" y="3994423"/>
            <a:chExt cx="534181" cy="534181"/>
          </a:xfrm>
        </p:grpSpPr>
        <p:grpSp>
          <p:nvGrpSpPr>
            <p:cNvPr id="205" name="Group 204"/>
            <p:cNvGrpSpPr/>
            <p:nvPr/>
          </p:nvGrpSpPr>
          <p:grpSpPr>
            <a:xfrm>
              <a:off x="5030757" y="3994423"/>
              <a:ext cx="534181" cy="534181"/>
              <a:chOff x="5004048" y="3967714"/>
              <a:chExt cx="587599" cy="58759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004048" y="3967714"/>
                <a:ext cx="587599" cy="587599"/>
              </a:xfrm>
              <a:prstGeom prst="ellipse">
                <a:avLst/>
              </a:prstGeom>
              <a:solidFill>
                <a:srgbClr val="7F7FFF"/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081916" y="4182739"/>
                <a:ext cx="264883" cy="24080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141869" y="4185011"/>
                <a:ext cx="149520" cy="23853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5210915" y="4174827"/>
                <a:ext cx="3442" cy="24080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>
                <a:stCxn id="41" idx="6"/>
                <a:endCxn id="41" idx="2"/>
              </p:cNvCxnSpPr>
              <p:nvPr/>
            </p:nvCxnSpPr>
            <p:spPr>
              <a:xfrm flipH="1">
                <a:off x="5081916" y="4303141"/>
                <a:ext cx="26488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5" name="Arc 44"/>
              <p:cNvSpPr/>
              <p:nvPr/>
            </p:nvSpPr>
            <p:spPr>
              <a:xfrm rot="5400000">
                <a:off x="5195141" y="4126857"/>
                <a:ext cx="38433" cy="213673"/>
              </a:xfrm>
              <a:prstGeom prst="arc">
                <a:avLst>
                  <a:gd name="adj1" fmla="val 16200000"/>
                  <a:gd name="adj2" fmla="val 5526264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lt1"/>
                  </a:solidFill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310691" y="4074855"/>
                <a:ext cx="116626" cy="1399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348565" y="4074855"/>
                <a:ext cx="40876" cy="13991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346521" y="4084260"/>
                <a:ext cx="44964" cy="11563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Arc 60"/>
              <p:cNvSpPr/>
              <p:nvPr/>
            </p:nvSpPr>
            <p:spPr>
              <a:xfrm rot="16200000">
                <a:off x="5191920" y="4265753"/>
                <a:ext cx="38433" cy="213673"/>
              </a:xfrm>
              <a:prstGeom prst="arc">
                <a:avLst>
                  <a:gd name="adj1" fmla="val 16200000"/>
                  <a:gd name="adj2" fmla="val 5526264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" name="Trapezoid 2"/>
            <p:cNvSpPr/>
            <p:nvPr/>
          </p:nvSpPr>
          <p:spPr>
            <a:xfrm>
              <a:off x="5291977" y="4064008"/>
              <a:ext cx="133185" cy="42982"/>
            </a:xfrm>
            <a:prstGeom prst="trapezoid">
              <a:avLst>
                <a:gd name="adj" fmla="val 3779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Technology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419829" y="1470866"/>
            <a:ext cx="4630341" cy="390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err="1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Edtech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the new </a:t>
            </a:r>
            <a:r>
              <a:rPr lang="en-AU" sz="1200" b="1" dirty="0" err="1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fintech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21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unicorns and 2 </a:t>
            </a: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decacorns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already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industry valuation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above A$77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 in just 8 years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Low risk, high return &amp; low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Forbes says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elearning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be A$445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 by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2025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A$1.4 trillion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2027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mid cap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investors already in business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Backed by e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xtensive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&amp; ever increasing demand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started in 2013 &amp; already valued at A$17.5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Revenue doubled in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FY20 during pandemic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Byju’s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recently acquired Akash for A$1.3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 marL="742950" lvl="1" indent="-285750">
              <a:lnSpc>
                <a:spcPct val="107000"/>
              </a:lnSpc>
              <a:spcAft>
                <a:spcPts val="3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Unacademy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started in 2015, valued at A$3.4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billion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Drawbacks of competitors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Lacking high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quality content with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comprehensive coverage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Exam oriented approach missing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Does not help students of all merit levels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Misleading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ads &amp; pressure sales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scandals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Inflated price, not affordable for most parents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Toxic work culture</a:t>
            </a:r>
          </a:p>
        </p:txBody>
      </p:sp>
      <p:sp>
        <p:nvSpPr>
          <p:cNvPr id="10" name="Freeform 9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/>
              <a:t>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pic>
        <p:nvPicPr>
          <p:cNvPr id="2050" name="Picture 2" descr="BYJU'S - Crunchbase Company Profile &amp; Fun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61" y="2255695"/>
            <a:ext cx="553090" cy="55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academy Learning App 5.2.86 Check more at https://appsapkpure.com/ unacademy-learning-app-5-2-86/ | Learning logo, Online teaching portfolio,  Online learn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261" y="2180056"/>
            <a:ext cx="628944" cy="6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earn about Laser Range Finders with ROS in my Udemy Course - General - ROS  Discour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47" y="3332553"/>
            <a:ext cx="551542" cy="5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uanfudao - Crunchbase Company Profile &amp; Fund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77" y="3241257"/>
            <a:ext cx="835815" cy="83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1331483" y="3944474"/>
            <a:ext cx="441472" cy="441472"/>
            <a:chOff x="718935" y="3724711"/>
            <a:chExt cx="534181" cy="534181"/>
          </a:xfrm>
        </p:grpSpPr>
        <p:sp>
          <p:nvSpPr>
            <p:cNvPr id="21" name="Oval 20"/>
            <p:cNvSpPr/>
            <p:nvPr/>
          </p:nvSpPr>
          <p:spPr>
            <a:xfrm>
              <a:off x="718935" y="3724711"/>
              <a:ext cx="534181" cy="534181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 rot="18938164">
              <a:off x="1003715" y="3857266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ounded Rectangle 46"/>
            <p:cNvSpPr/>
            <p:nvPr/>
          </p:nvSpPr>
          <p:spPr>
            <a:xfrm rot="18938164">
              <a:off x="826592" y="4036297"/>
              <a:ext cx="162801" cy="8713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 rot="2898684">
              <a:off x="1025587" y="39177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ounded Rectangle 48"/>
            <p:cNvSpPr/>
            <p:nvPr/>
          </p:nvSpPr>
          <p:spPr>
            <a:xfrm rot="2898684">
              <a:off x="957020" y="3993544"/>
              <a:ext cx="10985" cy="6577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884529" y="3861048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60230" y="4068976"/>
              <a:ext cx="49769" cy="63609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093959" y="4028480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833777" y="3934298"/>
              <a:ext cx="61518" cy="2393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1020319" y="4099675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955794" y="3819123"/>
              <a:ext cx="16240" cy="6582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Market Analysis and Competition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13208" y="1411867"/>
            <a:ext cx="441472" cy="444379"/>
            <a:chOff x="771805" y="1210074"/>
            <a:chExt cx="441472" cy="444379"/>
          </a:xfrm>
        </p:grpSpPr>
        <p:sp>
          <p:nvSpPr>
            <p:cNvPr id="34" name="Oval 33"/>
            <p:cNvSpPr/>
            <p:nvPr/>
          </p:nvSpPr>
          <p:spPr>
            <a:xfrm>
              <a:off x="771805" y="1212981"/>
              <a:ext cx="441472" cy="441472"/>
            </a:xfrm>
            <a:prstGeom prst="ellipse">
              <a:avLst/>
            </a:prstGeom>
            <a:solidFill>
              <a:srgbClr val="7F7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962655" y="1261330"/>
              <a:ext cx="175500" cy="171489"/>
            </a:xfrm>
            <a:prstGeom prst="ellipse">
              <a:avLst/>
            </a:prstGeom>
            <a:noFill/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/>
            <p:cNvSpPr/>
            <p:nvPr/>
          </p:nvSpPr>
          <p:spPr>
            <a:xfrm>
              <a:off x="966038" y="152049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/>
            <p:cNvCxnSpPr>
              <a:stCxn id="54" idx="1"/>
              <a:endCxn id="40" idx="1"/>
            </p:cNvCxnSpPr>
            <p:nvPr/>
          </p:nvCxnSpPr>
          <p:spPr>
            <a:xfrm>
              <a:off x="908440" y="1468598"/>
              <a:ext cx="64293" cy="5859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86055" y="1426287"/>
              <a:ext cx="78736" cy="120133"/>
            </a:xfrm>
            <a:prstGeom prst="line">
              <a:avLst/>
            </a:prstGeom>
            <a:ln w="28575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23634" y="1210074"/>
              <a:ext cx="250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901745" y="1461903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/>
            <p:cNvSpPr/>
            <p:nvPr/>
          </p:nvSpPr>
          <p:spPr>
            <a:xfrm>
              <a:off x="841658" y="1523174"/>
              <a:ext cx="45719" cy="4571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9" name="Straight Connector 58"/>
            <p:cNvCxnSpPr>
              <a:stCxn id="57" idx="7"/>
              <a:endCxn id="54" idx="7"/>
            </p:cNvCxnSpPr>
            <p:nvPr/>
          </p:nvCxnSpPr>
          <p:spPr>
            <a:xfrm flipV="1">
              <a:off x="880682" y="1468598"/>
              <a:ext cx="60087" cy="6127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1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6321122"/>
            <a:ext cx="1910085" cy="53687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2380" y="6321122"/>
            <a:ext cx="9146380" cy="56426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378118 w 3352800"/>
              <a:gd name="connsiteY1" fmla="*/ 21980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313 h 527313"/>
              <a:gd name="connsiteX1" fmla="*/ 398129 w 3352800"/>
              <a:gd name="connsiteY1" fmla="*/ 6039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9245 h 529245"/>
              <a:gd name="connsiteX1" fmla="*/ 403132 w 3352800"/>
              <a:gd name="connsiteY1" fmla="*/ 0 h 529245"/>
              <a:gd name="connsiteX2" fmla="*/ 3352800 w 3352800"/>
              <a:gd name="connsiteY2" fmla="*/ 1932 h 529245"/>
              <a:gd name="connsiteX3" fmla="*/ 3352800 w 3352800"/>
              <a:gd name="connsiteY3" fmla="*/ 529245 h 529245"/>
              <a:gd name="connsiteX4" fmla="*/ 0 w 3352800"/>
              <a:gd name="connsiteY4" fmla="*/ 529245 h 52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9245">
                <a:moveTo>
                  <a:pt x="0" y="529245"/>
                </a:moveTo>
                <a:lnTo>
                  <a:pt x="403132" y="0"/>
                </a:lnTo>
                <a:lnTo>
                  <a:pt x="3352800" y="1932"/>
                </a:lnTo>
                <a:lnTo>
                  <a:pt x="3352800" y="529245"/>
                </a:lnTo>
                <a:lnTo>
                  <a:pt x="0" y="529245"/>
                </a:lnTo>
                <a:close/>
              </a:path>
            </a:pathLst>
          </a:custGeom>
          <a:solidFill>
            <a:srgbClr val="4F6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D:\Anodiam\Docs\ProjectExecution\BA\ImageResources\AnodiamFullLog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728192" cy="5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060757" y="1047812"/>
            <a:ext cx="4735379" cy="5045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Initial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Launch: CBSE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 &amp; 12 – Maths &amp; Computer Science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demand,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high return business, very low risk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Tuitions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are most sought after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critical subjects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e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xam years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3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Relatively easy to find great teachers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600"/>
              </a:spcAft>
              <a:tabLst>
                <a:tab pos="9144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Flagship Launch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ICSE, CBSE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 to 12 </a:t>
            </a:r>
            <a:r>
              <a:rPr lang="en-AU" sz="1200" b="1" dirty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 subjects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Huge market: ~50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million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~76% seek tuitions, average 10 plus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hrs per week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ids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’ education is super high priority for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families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Affluent middle class, parents spend up to A$4K a year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quality education inaccessible to many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 both metro &amp; remote areas</a:t>
            </a:r>
          </a:p>
          <a:p>
            <a:pPr marL="742950" lvl="1" indent="-285750">
              <a:lnSpc>
                <a:spcPct val="107000"/>
              </a:lnSpc>
              <a:spcAft>
                <a:spcPts val="3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Prevailing tuition culture: content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production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easy</a:t>
            </a:r>
          </a:p>
          <a:p>
            <a:pPr lvl="0">
              <a:lnSpc>
                <a:spcPct val="107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Marketing Plan</a:t>
            </a:r>
            <a:endParaRPr lang="en-AU" sz="1200" b="1" dirty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5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Initial focus on digital marketing</a:t>
            </a:r>
          </a:p>
          <a:p>
            <a:pPr marL="742950" lvl="1" indent="-285750">
              <a:lnSpc>
                <a:spcPct val="107000"/>
              </a:lnSpc>
              <a:spcAft>
                <a:spcPts val="30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Long </a:t>
            </a:r>
            <a:r>
              <a:rPr lang="en-AU" sz="10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term focus on traditional </a:t>
            </a: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endParaRPr lang="en-AU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</a:t>
            </a:r>
            <a:r>
              <a:rPr lang="en-AU" sz="1200" b="1" dirty="0" smtClean="0">
                <a:solidFill>
                  <a:srgbClr val="4F4FC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Rollout</a:t>
            </a:r>
            <a:endParaRPr lang="en-AU" sz="1200" b="1" dirty="0" smtClean="0">
              <a:solidFill>
                <a:srgbClr val="4F4FC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Carry out market analysis for different geographies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Prioritize high demand &amp; less risk businesses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A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to be mostly reused, only new content to be created</a:t>
            </a:r>
            <a:endParaRPr lang="en-AU" sz="1000" dirty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 descr="How to Successfully Auction on Facebook | SEOSPID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64" y="4293096"/>
            <a:ext cx="1236380" cy="5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hat is Google Ads? | HostGator Suppo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72" y="4397030"/>
            <a:ext cx="1001896" cy="31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76456" y="6453336"/>
            <a:ext cx="258077" cy="25807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r>
              <a:rPr lang="en-AU" sz="800" dirty="0" smtClean="0"/>
              <a:t>7</a:t>
            </a:r>
            <a:endParaRPr lang="en-AU" sz="800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34334" y="6451998"/>
            <a:ext cx="5326098" cy="31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AU" sz="800" dirty="0">
                <a:solidFill>
                  <a:schemeClr val="bg1"/>
                </a:solidFill>
              </a:rPr>
              <a:t>© Protected Anodiam 2021  ||  Private &amp; Confidential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34184" y="5131299"/>
            <a:ext cx="441472" cy="441472"/>
            <a:chOff x="638269" y="4679845"/>
            <a:chExt cx="534181" cy="534181"/>
          </a:xfrm>
        </p:grpSpPr>
        <p:sp>
          <p:nvSpPr>
            <p:cNvPr id="35" name="Oval 34"/>
            <p:cNvSpPr/>
            <p:nvPr/>
          </p:nvSpPr>
          <p:spPr>
            <a:xfrm>
              <a:off x="638269" y="4679845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729082" y="4786682"/>
              <a:ext cx="352559" cy="3205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/>
            <p:cNvSpPr/>
            <p:nvPr/>
          </p:nvSpPr>
          <p:spPr>
            <a:xfrm>
              <a:off x="808128" y="4788954"/>
              <a:ext cx="199011" cy="314065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>
              <a:stCxn id="37" idx="0"/>
              <a:endCxn id="37" idx="4"/>
            </p:cNvCxnSpPr>
            <p:nvPr/>
          </p:nvCxnSpPr>
          <p:spPr>
            <a:xfrm>
              <a:off x="907634" y="4788954"/>
              <a:ext cx="0" cy="314065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>
              <a:stCxn id="36" idx="6"/>
              <a:endCxn id="36" idx="2"/>
            </p:cNvCxnSpPr>
            <p:nvPr/>
          </p:nvCxnSpPr>
          <p:spPr>
            <a:xfrm flipH="1">
              <a:off x="729082" y="4946936"/>
              <a:ext cx="35255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Arc 39"/>
            <p:cNvSpPr/>
            <p:nvPr/>
          </p:nvSpPr>
          <p:spPr>
            <a:xfrm rot="5400000">
              <a:off x="866452" y="4709196"/>
              <a:ext cx="81788" cy="257706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6200000">
              <a:off x="874249" y="4923233"/>
              <a:ext cx="66194" cy="257706"/>
            </a:xfrm>
            <a:prstGeom prst="arc">
              <a:avLst>
                <a:gd name="adj1" fmla="val 16200000"/>
                <a:gd name="adj2" fmla="val 5526264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34184" y="3944457"/>
            <a:ext cx="441472" cy="441472"/>
            <a:chOff x="640541" y="3237948"/>
            <a:chExt cx="534181" cy="534181"/>
          </a:xfrm>
        </p:grpSpPr>
        <p:sp>
          <p:nvSpPr>
            <p:cNvPr id="42" name="Oval 41"/>
            <p:cNvSpPr/>
            <p:nvPr/>
          </p:nvSpPr>
          <p:spPr>
            <a:xfrm>
              <a:off x="640541" y="3237948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" name="Trapezoid 1"/>
            <p:cNvSpPr/>
            <p:nvPr/>
          </p:nvSpPr>
          <p:spPr>
            <a:xfrm rot="16200000">
              <a:off x="761451" y="3429210"/>
              <a:ext cx="149417" cy="115333"/>
            </a:xfrm>
            <a:prstGeom prst="trapezoi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08795" y="3379534"/>
              <a:ext cx="54101" cy="21468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21708" y="3451966"/>
              <a:ext cx="77" cy="67023"/>
            </a:xfrm>
            <a:prstGeom prst="line">
              <a:avLst/>
            </a:prstGeom>
            <a:ln w="444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025770" y="3485478"/>
              <a:ext cx="74963" cy="2792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023141" y="3565361"/>
              <a:ext cx="59541" cy="26711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1020035" y="3370329"/>
              <a:ext cx="58930" cy="30579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 rot="19986630">
              <a:off x="791434" y="3537877"/>
              <a:ext cx="25807" cy="11016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34184" y="980728"/>
            <a:ext cx="441472" cy="441472"/>
            <a:chOff x="640542" y="1153889"/>
            <a:chExt cx="534181" cy="534181"/>
          </a:xfrm>
        </p:grpSpPr>
        <p:sp>
          <p:nvSpPr>
            <p:cNvPr id="43" name="Oval 42"/>
            <p:cNvSpPr/>
            <p:nvPr/>
          </p:nvSpPr>
          <p:spPr>
            <a:xfrm>
              <a:off x="640542" y="1153889"/>
              <a:ext cx="534181" cy="534181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797522" y="1216968"/>
              <a:ext cx="238694" cy="290034"/>
            </a:xfrm>
            <a:custGeom>
              <a:avLst/>
              <a:gdLst>
                <a:gd name="connsiteX0" fmla="*/ 743547 w 1459828"/>
                <a:gd name="connsiteY0" fmla="*/ 662258 h 2146316"/>
                <a:gd name="connsiteX1" fmla="*/ 470274 w 1459828"/>
                <a:gd name="connsiteY1" fmla="*/ 937694 h 2146316"/>
                <a:gd name="connsiteX2" fmla="*/ 743547 w 1459828"/>
                <a:gd name="connsiteY2" fmla="*/ 1213130 h 2146316"/>
                <a:gd name="connsiteX3" fmla="*/ 1016820 w 1459828"/>
                <a:gd name="connsiteY3" fmla="*/ 937694 h 2146316"/>
                <a:gd name="connsiteX4" fmla="*/ 743547 w 1459828"/>
                <a:gd name="connsiteY4" fmla="*/ 662258 h 2146316"/>
                <a:gd name="connsiteX5" fmla="*/ 725826 w 1459828"/>
                <a:gd name="connsiteY5" fmla="*/ 0 h 2146316"/>
                <a:gd name="connsiteX6" fmla="*/ 727582 w 1459828"/>
                <a:gd name="connsiteY6" fmla="*/ 1562 h 2146316"/>
                <a:gd name="connsiteX7" fmla="*/ 1211119 w 1459828"/>
                <a:gd name="connsiteY7" fmla="*/ 1221431 h 2146316"/>
                <a:gd name="connsiteX8" fmla="*/ 1207245 w 1459828"/>
                <a:gd name="connsiteY8" fmla="*/ 1343063 h 2146316"/>
                <a:gd name="connsiteX9" fmla="*/ 1200809 w 1459828"/>
                <a:gd name="connsiteY9" fmla="*/ 1410105 h 2146316"/>
                <a:gd name="connsiteX10" fmla="*/ 1246041 w 1459828"/>
                <a:gd name="connsiteY10" fmla="*/ 1445081 h 2146316"/>
                <a:gd name="connsiteX11" fmla="*/ 1459828 w 1459828"/>
                <a:gd name="connsiteY11" fmla="*/ 1928791 h 2146316"/>
                <a:gd name="connsiteX12" fmla="*/ 1444999 w 1459828"/>
                <a:gd name="connsiteY12" fmla="*/ 2066654 h 2146316"/>
                <a:gd name="connsiteX13" fmla="*/ 1418614 w 1459828"/>
                <a:gd name="connsiteY13" fmla="*/ 2146316 h 2146316"/>
                <a:gd name="connsiteX14" fmla="*/ 1402468 w 1459828"/>
                <a:gd name="connsiteY14" fmla="*/ 2097571 h 2146316"/>
                <a:gd name="connsiteX15" fmla="*/ 1138017 w 1459828"/>
                <a:gd name="connsiteY15" fmla="*/ 1796601 h 2146316"/>
                <a:gd name="connsiteX16" fmla="*/ 1067098 w 1459828"/>
                <a:gd name="connsiteY16" fmla="*/ 1758399 h 2146316"/>
                <a:gd name="connsiteX17" fmla="*/ 392732 w 1459828"/>
                <a:gd name="connsiteY17" fmla="*/ 1758399 h 2146316"/>
                <a:gd name="connsiteX18" fmla="*/ 321813 w 1459828"/>
                <a:gd name="connsiteY18" fmla="*/ 1796601 h 2146316"/>
                <a:gd name="connsiteX19" fmla="*/ 57360 w 1459828"/>
                <a:gd name="connsiteY19" fmla="*/ 2097571 h 2146316"/>
                <a:gd name="connsiteX20" fmla="*/ 41214 w 1459828"/>
                <a:gd name="connsiteY20" fmla="*/ 2146316 h 2146316"/>
                <a:gd name="connsiteX21" fmla="*/ 14829 w 1459828"/>
                <a:gd name="connsiteY21" fmla="*/ 2066654 h 2146316"/>
                <a:gd name="connsiteX22" fmla="*/ 0 w 1459828"/>
                <a:gd name="connsiteY22" fmla="*/ 1928791 h 2146316"/>
                <a:gd name="connsiteX23" fmla="*/ 213787 w 1459828"/>
                <a:gd name="connsiteY23" fmla="*/ 1445081 h 2146316"/>
                <a:gd name="connsiteX24" fmla="*/ 260060 w 1459828"/>
                <a:gd name="connsiteY24" fmla="*/ 1409301 h 2146316"/>
                <a:gd name="connsiteX25" fmla="*/ 253607 w 1459828"/>
                <a:gd name="connsiteY25" fmla="*/ 1349592 h 2146316"/>
                <a:gd name="connsiteX26" fmla="*/ 248710 w 1459828"/>
                <a:gd name="connsiteY26" fmla="*/ 1212926 h 2146316"/>
                <a:gd name="connsiteX27" fmla="*/ 637889 w 1459828"/>
                <a:gd name="connsiteY27" fmla="*/ 95089 h 2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59828" h="2146316">
                  <a:moveTo>
                    <a:pt x="743547" y="662258"/>
                  </a:moveTo>
                  <a:cubicBezTo>
                    <a:pt x="592622" y="662258"/>
                    <a:pt x="470274" y="785575"/>
                    <a:pt x="470274" y="937694"/>
                  </a:cubicBezTo>
                  <a:cubicBezTo>
                    <a:pt x="470274" y="1089813"/>
                    <a:pt x="592622" y="1213130"/>
                    <a:pt x="743547" y="1213130"/>
                  </a:cubicBezTo>
                  <a:cubicBezTo>
                    <a:pt x="894472" y="1213130"/>
                    <a:pt x="1016820" y="1089813"/>
                    <a:pt x="1016820" y="937694"/>
                  </a:cubicBezTo>
                  <a:cubicBezTo>
                    <a:pt x="1016820" y="785575"/>
                    <a:pt x="894472" y="662258"/>
                    <a:pt x="743547" y="662258"/>
                  </a:cubicBezTo>
                  <a:close/>
                  <a:moveTo>
                    <a:pt x="725826" y="0"/>
                  </a:moveTo>
                  <a:lnTo>
                    <a:pt x="727582" y="1562"/>
                  </a:lnTo>
                  <a:cubicBezTo>
                    <a:pt x="1022890" y="291515"/>
                    <a:pt x="1211119" y="730321"/>
                    <a:pt x="1211119" y="1221431"/>
                  </a:cubicBezTo>
                  <a:cubicBezTo>
                    <a:pt x="1211119" y="1262357"/>
                    <a:pt x="1209812" y="1302920"/>
                    <a:pt x="1207245" y="1343063"/>
                  </a:cubicBezTo>
                  <a:lnTo>
                    <a:pt x="1200809" y="1410105"/>
                  </a:lnTo>
                  <a:lnTo>
                    <a:pt x="1246041" y="1445081"/>
                  </a:lnTo>
                  <a:cubicBezTo>
                    <a:pt x="1378130" y="1568874"/>
                    <a:pt x="1459828" y="1739891"/>
                    <a:pt x="1459828" y="1928791"/>
                  </a:cubicBezTo>
                  <a:cubicBezTo>
                    <a:pt x="1459828" y="1976016"/>
                    <a:pt x="1454723" y="2022123"/>
                    <a:pt x="1444999" y="2066654"/>
                  </a:cubicBezTo>
                  <a:lnTo>
                    <a:pt x="1418614" y="2146316"/>
                  </a:lnTo>
                  <a:lnTo>
                    <a:pt x="1402468" y="2097571"/>
                  </a:lnTo>
                  <a:cubicBezTo>
                    <a:pt x="1347065" y="1974810"/>
                    <a:pt x="1254512" y="1870361"/>
                    <a:pt x="1138017" y="1796601"/>
                  </a:cubicBezTo>
                  <a:lnTo>
                    <a:pt x="1067098" y="1758399"/>
                  </a:lnTo>
                  <a:lnTo>
                    <a:pt x="392732" y="1758399"/>
                  </a:lnTo>
                  <a:lnTo>
                    <a:pt x="321813" y="1796601"/>
                  </a:lnTo>
                  <a:cubicBezTo>
                    <a:pt x="205317" y="1870361"/>
                    <a:pt x="112764" y="1974810"/>
                    <a:pt x="57360" y="2097571"/>
                  </a:cubicBezTo>
                  <a:lnTo>
                    <a:pt x="41214" y="2146316"/>
                  </a:lnTo>
                  <a:lnTo>
                    <a:pt x="14829" y="2066654"/>
                  </a:lnTo>
                  <a:cubicBezTo>
                    <a:pt x="5107" y="2022123"/>
                    <a:pt x="0" y="1976016"/>
                    <a:pt x="0" y="1928791"/>
                  </a:cubicBezTo>
                  <a:cubicBezTo>
                    <a:pt x="0" y="1739891"/>
                    <a:pt x="81698" y="1568874"/>
                    <a:pt x="213787" y="1445081"/>
                  </a:cubicBezTo>
                  <a:lnTo>
                    <a:pt x="260060" y="1409301"/>
                  </a:lnTo>
                  <a:lnTo>
                    <a:pt x="253607" y="1349592"/>
                  </a:lnTo>
                  <a:cubicBezTo>
                    <a:pt x="250365" y="1304549"/>
                    <a:pt x="248710" y="1258968"/>
                    <a:pt x="248710" y="1212926"/>
                  </a:cubicBezTo>
                  <a:cubicBezTo>
                    <a:pt x="248710" y="776384"/>
                    <a:pt x="397434" y="381168"/>
                    <a:pt x="637889" y="95089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29681" y="1524280"/>
              <a:ext cx="163032" cy="106776"/>
            </a:xfrm>
            <a:custGeom>
              <a:avLst/>
              <a:gdLst>
                <a:gd name="connsiteX0" fmla="*/ 631657 w 906438"/>
                <a:gd name="connsiteY0" fmla="*/ 0 h 653031"/>
                <a:gd name="connsiteX1" fmla="*/ 706618 w 906438"/>
                <a:gd name="connsiteY1" fmla="*/ 46140 h 653031"/>
                <a:gd name="connsiteX2" fmla="*/ 906438 w 906438"/>
                <a:gd name="connsiteY2" fmla="*/ 472316 h 653031"/>
                <a:gd name="connsiteX3" fmla="*/ 897230 w 906438"/>
                <a:gd name="connsiteY3" fmla="*/ 575895 h 653031"/>
                <a:gd name="connsiteX4" fmla="*/ 880847 w 906438"/>
                <a:gd name="connsiteY4" fmla="*/ 635746 h 653031"/>
                <a:gd name="connsiteX5" fmla="*/ 870822 w 906438"/>
                <a:gd name="connsiteY5" fmla="*/ 599123 h 653031"/>
                <a:gd name="connsiteX6" fmla="*/ 649709 w 906438"/>
                <a:gd name="connsiteY6" fmla="*/ 335906 h 653031"/>
                <a:gd name="connsiteX7" fmla="*/ 614922 w 906438"/>
                <a:gd name="connsiteY7" fmla="*/ 320363 h 653031"/>
                <a:gd name="connsiteX8" fmla="*/ 604004 w 906438"/>
                <a:gd name="connsiteY8" fmla="*/ 371462 h 653031"/>
                <a:gd name="connsiteX9" fmla="*/ 476716 w 906438"/>
                <a:gd name="connsiteY9" fmla="*/ 629546 h 653031"/>
                <a:gd name="connsiteX10" fmla="*/ 453218 w 906438"/>
                <a:gd name="connsiteY10" fmla="*/ 653031 h 653031"/>
                <a:gd name="connsiteX11" fmla="*/ 429720 w 906438"/>
                <a:gd name="connsiteY11" fmla="*/ 629546 h 653031"/>
                <a:gd name="connsiteX12" fmla="*/ 302432 w 906438"/>
                <a:gd name="connsiteY12" fmla="*/ 371462 h 653031"/>
                <a:gd name="connsiteX13" fmla="*/ 291515 w 906438"/>
                <a:gd name="connsiteY13" fmla="*/ 320365 h 653031"/>
                <a:gd name="connsiteX14" fmla="*/ 256730 w 906438"/>
                <a:gd name="connsiteY14" fmla="*/ 335906 h 653031"/>
                <a:gd name="connsiteX15" fmla="*/ 35616 w 906438"/>
                <a:gd name="connsiteY15" fmla="*/ 599123 h 653031"/>
                <a:gd name="connsiteX16" fmla="*/ 25591 w 906438"/>
                <a:gd name="connsiteY16" fmla="*/ 635746 h 653031"/>
                <a:gd name="connsiteX17" fmla="*/ 9208 w 906438"/>
                <a:gd name="connsiteY17" fmla="*/ 575895 h 653031"/>
                <a:gd name="connsiteX18" fmla="*/ 0 w 906438"/>
                <a:gd name="connsiteY18" fmla="*/ 472316 h 653031"/>
                <a:gd name="connsiteX19" fmla="*/ 199820 w 906438"/>
                <a:gd name="connsiteY19" fmla="*/ 46140 h 653031"/>
                <a:gd name="connsiteX20" fmla="*/ 274779 w 906438"/>
                <a:gd name="connsiteY20" fmla="*/ 2 h 653031"/>
                <a:gd name="connsiteX21" fmla="*/ 337670 w 906438"/>
                <a:gd name="connsiteY21" fmla="*/ 97653 h 653031"/>
                <a:gd name="connsiteX22" fmla="*/ 424785 w 906438"/>
                <a:gd name="connsiteY22" fmla="*/ 180898 h 653031"/>
                <a:gd name="connsiteX23" fmla="*/ 453218 w 906438"/>
                <a:gd name="connsiteY23" fmla="*/ 197926 h 653031"/>
                <a:gd name="connsiteX24" fmla="*/ 481650 w 906438"/>
                <a:gd name="connsiteY24" fmla="*/ 180898 h 653031"/>
                <a:gd name="connsiteX25" fmla="*/ 568766 w 906438"/>
                <a:gd name="connsiteY25" fmla="*/ 97653 h 65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6438" h="653031">
                  <a:moveTo>
                    <a:pt x="631657" y="0"/>
                  </a:moveTo>
                  <a:lnTo>
                    <a:pt x="706618" y="46140"/>
                  </a:lnTo>
                  <a:cubicBezTo>
                    <a:pt x="827175" y="138501"/>
                    <a:pt x="906438" y="294912"/>
                    <a:pt x="906438" y="472316"/>
                  </a:cubicBezTo>
                  <a:cubicBezTo>
                    <a:pt x="906438" y="507797"/>
                    <a:pt x="903268" y="542438"/>
                    <a:pt x="897230" y="575895"/>
                  </a:cubicBezTo>
                  <a:lnTo>
                    <a:pt x="880847" y="635746"/>
                  </a:lnTo>
                  <a:lnTo>
                    <a:pt x="870822" y="599123"/>
                  </a:lnTo>
                  <a:cubicBezTo>
                    <a:pt x="827821" y="483833"/>
                    <a:pt x="748777" y="390039"/>
                    <a:pt x="649709" y="335906"/>
                  </a:cubicBezTo>
                  <a:lnTo>
                    <a:pt x="614922" y="320363"/>
                  </a:lnTo>
                  <a:lnTo>
                    <a:pt x="604004" y="371462"/>
                  </a:lnTo>
                  <a:cubicBezTo>
                    <a:pt x="573405" y="475187"/>
                    <a:pt x="529588" y="563771"/>
                    <a:pt x="476716" y="629546"/>
                  </a:cubicBezTo>
                  <a:lnTo>
                    <a:pt x="453218" y="653031"/>
                  </a:lnTo>
                  <a:lnTo>
                    <a:pt x="429720" y="629546"/>
                  </a:lnTo>
                  <a:cubicBezTo>
                    <a:pt x="376848" y="563771"/>
                    <a:pt x="333031" y="475187"/>
                    <a:pt x="302432" y="371462"/>
                  </a:cubicBezTo>
                  <a:lnTo>
                    <a:pt x="291515" y="320365"/>
                  </a:lnTo>
                  <a:lnTo>
                    <a:pt x="256730" y="335906"/>
                  </a:lnTo>
                  <a:cubicBezTo>
                    <a:pt x="157662" y="390039"/>
                    <a:pt x="78618" y="483833"/>
                    <a:pt x="35616" y="599123"/>
                  </a:cubicBezTo>
                  <a:lnTo>
                    <a:pt x="25591" y="635746"/>
                  </a:lnTo>
                  <a:lnTo>
                    <a:pt x="9208" y="575895"/>
                  </a:lnTo>
                  <a:cubicBezTo>
                    <a:pt x="3171" y="542438"/>
                    <a:pt x="0" y="507797"/>
                    <a:pt x="0" y="472316"/>
                  </a:cubicBezTo>
                  <a:cubicBezTo>
                    <a:pt x="0" y="294912"/>
                    <a:pt x="79263" y="138501"/>
                    <a:pt x="199820" y="46140"/>
                  </a:cubicBezTo>
                  <a:lnTo>
                    <a:pt x="274779" y="2"/>
                  </a:lnTo>
                  <a:lnTo>
                    <a:pt x="337670" y="97653"/>
                  </a:lnTo>
                  <a:cubicBezTo>
                    <a:pt x="363549" y="129073"/>
                    <a:pt x="392798" y="157052"/>
                    <a:pt x="424785" y="180898"/>
                  </a:cubicBezTo>
                  <a:lnTo>
                    <a:pt x="453218" y="197926"/>
                  </a:lnTo>
                  <a:lnTo>
                    <a:pt x="481650" y="180898"/>
                  </a:lnTo>
                  <a:cubicBezTo>
                    <a:pt x="513638" y="157052"/>
                    <a:pt x="542886" y="129073"/>
                    <a:pt x="568766" y="97653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028" name="Picture 4" descr="Global Rollout, Sap Implementations Services - Pranav Systtech Private  Limited, Pune | ID: 91719215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62740"/>
            <a:ext cx="3114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5411696" y="1700808"/>
            <a:ext cx="3600400" cy="2618084"/>
          </a:xfrm>
          <a:prstGeom prst="rect">
            <a:avLst/>
          </a:prstGeom>
          <a:gradFill flip="none" rotWithShape="1">
            <a:gsLst>
              <a:gs pos="75000">
                <a:srgbClr val="FFFFFF"/>
              </a:gs>
              <a:gs pos="0">
                <a:schemeClr val="bg1">
                  <a:alpha val="25000"/>
                </a:schemeClr>
              </a:gs>
              <a:gs pos="61000">
                <a:schemeClr val="bg1">
                  <a:alpha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9" y="332656"/>
            <a:ext cx="60486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2000" b="1" dirty="0" smtClean="0">
                <a:solidFill>
                  <a:srgbClr val="2F2FAF"/>
                </a:solidFill>
                <a:latin typeface="+mj-lt"/>
                <a:cs typeface="Arial" panose="020B0604020202020204" pitchFamily="34" charset="0"/>
              </a:rPr>
              <a:t>Rollout and Marketing Plan</a:t>
            </a:r>
            <a:endParaRPr lang="en-AU" sz="2000" b="1" dirty="0" smtClean="0">
              <a:solidFill>
                <a:srgbClr val="2F2FAF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4184" y="2123432"/>
            <a:ext cx="441472" cy="441472"/>
            <a:chOff x="746152" y="2267448"/>
            <a:chExt cx="441472" cy="441472"/>
          </a:xfrm>
        </p:grpSpPr>
        <p:sp>
          <p:nvSpPr>
            <p:cNvPr id="34" name="Oval 33"/>
            <p:cNvSpPr/>
            <p:nvPr/>
          </p:nvSpPr>
          <p:spPr>
            <a:xfrm>
              <a:off x="746152" y="2267448"/>
              <a:ext cx="441472" cy="441472"/>
            </a:xfrm>
            <a:prstGeom prst="ellipse">
              <a:avLst/>
            </a:prstGeom>
            <a:solidFill>
              <a:srgbClr val="7F7FFF"/>
            </a:solidFill>
            <a:ln w="25400"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71" y="2369381"/>
              <a:ext cx="195523" cy="195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8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odiamPresentatio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AnodiamPresentationTemplate</Template>
  <TotalTime>32854</TotalTime>
  <Words>544</Words>
  <Application>Microsoft Office PowerPoint</Application>
  <PresentationFormat>On-screen Show (4:3)</PresentationFormat>
  <Paragraphs>263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AnodiamPresentationTemplate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762</cp:revision>
  <dcterms:created xsi:type="dcterms:W3CDTF">2020-10-08T12:19:25Z</dcterms:created>
  <dcterms:modified xsi:type="dcterms:W3CDTF">2021-06-05T06:37:47Z</dcterms:modified>
</cp:coreProperties>
</file>