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C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23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91F5-313C-4A81-ACA1-94ED5D4B25D8}" type="datetimeFigureOut">
              <a:rPr lang="en-AU" smtClean="0"/>
              <a:t>18/07/2023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0613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91F5-313C-4A81-ACA1-94ED5D4B25D8}" type="datetimeFigureOut">
              <a:rPr lang="en-AU" smtClean="0"/>
              <a:t>18/07/2023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2945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91F5-313C-4A81-ACA1-94ED5D4B25D8}" type="datetimeFigureOut">
              <a:rPr lang="en-AU" smtClean="0"/>
              <a:t>18/07/2023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636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91F5-313C-4A81-ACA1-94ED5D4B25D8}" type="datetimeFigureOut">
              <a:rPr lang="en-AU" smtClean="0"/>
              <a:t>18/07/2023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0155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91F5-313C-4A81-ACA1-94ED5D4B25D8}" type="datetimeFigureOut">
              <a:rPr lang="en-AU" smtClean="0"/>
              <a:t>18/07/2023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35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91F5-313C-4A81-ACA1-94ED5D4B25D8}" type="datetimeFigureOut">
              <a:rPr lang="en-AU" smtClean="0"/>
              <a:t>18/07/2023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5778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91F5-313C-4A81-ACA1-94ED5D4B25D8}" type="datetimeFigureOut">
              <a:rPr lang="en-AU" smtClean="0"/>
              <a:t>18/07/2023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886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91F5-313C-4A81-ACA1-94ED5D4B25D8}" type="datetimeFigureOut">
              <a:rPr lang="en-AU" smtClean="0"/>
              <a:t>18/07/2023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9344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91F5-313C-4A81-ACA1-94ED5D4B25D8}" type="datetimeFigureOut">
              <a:rPr lang="en-AU" smtClean="0"/>
              <a:t>18/07/2023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2668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91F5-313C-4A81-ACA1-94ED5D4B25D8}" type="datetimeFigureOut">
              <a:rPr lang="en-AU" smtClean="0"/>
              <a:t>18/07/2023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7039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91F5-313C-4A81-ACA1-94ED5D4B25D8}" type="datetimeFigureOut">
              <a:rPr lang="en-AU" smtClean="0"/>
              <a:t>18/07/2023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5758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091F5-313C-4A81-ACA1-94ED5D4B25D8}" type="datetimeFigureOut">
              <a:rPr lang="en-AU" smtClean="0"/>
              <a:t>18/07/2023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3649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7" y="5519023"/>
            <a:ext cx="1207923" cy="571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16633" y="5926981"/>
            <a:ext cx="2379321" cy="229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94" b="1" dirty="0">
                <a:solidFill>
                  <a:srgbClr val="FF8C52"/>
                </a:solidFill>
                <a:latin typeface="Oxygen" panose="02000503000000000000" pitchFamily="2" charset="0"/>
              </a:rPr>
              <a:t>Private and Confidential ® © 2023</a:t>
            </a:r>
            <a:endParaRPr lang="en-AU" sz="894" b="1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54240" y="861255"/>
            <a:ext cx="62241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rgbClr val="FF8C52"/>
                </a:solidFill>
                <a:latin typeface="Oxygen" panose="02000503000000000000" pitchFamily="2" charset="0"/>
              </a:rPr>
              <a:t>Anodiam Swim Lanes</a:t>
            </a:r>
            <a:endParaRPr lang="en-AU" sz="2600" b="1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94501" y="1713265"/>
            <a:ext cx="4428328" cy="36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8606" indent="-278606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463" b="1" dirty="0">
                <a:solidFill>
                  <a:srgbClr val="C00000"/>
                </a:solidFill>
                <a:latin typeface="Oxygen" panose="02000503000000000000" pitchFamily="2" charset="0"/>
              </a:rPr>
              <a:t>IT/AI – Debasish Nath</a:t>
            </a:r>
          </a:p>
          <a:p>
            <a:pPr marL="278606" indent="-278606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463" b="1" dirty="0">
                <a:solidFill>
                  <a:srgbClr val="C00000"/>
                </a:solidFill>
                <a:latin typeface="Oxygen" panose="02000503000000000000" pitchFamily="2" charset="0"/>
              </a:rPr>
              <a:t>Commerce – Anupam Sen</a:t>
            </a:r>
          </a:p>
          <a:p>
            <a:pPr marL="278606" indent="-278606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463" b="1" dirty="0">
                <a:solidFill>
                  <a:srgbClr val="C00000"/>
                </a:solidFill>
                <a:latin typeface="Oxygen" panose="02000503000000000000" pitchFamily="2" charset="0"/>
              </a:rPr>
              <a:t>Professional – TBD</a:t>
            </a:r>
          </a:p>
          <a:p>
            <a:pPr marL="278606" indent="-278606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463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NEET/IIT – Subrata Ghosh</a:t>
            </a:r>
          </a:p>
          <a:p>
            <a:pPr marL="278606" indent="-278606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463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VIII to XII Science – Sujata</a:t>
            </a:r>
          </a:p>
          <a:p>
            <a:pPr marL="278606" indent="-278606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463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VIII to XII Arts – TBD</a:t>
            </a:r>
          </a:p>
          <a:p>
            <a:pPr marL="278606" indent="-278606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463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Competitive (Banking, IAS, WBCS etc.)</a:t>
            </a:r>
          </a:p>
          <a:p>
            <a:pPr marL="278606" indent="-278606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463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Co Curricular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756" y="1938971"/>
            <a:ext cx="2580851" cy="258113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07BEB2A-D93E-46CB-95DF-04E16F0D1C0C}"/>
              </a:ext>
            </a:extLst>
          </p:cNvPr>
          <p:cNvSpPr/>
          <p:nvPr/>
        </p:nvSpPr>
        <p:spPr>
          <a:xfrm>
            <a:off x="864757" y="1938971"/>
            <a:ext cx="2580851" cy="2581139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58000">
                <a:srgbClr val="FFFFFF">
                  <a:alpha val="0"/>
                </a:srgbClr>
              </a:gs>
              <a:gs pos="68000">
                <a:schemeClr val="bg1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63"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051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7" y="5519023"/>
            <a:ext cx="1207923" cy="571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16633" y="5926981"/>
            <a:ext cx="2379321" cy="229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94" b="1" dirty="0">
                <a:solidFill>
                  <a:srgbClr val="FF8C52"/>
                </a:solidFill>
                <a:latin typeface="Oxygen" panose="02000503000000000000" pitchFamily="2" charset="0"/>
              </a:rPr>
              <a:t>Private and Confidential ® © 2023</a:t>
            </a:r>
            <a:endParaRPr lang="en-AU" sz="894" b="1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21012" y="821943"/>
            <a:ext cx="56599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rgbClr val="FF8C52"/>
                </a:solidFill>
                <a:latin typeface="Oxygen" panose="02000503000000000000" pitchFamily="2" charset="0"/>
              </a:rPr>
              <a:t>Services by Each Swim Lane</a:t>
            </a:r>
            <a:endParaRPr lang="en-AU" sz="2600" b="1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251" y="2074069"/>
            <a:ext cx="2398209" cy="239558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07BEB2A-D93E-46CB-95DF-04E16F0D1C0C}"/>
              </a:ext>
            </a:extLst>
          </p:cNvPr>
          <p:cNvSpPr/>
          <p:nvPr/>
        </p:nvSpPr>
        <p:spPr>
          <a:xfrm>
            <a:off x="1111250" y="2074069"/>
            <a:ext cx="2398210" cy="2395583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59000">
                <a:srgbClr val="FFFFFF">
                  <a:alpha val="0"/>
                </a:srgbClr>
              </a:gs>
              <a:gs pos="71000">
                <a:schemeClr val="bg1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63">
              <a:latin typeface="Oxygen" panose="02000503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7762" y="1781176"/>
            <a:ext cx="4325255" cy="3173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8606" indent="-278606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463" b="1" dirty="0">
                <a:solidFill>
                  <a:srgbClr val="C00000"/>
                </a:solidFill>
                <a:latin typeface="Oxygen" panose="02000503000000000000" pitchFamily="2" charset="0"/>
              </a:rPr>
              <a:t>Decide Subjects, Boards/Unis, Classes</a:t>
            </a:r>
          </a:p>
          <a:p>
            <a:pPr marL="278606" indent="-278606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463" b="1" dirty="0">
                <a:solidFill>
                  <a:srgbClr val="C00000"/>
                </a:solidFill>
                <a:latin typeface="Oxygen" panose="02000503000000000000" pitchFamily="2" charset="0"/>
              </a:rPr>
              <a:t>Ensure Core Faculty is Ready</a:t>
            </a:r>
          </a:p>
          <a:p>
            <a:pPr marL="278606" indent="-278606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463" b="1" dirty="0">
                <a:solidFill>
                  <a:srgbClr val="C00000"/>
                </a:solidFill>
                <a:latin typeface="Oxygen" panose="02000503000000000000" pitchFamily="2" charset="0"/>
              </a:rPr>
              <a:t>Procure Syllabus / Design Curriculum</a:t>
            </a:r>
          </a:p>
          <a:p>
            <a:pPr marL="278606" indent="-278606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463" b="1" dirty="0">
                <a:solidFill>
                  <a:srgbClr val="C00000"/>
                </a:solidFill>
                <a:latin typeface="Oxygen" panose="02000503000000000000" pitchFamily="2" charset="0"/>
              </a:rPr>
              <a:t>Contents: Modules &amp; Test Papers (&gt;30%)</a:t>
            </a:r>
          </a:p>
          <a:p>
            <a:pPr marL="278606" indent="-278606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463" b="1" dirty="0">
                <a:solidFill>
                  <a:srgbClr val="C00000"/>
                </a:solidFill>
                <a:latin typeface="Oxygen" panose="02000503000000000000" pitchFamily="2" charset="0"/>
              </a:rPr>
              <a:t>Marketing Strategy &amp; Execution</a:t>
            </a:r>
          </a:p>
          <a:p>
            <a:pPr marL="278606" indent="-278606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463" b="1" dirty="0">
                <a:solidFill>
                  <a:srgbClr val="C00000"/>
                </a:solidFill>
                <a:latin typeface="Oxygen" panose="02000503000000000000" pitchFamily="2" charset="0"/>
              </a:rPr>
              <a:t>Enroll Students &amp; Teach</a:t>
            </a:r>
          </a:p>
          <a:p>
            <a:pPr marL="278606" indent="-278606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463" b="1" dirty="0">
                <a:solidFill>
                  <a:srgbClr val="C00000"/>
                </a:solidFill>
                <a:latin typeface="Oxygen" panose="02000503000000000000" pitchFamily="2" charset="0"/>
              </a:rPr>
              <a:t>Feedback Based QC</a:t>
            </a:r>
            <a:endParaRPr lang="en-AU" sz="1463" b="1" dirty="0">
              <a:solidFill>
                <a:srgbClr val="C00000"/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139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7" y="5519023"/>
            <a:ext cx="1207923" cy="571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16633" y="5926981"/>
            <a:ext cx="2379321" cy="229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94" b="1" dirty="0">
                <a:solidFill>
                  <a:srgbClr val="FF8C52"/>
                </a:solidFill>
                <a:latin typeface="Oxygen" panose="02000503000000000000" pitchFamily="2" charset="0"/>
              </a:rPr>
              <a:t>Private and Confidential ® © 2023</a:t>
            </a:r>
            <a:endParaRPr lang="en-AU" sz="894" b="1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21012" y="821943"/>
            <a:ext cx="56599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rgbClr val="FF8C52"/>
                </a:solidFill>
                <a:latin typeface="Oxygen" panose="02000503000000000000" pitchFamily="2" charset="0"/>
              </a:rPr>
              <a:t>Handpicking Our Faculty</a:t>
            </a:r>
            <a:endParaRPr lang="en-AU" sz="2600" b="1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842" y="2350138"/>
            <a:ext cx="2437805" cy="24378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07BEB2A-D93E-46CB-95DF-04E16F0D1C0C}"/>
              </a:ext>
            </a:extLst>
          </p:cNvPr>
          <p:cNvSpPr/>
          <p:nvPr/>
        </p:nvSpPr>
        <p:spPr>
          <a:xfrm>
            <a:off x="776922" y="2348960"/>
            <a:ext cx="2447725" cy="2438982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59000">
                <a:srgbClr val="FFFFFF">
                  <a:alpha val="0"/>
                </a:srgbClr>
              </a:gs>
              <a:gs pos="71000">
                <a:schemeClr val="bg1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63">
              <a:latin typeface="Oxygen" panose="02000503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39639" y="1900048"/>
            <a:ext cx="6083484" cy="3630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rgbClr val="C00000"/>
                </a:solidFill>
                <a:latin typeface="Oxygen" panose="02000503000000000000" pitchFamily="2" charset="0"/>
              </a:rPr>
              <a:t>Vacancy Analysis &amp; Contact Faculty</a:t>
            </a:r>
          </a:p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rgbClr val="C00000"/>
                </a:solidFill>
                <a:latin typeface="Oxygen" panose="02000503000000000000" pitchFamily="2" charset="0"/>
              </a:rPr>
              <a:t>Interview &amp; Onboarding Form Fill-up</a:t>
            </a:r>
          </a:p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rgbClr val="C00000"/>
                </a:solidFill>
                <a:latin typeface="Oxygen" panose="02000503000000000000" pitchFamily="2" charset="0"/>
              </a:rPr>
              <a:t>Collect Complete Data &amp; Create Profile (.pptx, .xlsx)</a:t>
            </a:r>
          </a:p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rgbClr val="C00000"/>
                </a:solidFill>
                <a:latin typeface="Oxygen" panose="02000503000000000000" pitchFamily="2" charset="0"/>
              </a:rPr>
              <a:t>Calculate Profitability (Sales Offers V/s Faculty Accepted Payout)</a:t>
            </a:r>
          </a:p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rgbClr val="C00000"/>
                </a:solidFill>
                <a:latin typeface="Oxygen" panose="02000503000000000000" pitchFamily="2" charset="0"/>
              </a:rPr>
              <a:t>Ensure Module Readiness &amp; Finalize Module Royalty</a:t>
            </a:r>
          </a:p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rgbClr val="C00000"/>
                </a:solidFill>
                <a:latin typeface="Oxygen" panose="02000503000000000000" pitchFamily="2" charset="0"/>
              </a:rPr>
              <a:t>Fix Class Duration, Frequency, Day of Week &amp; Timing</a:t>
            </a:r>
          </a:p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rgbClr val="C00000"/>
                </a:solidFill>
                <a:latin typeface="Oxygen" panose="02000503000000000000" pitchFamily="2" charset="0"/>
              </a:rPr>
              <a:t>Fix Class Start Date &amp; Book a Class Room with Adequate Facilities</a:t>
            </a:r>
          </a:p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rgbClr val="C00000"/>
                </a:solidFill>
                <a:latin typeface="Oxygen" panose="02000503000000000000" pitchFamily="2" charset="0"/>
              </a:rPr>
              <a:t>Create Online/Offline Ads &amp; Get Faculty &amp; Management Approval</a:t>
            </a:r>
          </a:p>
          <a:p>
            <a:pPr marL="278606" indent="-278606">
              <a:lnSpc>
                <a:spcPct val="200000"/>
              </a:lnSpc>
              <a:buFont typeface="+mj-lt"/>
              <a:buAutoNum type="arabicPeriod"/>
            </a:pPr>
            <a:r>
              <a:rPr lang="en-US" sz="1300" b="1" dirty="0">
                <a:solidFill>
                  <a:srgbClr val="C00000"/>
                </a:solidFill>
                <a:latin typeface="Oxygen" panose="02000503000000000000" pitchFamily="2" charset="0"/>
              </a:rPr>
              <a:t>Start Marketing: Online /Offline</a:t>
            </a:r>
          </a:p>
        </p:txBody>
      </p:sp>
    </p:spTree>
    <p:extLst>
      <p:ext uri="{BB962C8B-B14F-4D97-AF65-F5344CB8AC3E}">
        <p14:creationId xmlns:p14="http://schemas.microsoft.com/office/powerpoint/2010/main" val="566584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2361</TotalTime>
  <Words>190</Words>
  <Application>Microsoft Office PowerPoint</Application>
  <PresentationFormat>A4 Paper (210x297 mm)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Oxygen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DELL</cp:lastModifiedBy>
  <cp:revision>49</cp:revision>
  <dcterms:created xsi:type="dcterms:W3CDTF">2023-06-15T07:28:15Z</dcterms:created>
  <dcterms:modified xsi:type="dcterms:W3CDTF">2023-07-18T08:13:51Z</dcterms:modified>
</cp:coreProperties>
</file>