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56" r:id="rId3"/>
    <p:sldId id="287" r:id="rId4"/>
    <p:sldId id="330" r:id="rId5"/>
    <p:sldId id="331" r:id="rId6"/>
    <p:sldId id="332" r:id="rId7"/>
    <p:sldId id="320" r:id="rId8"/>
    <p:sldId id="324" r:id="rId9"/>
    <p:sldId id="328" r:id="rId10"/>
    <p:sldId id="327" r:id="rId11"/>
    <p:sldId id="329" r:id="rId12"/>
    <p:sldId id="258" r:id="rId1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CF"/>
    <a:srgbClr val="2F2FAF"/>
    <a:srgbClr val="000000"/>
    <a:srgbClr val="8F8FFF"/>
    <a:srgbClr val="4F6FFF"/>
    <a:srgbClr val="FFFFFF"/>
    <a:srgbClr val="CF4F4F"/>
    <a:srgbClr val="FF7F4F"/>
    <a:srgbClr val="1F34FF"/>
    <a:srgbClr val="D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4815504"/>
        <c:axId val="1904820400"/>
      </c:scatterChart>
      <c:valAx>
        <c:axId val="190481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20400"/>
        <c:crosses val="autoZero"/>
        <c:crossBetween val="midCat"/>
      </c:valAx>
      <c:valAx>
        <c:axId val="190482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15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4819312"/>
        <c:axId val="1904825840"/>
      </c:scatterChart>
      <c:valAx>
        <c:axId val="190481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25840"/>
        <c:crosses val="autoZero"/>
        <c:crossBetween val="midCat"/>
      </c:valAx>
      <c:valAx>
        <c:axId val="190482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19312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19/04/2021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96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120anirban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635896" y="6525344"/>
            <a:ext cx="5518982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30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516958"/>
            <a:ext cx="3096344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AU" sz="16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Anirban Chakrabarty</a:t>
            </a:r>
          </a:p>
          <a:p>
            <a:pPr algn="r">
              <a:spcAft>
                <a:spcPts val="600"/>
              </a:spcAft>
            </a:pPr>
            <a:r>
              <a:rPr lang="en-US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–  </a:t>
            </a:r>
            <a:r>
              <a:rPr lang="en-AU" sz="1200" b="1" dirty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Innovation Lea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d</a:t>
            </a: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  <a:hlinkClick r:id="rId4"/>
              </a:rPr>
              <a:t>1120anirban@gmail.com</a:t>
            </a:r>
            <a:endParaRPr lang="en-US" sz="1200" dirty="0" smtClean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+61 470142229</a:t>
            </a:r>
            <a:endParaRPr lang="en-AU" sz="1200" dirty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501008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+mn-lt"/>
                <a:cs typeface="Arial" panose="020B0604020202020204" pitchFamily="34" charset="0"/>
              </a:rPr>
              <a:t>Return on Investment, Profitability</a:t>
            </a:r>
            <a:endParaRPr lang="en-AU" sz="2400" b="1" dirty="0" smtClean="0">
              <a:solidFill>
                <a:srgbClr val="0F0F7F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709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899266" y="-415131"/>
            <a:ext cx="6858000" cy="7688266"/>
          </a:xfrm>
          <a:prstGeom prst="rtTriangle">
            <a:avLst/>
          </a:prstGeom>
          <a:solidFill>
            <a:srgbClr val="4F6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2400" y="0"/>
            <a:ext cx="971599" cy="6858000"/>
          </a:xfrm>
          <a:prstGeom prst="rect">
            <a:avLst/>
          </a:prstGeom>
          <a:solidFill>
            <a:srgbClr val="4F6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+mn-lt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058252"/>
            <a:ext cx="68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1F34FF"/>
                </a:solidFill>
              </a:rPr>
              <a:t>K</a:t>
            </a:r>
            <a:r>
              <a:rPr lang="en-AU" dirty="0" smtClean="0">
                <a:solidFill>
                  <a:srgbClr val="1F34FF"/>
                </a:solidFill>
              </a:rPr>
              <a:t>ey Takeaways on </a:t>
            </a:r>
            <a:r>
              <a:rPr lang="en-AU" dirty="0" smtClean="0">
                <a:solidFill>
                  <a:srgbClr val="1F34FF"/>
                </a:solidFill>
              </a:rPr>
              <a:t>low risk, High gain with </a:t>
            </a:r>
            <a:r>
              <a:rPr lang="en-AU" dirty="0" err="1" smtClean="0">
                <a:solidFill>
                  <a:srgbClr val="1F34FF"/>
                </a:solidFill>
              </a:rPr>
              <a:t>Edtechs</a:t>
            </a:r>
            <a:r>
              <a:rPr lang="en-AU" dirty="0" smtClean="0">
                <a:solidFill>
                  <a:srgbClr val="1F34FF"/>
                </a:solidFill>
              </a:rPr>
              <a:t> especially Anodiam</a:t>
            </a:r>
            <a:endParaRPr lang="en-AU" dirty="0">
              <a:solidFill>
                <a:srgbClr val="1F34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10398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19468"/>
            <a:ext cx="1910085" cy="53853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3898" y="6356176"/>
            <a:ext cx="457200" cy="4572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9171" y="404664"/>
            <a:ext cx="60133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the </a:t>
            </a:r>
            <a:r>
              <a:rPr lang="en-AU" sz="2400" b="1" dirty="0" err="1" smtClean="0">
                <a:solidFill>
                  <a:srgbClr val="2F2FAF"/>
                </a:solidFill>
                <a:cs typeface="Arial" panose="020B0604020202020204" pitchFamily="34" charset="0"/>
              </a:rPr>
              <a:t>EdTech</a:t>
            </a: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 </a:t>
            </a: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Support</a:t>
            </a:r>
            <a:endParaRPr lang="en-AU" sz="24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" y="1706512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68034" y="1620525"/>
            <a:ext cx="3600400" cy="3392651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50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942440" y="4940611"/>
            <a:ext cx="2051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rgbClr val="4F4FCF"/>
                </a:solidFill>
              </a:rPr>
              <a:t>PC:</a:t>
            </a:r>
            <a:r>
              <a:rPr lang="en-AU" sz="1200" dirty="0" smtClean="0">
                <a:solidFill>
                  <a:srgbClr val="4F4FCF"/>
                </a:solidFill>
              </a:rPr>
              <a:t> </a:t>
            </a:r>
            <a:r>
              <a:rPr lang="en-AU" sz="1200" u="sng" dirty="0" smtClean="0">
                <a:solidFill>
                  <a:srgbClr val="4F4FCF"/>
                </a:solidFill>
              </a:rPr>
              <a:t>news.yale.edu </a:t>
            </a:r>
            <a:r>
              <a:rPr lang="en-AU" sz="1200" dirty="0" smtClean="0">
                <a:solidFill>
                  <a:srgbClr val="4F4FCF"/>
                </a:solidFill>
              </a:rPr>
              <a:t>– Jan, 2020</a:t>
            </a:r>
            <a:endParaRPr lang="en-AU" sz="1200" dirty="0">
              <a:solidFill>
                <a:srgbClr val="4F4FC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9900" y="1539143"/>
            <a:ext cx="4296596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 is </a:t>
            </a: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</a:t>
            </a:r>
            <a:r>
              <a:rPr lang="en-US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 many </a:t>
            </a:r>
            <a:r>
              <a:rPr lang="en-US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kids dislike </a:t>
            </a: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en-US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Yale says 75% students </a:t>
            </a: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 attention span of  most students</a:t>
            </a:r>
            <a:endParaRPr lang="en-US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Repetition </a:t>
            </a: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key but not possible without year </a:t>
            </a: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 much scope for empathy towards </a:t>
            </a: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kids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Disruptions </a:t>
            </a: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due to absenteeism, pandemic etc. </a:t>
            </a:r>
            <a:endParaRPr lang="en-US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Good institutes capped </a:t>
            </a:r>
            <a:r>
              <a:rPr lang="en-US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number of </a:t>
            </a: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seats</a:t>
            </a:r>
            <a:endParaRPr lang="en-US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Steep competition to qualify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exuberantly </a:t>
            </a: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unaffordable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3000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 old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needs evolution</a:t>
            </a:r>
            <a:endParaRPr lang="en-US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Ideation &amp; innovation difficult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Futuristic </a:t>
            </a: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</a:t>
            </a: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-US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/ AR / VR not </a:t>
            </a:r>
            <a:r>
              <a:rPr lang="en-US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endParaRPr lang="en-US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612" y="1505347"/>
            <a:ext cx="790575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712" y="3429000"/>
            <a:ext cx="752475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2712" y="4558258"/>
            <a:ext cx="771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19468"/>
            <a:ext cx="1910085" cy="53853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3898" y="6356176"/>
            <a:ext cx="457200" cy="4572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9171" y="404664"/>
            <a:ext cx="60133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Anodiam’s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308373"/>
            <a:ext cx="771525" cy="7524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09982" y="1340768"/>
            <a:ext cx="4449967" cy="446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</a:t>
            </a:r>
            <a:r>
              <a:rPr lang="en-US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well designed app</a:t>
            </a:r>
            <a:endParaRPr lang="en-AU" sz="1200" b="1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based design, fast, secure, scalable, no downtime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comfort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20% non-video (notes, diagrams)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resolved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within 3 business days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Performance dashboard for students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Content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 from students’ perspective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Before go-live, we try each course with real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Collect rating &amp; detail feedback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Update 5-20% of content quarterly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 of syllabus &amp; exam oriented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engaging,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in-depth, one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stop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Best teachers &amp; </a:t>
            </a:r>
            <a:r>
              <a:rPr lang="en-AU" sz="1200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HoDs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renowned institutes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Award winning film &amp; media professionals &amp; </a:t>
            </a:r>
            <a:r>
              <a:rPr lang="en-AU" sz="1200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youtubers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Seasoned managers with decades of expertise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Competitive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pricing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pricing model to ensure profit maximization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schemes, scholarships, coupons, flash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911599"/>
            <a:ext cx="752475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221" y="5013176"/>
            <a:ext cx="762000" cy="74295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5005" y="1207785"/>
            <a:ext cx="4014947" cy="4923837"/>
            <a:chOff x="125005" y="1207785"/>
            <a:chExt cx="4014947" cy="4923837"/>
          </a:xfrm>
        </p:grpSpPr>
        <p:sp>
          <p:nvSpPr>
            <p:cNvPr id="22" name="TextBox 21"/>
            <p:cNvSpPr txBox="1"/>
            <p:nvPr/>
          </p:nvSpPr>
          <p:spPr>
            <a:xfrm>
              <a:off x="365496" y="2174917"/>
              <a:ext cx="748049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+mj-lt"/>
                </a:rPr>
                <a:t>Teachers</a:t>
              </a:r>
              <a:endParaRPr lang="en-AU" sz="1200" b="1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997" y="3709708"/>
              <a:ext cx="1025047" cy="47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b="1" dirty="0" smtClean="0">
                  <a:latin typeface="+mj-lt"/>
                </a:rPr>
                <a:t>Film Crew &amp; </a:t>
              </a:r>
            </a:p>
            <a:p>
              <a:pPr algn="ctr"/>
              <a:r>
                <a:rPr lang="en-AU" sz="1200" b="1" dirty="0" err="1" smtClean="0">
                  <a:latin typeface="+mj-lt"/>
                </a:rPr>
                <a:t>HoDs</a:t>
              </a:r>
              <a:endParaRPr lang="en-AU" sz="1200" b="1" dirty="0">
                <a:latin typeface="+mj-lt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941" y="3133819"/>
              <a:ext cx="989610" cy="63864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76" y="1535396"/>
              <a:ext cx="564490" cy="692299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125005" y="1421515"/>
              <a:ext cx="1225875" cy="2784104"/>
            </a:xfrm>
            <a:prstGeom prst="roundRect">
              <a:avLst>
                <a:gd name="adj" fmla="val 11741"/>
              </a:avLst>
            </a:prstGeom>
            <a:solidFill>
              <a:srgbClr val="C0C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27" name="Up Arrow 26"/>
            <p:cNvSpPr/>
            <p:nvPr/>
          </p:nvSpPr>
          <p:spPr>
            <a:xfrm>
              <a:off x="145931" y="2443920"/>
              <a:ext cx="1178559" cy="637736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200" b="1" dirty="0" smtClean="0">
                  <a:latin typeface="+mj-lt"/>
                </a:rPr>
                <a:t>Assistance</a:t>
              </a:r>
              <a:endParaRPr lang="en-AU" sz="1200" b="1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4974" y="1207785"/>
              <a:ext cx="1070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rgbClr val="2F2FAF"/>
                  </a:solidFill>
                  <a:latin typeface="+mj-lt"/>
                </a:rPr>
                <a:t>Content Team</a:t>
              </a:r>
              <a:endParaRPr lang="en-AU" sz="1200" b="1" dirty="0">
                <a:solidFill>
                  <a:srgbClr val="2F2FAF"/>
                </a:solidFill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4929" y="5136670"/>
              <a:ext cx="1447752" cy="57399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534546" y="5655967"/>
              <a:ext cx="1202894" cy="47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b="1" dirty="0" smtClean="0">
                  <a:latin typeface="+mj-lt"/>
                </a:rPr>
                <a:t>IT, Marketing</a:t>
              </a:r>
            </a:p>
            <a:p>
              <a:pPr algn="ctr"/>
              <a:r>
                <a:rPr lang="en-AU" sz="1200" b="1" dirty="0" smtClean="0">
                  <a:latin typeface="+mj-lt"/>
                </a:rPr>
                <a:t>Operations etc.</a:t>
              </a:r>
              <a:endParaRPr lang="en-AU" sz="1200" b="1" dirty="0">
                <a:latin typeface="+mj-lt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9628" y="5043489"/>
              <a:ext cx="3216060" cy="1038086"/>
            </a:xfrm>
            <a:prstGeom prst="roundRect">
              <a:avLst>
                <a:gd name="adj" fmla="val 11741"/>
              </a:avLst>
            </a:prstGeom>
            <a:solidFill>
              <a:srgbClr val="C0C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9972" y="4822896"/>
              <a:ext cx="1116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solidFill>
                    <a:srgbClr val="2F2FAF"/>
                  </a:solidFill>
                  <a:latin typeface="+mj-lt"/>
                </a:rPr>
                <a:t>Platform Team</a:t>
              </a:r>
              <a:endParaRPr lang="en-AU" sz="1200" b="1" dirty="0">
                <a:solidFill>
                  <a:srgbClr val="2F2FAF"/>
                </a:solidFill>
                <a:latin typeface="+mj-lt"/>
              </a:endParaRPr>
            </a:p>
          </p:txBody>
        </p:sp>
        <p:sp>
          <p:nvSpPr>
            <p:cNvPr id="33" name="Up Arrow 32"/>
            <p:cNvSpPr/>
            <p:nvPr/>
          </p:nvSpPr>
          <p:spPr>
            <a:xfrm>
              <a:off x="440306" y="4212216"/>
              <a:ext cx="1367507" cy="831273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Platform Dev &amp; Support</a:t>
              </a:r>
              <a:endParaRPr lang="en-AU" sz="1200" b="1" dirty="0">
                <a:latin typeface="+mj-lt"/>
              </a:endParaRPr>
            </a:p>
          </p:txBody>
        </p:sp>
        <p:sp>
          <p:nvSpPr>
            <p:cNvPr id="34" name="Up Arrow 33"/>
            <p:cNvSpPr/>
            <p:nvPr/>
          </p:nvSpPr>
          <p:spPr>
            <a:xfrm>
              <a:off x="2544880" y="4221088"/>
              <a:ext cx="1367507" cy="831273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Platform Dev &amp; Support</a:t>
              </a:r>
              <a:endParaRPr lang="en-AU" sz="1200" b="1" dirty="0"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47345" y="2251965"/>
              <a:ext cx="848591" cy="961159"/>
            </a:xfrm>
            <a:prstGeom prst="rect">
              <a:avLst/>
            </a:prstGeom>
          </p:spPr>
        </p:pic>
        <p:sp>
          <p:nvSpPr>
            <p:cNvPr id="36" name="Rounded Rectangle 35"/>
            <p:cNvSpPr/>
            <p:nvPr/>
          </p:nvSpPr>
          <p:spPr>
            <a:xfrm>
              <a:off x="3011466" y="1412776"/>
              <a:ext cx="1128486" cy="2819534"/>
            </a:xfrm>
            <a:prstGeom prst="roundRect">
              <a:avLst>
                <a:gd name="adj" fmla="val 11741"/>
              </a:avLst>
            </a:prstGeom>
            <a:solidFill>
              <a:srgbClr val="C0C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3848" y="1207785"/>
              <a:ext cx="749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solidFill>
                    <a:srgbClr val="2F2FAF"/>
                  </a:solidFill>
                  <a:latin typeface="+mj-lt"/>
                </a:rPr>
                <a:t>Students</a:t>
              </a:r>
              <a:endParaRPr lang="en-AU" sz="1200" b="1" dirty="0">
                <a:solidFill>
                  <a:srgbClr val="2F2FAF"/>
                </a:solidFill>
                <a:latin typeface="+mj-lt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347189" y="1522774"/>
              <a:ext cx="1688791" cy="1103768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Create Courses:</a:t>
              </a:r>
            </a:p>
            <a:p>
              <a:pPr algn="ctr"/>
              <a:r>
                <a:rPr lang="en-AU" sz="12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200" dirty="0" smtClean="0">
                  <a:latin typeface="+mj-lt"/>
                </a:rPr>
                <a:t>non video &amp; </a:t>
              </a:r>
            </a:p>
            <a:p>
              <a:pPr algn="ctr"/>
              <a:r>
                <a:rPr lang="en-AU" sz="1200" dirty="0" smtClean="0">
                  <a:latin typeface="+mj-lt"/>
                </a:rPr>
                <a:t>tests </a:t>
              </a:r>
              <a:endParaRPr lang="en-AU" sz="1200" dirty="0">
                <a:latin typeface="+mj-lt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340594" y="3172015"/>
              <a:ext cx="1688791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Resolutions</a:t>
              </a:r>
              <a:endParaRPr lang="en-AU" sz="1200" dirty="0">
                <a:latin typeface="+mj-lt"/>
              </a:endParaRPr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1320800" y="2827497"/>
              <a:ext cx="169851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Queries</a:t>
              </a:r>
              <a:endParaRPr lang="en-AU" sz="1200" b="1" dirty="0">
                <a:latin typeface="+mj-lt"/>
              </a:endParaRPr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1327400" y="3678557"/>
              <a:ext cx="169851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 smtClean="0">
                  <a:latin typeface="+mj-lt"/>
                </a:rPr>
                <a:t>Ratings &amp; feedback</a:t>
              </a:r>
              <a:endParaRPr lang="en-AU" sz="1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19468"/>
            <a:ext cx="1910085" cy="53853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3898" y="6356176"/>
            <a:ext cx="457200" cy="4572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9171" y="404664"/>
            <a:ext cx="60133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Core </a:t>
            </a: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Team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520" y="1539940"/>
            <a:ext cx="2203645" cy="2409075"/>
            <a:chOff x="277531" y="1587754"/>
            <a:chExt cx="2203645" cy="24090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947" y="1587754"/>
              <a:ext cx="854555" cy="854555"/>
            </a:xfrm>
            <a:prstGeom prst="rect">
              <a:avLst/>
            </a:prstGeom>
          </p:spPr>
        </p:pic>
        <p:sp>
          <p:nvSpPr>
            <p:cNvPr id="44" name="Oval 43"/>
            <p:cNvSpPr/>
            <p:nvPr/>
          </p:nvSpPr>
          <p:spPr>
            <a:xfrm>
              <a:off x="959307" y="1587754"/>
              <a:ext cx="829836" cy="823577"/>
            </a:xfrm>
            <a:prstGeom prst="ellipse">
              <a:avLst/>
            </a:prstGeom>
            <a:noFill/>
            <a:ln w="57150">
              <a:solidFill>
                <a:srgbClr val="8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7531" y="2411330"/>
              <a:ext cx="2203645" cy="1585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tabLst>
                  <a:tab pos="457200" algn="l"/>
                </a:tabLst>
              </a:pPr>
              <a:r>
                <a:rPr lang="en-AU" sz="14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Anirban Chakrabarty</a:t>
              </a:r>
            </a:p>
            <a:p>
              <a:pPr algn="ctr">
                <a:lnSpc>
                  <a:spcPct val="107000"/>
                </a:lnSpc>
                <a:spcAft>
                  <a:spcPts val="600"/>
                </a:spcAft>
                <a:tabLst>
                  <a:tab pos="914400" algn="l"/>
                </a:tabLst>
              </a:pPr>
              <a:r>
                <a:rPr lang="en-US" sz="1200" b="1" dirty="0" smtClean="0">
                  <a:solidFill>
                    <a:srgbClr val="4F4FCF"/>
                  </a:solidFill>
                  <a:latin typeface="+mn-lt"/>
                  <a:cs typeface="Arial" panose="020B0604020202020204" pitchFamily="34" charset="0"/>
                </a:rPr>
                <a:t>– </a:t>
              </a:r>
              <a:r>
                <a:rPr lang="en-AU" sz="12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Innovation Lead</a:t>
              </a:r>
            </a:p>
            <a:p>
              <a:pPr algn="just">
                <a:lnSpc>
                  <a:spcPct val="107000"/>
                </a:lnSpc>
                <a:tabLst>
                  <a:tab pos="914400" algn="l"/>
                </a:tabLst>
              </a:pP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Empathetic 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innovator with expertise in Cloud technologies, Artificial Intelligence, Project Management and Design Thinking.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4577" y="3027665"/>
            <a:ext cx="2097423" cy="2417559"/>
            <a:chOff x="2240295" y="2923138"/>
            <a:chExt cx="2097423" cy="241755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8576" y="2923138"/>
              <a:ext cx="842676" cy="838887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2240295" y="3755198"/>
              <a:ext cx="2097423" cy="1585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tabLst>
                  <a:tab pos="457200" algn="l"/>
                </a:tabLst>
              </a:pPr>
              <a:r>
                <a:rPr lang="en-AU" sz="1400" b="1" dirty="0" err="1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Ananya</a:t>
              </a:r>
              <a:r>
                <a:rPr lang="en-AU" sz="14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AU" sz="1400" b="1" dirty="0" err="1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Moitra</a:t>
              </a:r>
              <a:endParaRPr lang="en-AU" sz="14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  <a:tabLst>
                  <a:tab pos="914400" algn="l"/>
                </a:tabLst>
              </a:pPr>
              <a:r>
                <a:rPr lang="en-US" sz="1200" b="1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– </a:t>
              </a:r>
              <a:r>
                <a:rPr lang="en-AU" sz="1200" b="1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Marketing Head</a:t>
              </a:r>
            </a:p>
            <a:p>
              <a:pPr algn="just">
                <a:lnSpc>
                  <a:spcPct val="107000"/>
                </a:lnSpc>
                <a:spcAft>
                  <a:spcPts val="1200"/>
                </a:spcAft>
                <a:tabLst>
                  <a:tab pos="914400" algn="l"/>
                </a:tabLst>
              </a:pP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25 years of experience in promoting 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&amp; campaigning 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products 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&amp; services 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across geographies. 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 noted poet &amp; musician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. Has 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MBA 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 Finance.</a:t>
              </a:r>
              <a:endParaRPr lang="en-AU" sz="1200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48576" y="2930794"/>
              <a:ext cx="829836" cy="823577"/>
            </a:xfrm>
            <a:prstGeom prst="ellipse">
              <a:avLst/>
            </a:prstGeom>
            <a:noFill/>
            <a:ln w="57150">
              <a:solidFill>
                <a:srgbClr val="8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01190" y="1539940"/>
            <a:ext cx="2281875" cy="2409076"/>
            <a:chOff x="4245490" y="1479741"/>
            <a:chExt cx="2281875" cy="240907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2784" y="1479741"/>
              <a:ext cx="807289" cy="82716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4245490" y="2303318"/>
              <a:ext cx="2281875" cy="1585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tabLst>
                  <a:tab pos="457200" algn="l"/>
                </a:tabLst>
              </a:pPr>
              <a:r>
                <a:rPr lang="en-AU" sz="1400" b="1" dirty="0" err="1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Vivek</a:t>
              </a:r>
              <a:r>
                <a:rPr lang="en-AU" sz="14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S </a:t>
              </a:r>
              <a:r>
                <a:rPr lang="en-AU" sz="1400" b="1" dirty="0" err="1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Bendre</a:t>
              </a:r>
              <a:endParaRPr lang="en-AU" sz="1400" b="1" dirty="0" smtClean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  <a:tabLst>
                  <a:tab pos="914400" algn="l"/>
                </a:tabLst>
              </a:pPr>
              <a:r>
                <a:rPr lang="en-US" sz="1200" b="1" dirty="0" smtClean="0">
                  <a:solidFill>
                    <a:srgbClr val="4F4FCF"/>
                  </a:solidFill>
                  <a:latin typeface="+mn-lt"/>
                  <a:cs typeface="Arial" panose="020B0604020202020204" pitchFamily="34" charset="0"/>
                </a:rPr>
                <a:t>– </a:t>
              </a:r>
              <a:r>
                <a:rPr lang="en-AU" sz="12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IT Head</a:t>
              </a:r>
            </a:p>
            <a:p>
              <a:pPr algn="just">
                <a:lnSpc>
                  <a:spcPct val="107000"/>
                </a:lnSpc>
                <a:tabLst>
                  <a:tab pos="914400" algn="l"/>
                </a:tabLst>
              </a:pPr>
              <a:r>
                <a:rPr lang="en-US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IT </a:t>
              </a:r>
              <a:r>
                <a:rPr lang="en-US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entrepreneur with experience in setting up multiple off shore delivery centers from </a:t>
              </a:r>
              <a:r>
                <a:rPr lang="en-US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scratch. 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Presently </a:t>
              </a:r>
              <a:r>
                <a:rPr lang="en-AU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CEO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, of </a:t>
              </a:r>
              <a:r>
                <a:rPr lang="en-AU" sz="1200" dirty="0" err="1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FluxionBits</a:t>
              </a:r>
              <a:r>
                <a:rPr lang="en-AU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, Bangalore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971511" y="1488592"/>
              <a:ext cx="829836" cy="823577"/>
            </a:xfrm>
            <a:prstGeom prst="ellipse">
              <a:avLst/>
            </a:prstGeom>
            <a:noFill/>
            <a:ln w="57150">
              <a:solidFill>
                <a:srgbClr val="8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40588" y="3099673"/>
            <a:ext cx="2100416" cy="2212683"/>
            <a:chOff x="6822440" y="2780928"/>
            <a:chExt cx="2100416" cy="2212683"/>
          </a:xfrm>
        </p:grpSpPr>
        <p:sp>
          <p:nvSpPr>
            <p:cNvPr id="51" name="Rectangle 50"/>
            <p:cNvSpPr/>
            <p:nvPr/>
          </p:nvSpPr>
          <p:spPr>
            <a:xfrm>
              <a:off x="6822440" y="3605731"/>
              <a:ext cx="2100416" cy="1387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tabLst>
                  <a:tab pos="457200" algn="l"/>
                </a:tabLst>
              </a:pPr>
              <a:r>
                <a:rPr lang="en-AU" sz="1400" b="1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Parag </a:t>
              </a:r>
              <a:r>
                <a:rPr lang="en-AU" sz="14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Biswas</a:t>
              </a:r>
            </a:p>
            <a:p>
              <a:pPr algn="ctr">
                <a:lnSpc>
                  <a:spcPct val="107000"/>
                </a:lnSpc>
                <a:spcAft>
                  <a:spcPts val="600"/>
                </a:spcAft>
                <a:tabLst>
                  <a:tab pos="914400" algn="l"/>
                </a:tabLst>
              </a:pPr>
              <a:r>
                <a:rPr lang="en-US" sz="1200" b="1" dirty="0" smtClean="0">
                  <a:solidFill>
                    <a:srgbClr val="4F4FCF"/>
                  </a:solidFill>
                  <a:latin typeface="+mn-lt"/>
                  <a:cs typeface="Arial" panose="020B0604020202020204" pitchFamily="34" charset="0"/>
                </a:rPr>
                <a:t>– </a:t>
              </a:r>
              <a:r>
                <a:rPr lang="en-AU" sz="1200" b="1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Content </a:t>
              </a:r>
              <a:r>
                <a:rPr lang="en-AU" sz="1200" b="1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Development Head</a:t>
              </a:r>
            </a:p>
            <a:p>
              <a:pPr algn="just">
                <a:lnSpc>
                  <a:spcPct val="107000"/>
                </a:lnSpc>
                <a:spcAft>
                  <a:spcPts val="1200"/>
                </a:spcAft>
                <a:tabLst>
                  <a:tab pos="914400" algn="l"/>
                </a:tabLst>
              </a:pPr>
              <a:r>
                <a:rPr lang="en-US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Award </a:t>
              </a:r>
              <a:r>
                <a:rPr lang="en-US" sz="1200" dirty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winning film maker, TV reporter, actor, anchor, quiz master, commentator </a:t>
              </a:r>
              <a:r>
                <a:rPr lang="en-US" sz="1200" dirty="0" smtClean="0">
                  <a:solidFill>
                    <a:srgbClr val="4F4FCF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&amp; school teacher.</a:t>
              </a:r>
              <a:endParaRPr lang="en-AU" sz="1200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52402" y="2780928"/>
              <a:ext cx="840492" cy="833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Oval 60"/>
            <p:cNvSpPr/>
            <p:nvPr/>
          </p:nvSpPr>
          <p:spPr>
            <a:xfrm>
              <a:off x="7461526" y="2782154"/>
              <a:ext cx="829836" cy="823577"/>
            </a:xfrm>
            <a:prstGeom prst="ellipse">
              <a:avLst/>
            </a:prstGeom>
            <a:noFill/>
            <a:ln w="57150">
              <a:solidFill>
                <a:srgbClr val="8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19468"/>
            <a:ext cx="1910085" cy="53853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3898" y="6356176"/>
            <a:ext cx="457200" cy="4572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9171" y="404664"/>
            <a:ext cx="60133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How We Are </a:t>
            </a: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Progressing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46" y="1650730"/>
            <a:ext cx="4460258" cy="37801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11560" y="1362698"/>
            <a:ext cx="4352331" cy="4226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 in progress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development set up at Bangalore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DevOps prototyping in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Pilot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phase of content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successful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dev cycle &amp; QC process established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Resources available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HoDs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premier institutions on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on-screen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ward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wining film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makers,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err="1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youtubers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Tollywood videographers,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 artists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Excellent IT &amp; management team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floor of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5000 </a:t>
            </a:r>
            <a:r>
              <a:rPr lang="en-AU" sz="1200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Kolkata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setup: lighting, recording, light board etc.</a:t>
            </a:r>
            <a:endParaRPr lang="en-AU" sz="1200" b="1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lang="en-AU" sz="12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 time business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partners, full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employment would be easier to manage</a:t>
            </a:r>
            <a:endParaRPr lang="en-AU" sz="1200" dirty="0" smtClean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nvestment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equipment &amp; infrastructure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 funds for marketing &amp; campaign</a:t>
            </a:r>
            <a:endParaRPr lang="en-AU" sz="1200" dirty="0" smtClean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107" name="TextBox 106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+mj-lt"/>
                <a:cs typeface="Arial" panose="020B0604020202020204" pitchFamily="34" charset="0"/>
              </a:rPr>
              <a:t>Technology: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04048" y="4252264"/>
            <a:ext cx="3973054" cy="70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AU" sz="1600" b="1" dirty="0" smtClean="0">
                <a:solidFill>
                  <a:srgbClr val="0F0F7F"/>
                </a:solidFill>
                <a:latin typeface="+mj-lt"/>
                <a:cs typeface="Arial" panose="020B0604020202020204" pitchFamily="34" charset="0"/>
              </a:rPr>
              <a:t>Offshore Development Centre:</a:t>
            </a:r>
            <a:endParaRPr lang="en-AU" sz="1600" b="1" u="sng" dirty="0" smtClean="0">
              <a:solidFill>
                <a:srgbClr val="0F0F7F"/>
              </a:solidFill>
              <a:latin typeface="+mj-lt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Cunningham Road, Bengaluru, India</a:t>
            </a:r>
            <a:endParaRPr lang="en-AU" sz="1200" dirty="0" smtClean="0">
              <a:solidFill>
                <a:srgbClr val="4F4FCF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4048" y="1297360"/>
            <a:ext cx="3459611" cy="255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AU" sz="1600" b="1" dirty="0" smtClean="0">
                <a:solidFill>
                  <a:srgbClr val="0F0F7F"/>
                </a:solidFill>
                <a:latin typeface="+mj-lt"/>
                <a:cs typeface="Arial" panose="020B0604020202020204" pitchFamily="34" charset="0"/>
              </a:rPr>
              <a:t>Tech Stack:</a:t>
            </a: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Cloud and 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Containerization: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GCP</a:t>
            </a:r>
            <a:r>
              <a:rPr lang="en-AU" sz="1200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Kubernetes, 		</a:t>
            </a:r>
            <a:r>
              <a:rPr lang="en-AU" sz="1200" dirty="0" err="1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Itsio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Prometheus, </a:t>
            </a:r>
            <a:r>
              <a:rPr lang="en-AU" sz="1200" dirty="0" err="1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Grafana</a:t>
            </a:r>
            <a:endParaRPr lang="en-AU" sz="1200" dirty="0" smtClean="0">
              <a:solidFill>
                <a:srgbClr val="4F4FC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CI/CD, DevOps: </a:t>
            </a:r>
            <a:r>
              <a:rPr lang="en-AU" sz="1200" dirty="0" err="1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Jenkins</a:t>
            </a: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 Dev: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en-AU" sz="1200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 Boot, Hibernate,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Cyber Security</a:t>
            </a:r>
            <a:endParaRPr lang="en-AU" sz="1200" b="1" dirty="0">
              <a:solidFill>
                <a:srgbClr val="4F4FC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UX: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n-AU" sz="1200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Java Script, </a:t>
            </a:r>
            <a:r>
              <a:rPr lang="en-AU" sz="1200" dirty="0" err="1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Thymeleaf</a:t>
            </a:r>
            <a:endParaRPr lang="en-AU" sz="1200" dirty="0">
              <a:solidFill>
                <a:srgbClr val="4F4FC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Mobile Dev: </a:t>
            </a:r>
            <a:r>
              <a:rPr lang="en-AU" sz="1200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React 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AU" sz="1200" dirty="0">
              <a:solidFill>
                <a:srgbClr val="4F4FC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Analytics, Data Science &amp; AI: </a:t>
            </a:r>
            <a:r>
              <a:rPr lang="en-AU" sz="1200" dirty="0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Python, </a:t>
            </a:r>
            <a:r>
              <a:rPr lang="en-AU" sz="1200" dirty="0" err="1" smtClean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AU" sz="1200" dirty="0">
              <a:solidFill>
                <a:srgbClr val="4F4FC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3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Tech support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99862"/>
            <a:ext cx="4834920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cs typeface="Arial" panose="020B0604020202020204" pitchFamily="34" charset="0"/>
              </a:rPr>
              <a:t>Marketing &amp; Campaign Plan</a:t>
            </a:r>
            <a:endParaRPr lang="en-AU" sz="2400" b="1" dirty="0">
              <a:solidFill>
                <a:srgbClr val="0F0F7F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438" y="1123078"/>
            <a:ext cx="4041545" cy="1909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Launching for ICSE &amp; CBSE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year 9 through 12; all major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Huge market: ~20 million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quality education inaccessible to most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at both metro &amp; remote areas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ost parents from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middle class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Keen to invest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genuine learning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Prevailing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tutoring culture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ontent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production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6439" y="5443305"/>
            <a:ext cx="517691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Eventually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 all business appropriate boards across geographies</a:t>
            </a:r>
          </a:p>
        </p:txBody>
      </p:sp>
      <p:pic>
        <p:nvPicPr>
          <p:cNvPr id="2050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68" y="3313217"/>
            <a:ext cx="1980021" cy="8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Ads? | HostGator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99" y="3690674"/>
            <a:ext cx="2291990" cy="7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6439" y="3195722"/>
            <a:ext cx="3851920" cy="158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 Marketing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Social Media Marketing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Search Engine Marketing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Repeat business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sales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schemes to grab the market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6" y="4535169"/>
            <a:ext cx="3851920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Traditional Marketing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TV Ads</a:t>
            </a: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Billboards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2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501008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+mn-lt"/>
                <a:cs typeface="Arial" panose="020B0604020202020204" pitchFamily="34" charset="0"/>
              </a:rPr>
              <a:t>Analysis of The Competition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162" y="969077"/>
            <a:ext cx="4215821" cy="167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Proven growth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fintech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21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unicorns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2 </a:t>
            </a:r>
            <a:r>
              <a:rPr lang="en-AU" sz="1200" dirty="0" err="1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already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valuation above A$80 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Extensive and ever increasing demand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phenomenal success despite failing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deliver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Lacking high quality,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ads &amp; pressure </a:t>
            </a:r>
            <a:r>
              <a:rPr lang="en-AU" sz="12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Still, revenue doubled in FY20</a:t>
            </a:r>
            <a:endParaRPr lang="en-AU" sz="1200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501008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285122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1" y="260648"/>
            <a:ext cx="58441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+mn-lt"/>
                <a:cs typeface="Arial" panose="020B0604020202020204" pitchFamily="34" charset="0"/>
              </a:rPr>
              <a:t>Business Model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81829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35896" y="2778601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21657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048354"/>
              </p:ext>
            </p:extLst>
          </p:nvPr>
        </p:nvGraphicFramePr>
        <p:xfrm>
          <a:off x="4608231" y="176411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22903</TotalTime>
  <Words>788</Words>
  <Application>Microsoft Office PowerPoint</Application>
  <PresentationFormat>On-screen Show (4:3)</PresentationFormat>
  <Paragraphs>206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504</cp:revision>
  <dcterms:created xsi:type="dcterms:W3CDTF">2020-10-08T12:19:25Z</dcterms:created>
  <dcterms:modified xsi:type="dcterms:W3CDTF">2021-04-21T02:01:57Z</dcterms:modified>
</cp:coreProperties>
</file>