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-40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51324A-7793-49BC-A60F-907DAB9D7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DEE48AC-12CA-42E9-8869-A10BCD0F4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2D20DE-83CF-404F-81ED-E48568DD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4826B7-249B-408C-AA0B-4CD6D49B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598B24-1B64-4B74-9D5F-5488AA65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28536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54CF0F-3175-40F1-AE72-E034E32A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F1598EF-AB00-479D-8FF6-2AA7F6014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5B65D2-8D9E-4B38-B502-AE5D52AA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4EEEE1-3FB8-482D-8967-5FE97A4A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364306-0952-48EC-944D-12668331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18771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8F6444D-5AC3-4827-9F63-AD9B048FB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06FC9C0-AF10-4FC0-B845-F3EEF5670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4C5877-6C96-4CC4-AACD-AF2B0065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EADBF9D-6B78-4384-8D6B-3E85708D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25186B-3289-49E4-B243-75AC2D6F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79256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AA2A59-F4F8-4021-823D-FDA74004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E167D7-1F7E-47C3-92FB-3BE313EB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F0EE72-0C00-41C2-AF7A-AD06D881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4C1906-8712-4D14-A84C-26811512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581B9F-4520-4894-8887-B34D510A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26087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C0C9F1-C5C8-46C6-B502-24B9097B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DA8974-E100-44E6-A8C0-F9509740D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7FECF1-A8EC-4B92-9B45-2AF94967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BAC015-3655-4F3B-9A27-9F712DAE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DE6F13-3141-4F8C-B042-5DA86E12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246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3CA6F9-6A5D-45B9-A54E-3D8945BE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0845E6-9278-4292-8952-7646B555A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2AF459D-8978-40B3-82DF-2BC45042F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FA20EC9-1928-4FCF-816C-1784D8A0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7/08/2023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AC04CB-F699-445B-9DB1-1AA6365B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9152100-94B0-45A7-9D20-6E8A57DB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92039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832D18-85BE-4274-BF2D-978175A0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CE3A622-65BE-4BEF-9F24-5D01DBC3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B0BE855-7F6A-49FD-941C-F15BFDD10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C722622-3962-4E7A-B4CC-F417CA047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2A0CA05-FAC2-4CBB-85E6-FCBD3A716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AE86014-24BD-4238-9160-93F6E8C2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7/08/2023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17274AB-B044-499F-A514-F14D3C3B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9AC322A-D958-44CF-A5BE-5BB07409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25266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97BBF9-E6CF-42BA-9CB5-CFA6AF23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BF488AA-98C4-4CBE-BF0C-28394E76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7/08/2023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954A7E5-466B-49D4-8D17-D47A437A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A1A73C-B7E5-4826-93A5-1BAAC4B5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08423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7A8E304-60E1-4D2D-B83B-3F876C66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7/08/2023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79D68BA-6DC5-4637-9116-4FB0CB84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37DA611-D6AC-480A-B80A-E300A0AF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2925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2CD4D7-D782-4C26-B82A-442A2230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F63710-26BB-4D2F-9417-7F515565C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0E2E2A0-A33A-473F-A45E-630917915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08F92C6-AD52-4E80-8D24-763B32DF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7/08/2023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AB23AC-8E33-4F39-BA10-24040465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ACB03A-40A7-423D-9DF4-4DFE816E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66278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7608F9-F33B-4A6C-95C8-10CB74B7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189C68D-5F76-4234-B995-7F1CB010D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860FFC7-28A6-44EB-BF35-C93454765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BD64114-0430-4E55-8284-387B8769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7/08/2023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89C353A-FE62-4DE1-92CB-617F920E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532025E-C489-44D4-B722-67586F2A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51334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B197B9B-5871-4B81-AD65-F84902AC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207BEFE-8A0F-48B9-A0AC-F2A4B0A06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C13274-96D9-422C-B8DB-6D6879197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9E291-5783-4E82-882C-941255731AFB}" type="datetimeFigureOut">
              <a:rPr lang="en-AU" smtClean="0"/>
              <a:pPr/>
              <a:t>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123C8A-A853-4C2D-97B9-08D88C0A3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DDD757-1CF8-4FC5-9613-BD71AE10D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72222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0AE9EA83-0AEE-4C92-ACC4-49DAFA53FBAF}"/>
              </a:ext>
            </a:extLst>
          </p:cNvPr>
          <p:cNvSpPr/>
          <p:nvPr/>
        </p:nvSpPr>
        <p:spPr>
          <a:xfrm>
            <a:off x="297712" y="2299583"/>
            <a:ext cx="2576281" cy="2561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32">
            <a:extLst>
              <a:ext uri="{FF2B5EF4-FFF2-40B4-BE49-F238E27FC236}">
                <a16:creationId xmlns="" xmlns:a16="http://schemas.microsoft.com/office/drawing/2014/main" id="{35F64075-BCA6-43B0-864D-A4E10D235C8D}"/>
              </a:ext>
            </a:extLst>
          </p:cNvPr>
          <p:cNvSpPr/>
          <p:nvPr/>
        </p:nvSpPr>
        <p:spPr>
          <a:xfrm>
            <a:off x="3461125" y="1793246"/>
            <a:ext cx="2932935" cy="2189693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41D8F26-367A-4EE2-BC9B-4A97EE475F57}"/>
              </a:ext>
            </a:extLst>
          </p:cNvPr>
          <p:cNvSpPr/>
          <p:nvPr/>
        </p:nvSpPr>
        <p:spPr>
          <a:xfrm>
            <a:off x="3250887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INTRODUCTION TO JAVA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3F004282-A136-4309-87A9-EA7DAA8C0919}"/>
              </a:ext>
            </a:extLst>
          </p:cNvPr>
          <p:cNvSpPr/>
          <p:nvPr/>
        </p:nvSpPr>
        <p:spPr>
          <a:xfrm>
            <a:off x="3839449" y="2023500"/>
            <a:ext cx="1696780" cy="293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Why Java?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EC299E46-A9B5-4908-8BB9-FA2E5B1E6C0A}"/>
              </a:ext>
            </a:extLst>
          </p:cNvPr>
          <p:cNvSpPr/>
          <p:nvPr/>
        </p:nvSpPr>
        <p:spPr>
          <a:xfrm>
            <a:off x="3770019" y="2306529"/>
            <a:ext cx="2549403" cy="1426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Open source, free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Easy to implement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Secure, robust &amp; powerful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Object oriented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High-level language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Platform-independent, Portable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5FFDE39E-FECF-4D38-85AA-5F63230B91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16621" y="1451405"/>
            <a:ext cx="5730555" cy="4258278"/>
          </a:xfrm>
          <a:prstGeom prst="rect">
            <a:avLst/>
          </a:prstGeom>
        </p:spPr>
      </p:pic>
      <p:pic>
        <p:nvPicPr>
          <p:cNvPr id="1028" name="Picture 4" descr="James Arthur Gosling – GLOBAL PROGRAMMERS STORIES">
            <a:extLst>
              <a:ext uri="{FF2B5EF4-FFF2-40B4-BE49-F238E27FC236}">
                <a16:creationId xmlns="" xmlns:a16="http://schemas.microsoft.com/office/drawing/2014/main" id="{F50B2B8C-B1E2-4FFD-AC8D-2BC1CF0F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22" y="2656619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252179" y="2296960"/>
            <a:ext cx="2630779" cy="2573511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62000">
                <a:srgbClr val="FFFFFF">
                  <a:alpha val="0"/>
                </a:srgbClr>
              </a:gs>
              <a:gs pos="72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7E62140-1BE6-4659-9F83-22F2EE84A187}"/>
              </a:ext>
            </a:extLst>
          </p:cNvPr>
          <p:cNvSpPr txBox="1"/>
          <p:nvPr/>
        </p:nvSpPr>
        <p:spPr>
          <a:xfrm>
            <a:off x="44824" y="4895376"/>
            <a:ext cx="3083859" cy="568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1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Java was created by</a:t>
            </a:r>
          </a:p>
          <a:p>
            <a:pPr algn="ctr">
              <a:lnSpc>
                <a:spcPct val="150000"/>
              </a:lnSpc>
            </a:pPr>
            <a:r>
              <a:rPr lang="en-IN" sz="11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James Arthur Gosling - 1995</a:t>
            </a:r>
            <a:endParaRPr lang="en-AU" sz="1100" b="1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56" name="Rounded Rectangle 33">
            <a:extLst>
              <a:ext uri="{FF2B5EF4-FFF2-40B4-BE49-F238E27FC236}">
                <a16:creationId xmlns="" xmlns:a16="http://schemas.microsoft.com/office/drawing/2014/main" id="{7FF497DB-E694-458D-A891-9C1C5B46F501}"/>
              </a:ext>
            </a:extLst>
          </p:cNvPr>
          <p:cNvSpPr/>
          <p:nvPr/>
        </p:nvSpPr>
        <p:spPr>
          <a:xfrm>
            <a:off x="3417608" y="4108806"/>
            <a:ext cx="2932935" cy="2184755"/>
          </a:xfrm>
          <a:prstGeom prst="roundRect">
            <a:avLst>
              <a:gd name="adj" fmla="val 939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12FA83B6-2C9A-4C25-AA87-2D96491186D4}"/>
              </a:ext>
            </a:extLst>
          </p:cNvPr>
          <p:cNvSpPr/>
          <p:nvPr/>
        </p:nvSpPr>
        <p:spPr>
          <a:xfrm>
            <a:off x="3709516" y="4335034"/>
            <a:ext cx="2127999" cy="2927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Environment &amp; Tools</a:t>
            </a:r>
            <a:endParaRPr lang="en-AU" sz="1400" b="1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5E92C9BC-9928-425D-9A7E-945E2516C972}"/>
              </a:ext>
            </a:extLst>
          </p:cNvPr>
          <p:cNvSpPr/>
          <p:nvPr/>
        </p:nvSpPr>
        <p:spPr>
          <a:xfrm>
            <a:off x="3640087" y="4618064"/>
            <a:ext cx="2267117" cy="15384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Processor speed 3.6 GHz +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8 GB + RAM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JDK (Java Development Kit)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IDE (Integrated Dev Tool) (IntelliJ /Eclipse/ Net Beans)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JVM (Java Virtual Machine)</a:t>
            </a:r>
          </a:p>
        </p:txBody>
      </p:sp>
    </p:spTree>
    <p:extLst>
      <p:ext uri="{BB962C8B-B14F-4D97-AF65-F5344CB8AC3E}">
        <p14:creationId xmlns="" xmlns:p14="http://schemas.microsoft.com/office/powerpoint/2010/main" val="36555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2">
            <a:extLst>
              <a:ext uri="{FF2B5EF4-FFF2-40B4-BE49-F238E27FC236}">
                <a16:creationId xmlns="" xmlns:a16="http://schemas.microsoft.com/office/drawing/2014/main" id="{67494A8B-84F8-4589-A7C2-144157B38080}"/>
              </a:ext>
            </a:extLst>
          </p:cNvPr>
          <p:cNvSpPr/>
          <p:nvPr/>
        </p:nvSpPr>
        <p:spPr>
          <a:xfrm>
            <a:off x="1890517" y="5085582"/>
            <a:ext cx="2932935" cy="1239250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DB5E68C8-8222-4645-A671-F970E83B7BA3}"/>
              </a:ext>
            </a:extLst>
          </p:cNvPr>
          <p:cNvSpPr/>
          <p:nvPr/>
        </p:nvSpPr>
        <p:spPr>
          <a:xfrm>
            <a:off x="2046664" y="5923332"/>
            <a:ext cx="2620644" cy="3651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solidFill>
                  <a:srgbClr val="CC7832"/>
                </a:solidFill>
                <a:effectLst/>
                <a:latin typeface="JetBrains Mono"/>
              </a:rPr>
              <a:t>&gt; </a:t>
            </a:r>
            <a:r>
              <a:rPr lang="en-AU" sz="1400" dirty="0">
                <a:solidFill>
                  <a:srgbClr val="CC7832"/>
                </a:solidFill>
                <a:latin typeface="JetBrains Mono"/>
              </a:rPr>
              <a:t>Hello and welcome!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E979B7D3-30A0-41B4-990C-B750D66636E6}"/>
              </a:ext>
            </a:extLst>
          </p:cNvPr>
          <p:cNvSpPr/>
          <p:nvPr/>
        </p:nvSpPr>
        <p:spPr>
          <a:xfrm>
            <a:off x="2046664" y="5701306"/>
            <a:ext cx="2620644" cy="21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OUTPUT</a:t>
            </a:r>
          </a:p>
        </p:txBody>
      </p:sp>
      <p:sp>
        <p:nvSpPr>
          <p:cNvPr id="35" name="Rounded Rectangle 32">
            <a:extLst>
              <a:ext uri="{FF2B5EF4-FFF2-40B4-BE49-F238E27FC236}">
                <a16:creationId xmlns="" xmlns:a16="http://schemas.microsoft.com/office/drawing/2014/main" id="{08514579-093A-4E92-B859-ECF253136F29}"/>
              </a:ext>
            </a:extLst>
          </p:cNvPr>
          <p:cNvSpPr/>
          <p:nvPr/>
        </p:nvSpPr>
        <p:spPr>
          <a:xfrm>
            <a:off x="1890517" y="1499155"/>
            <a:ext cx="2932935" cy="1480120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2" name="Rounded Rectangle 32">
            <a:extLst>
              <a:ext uri="{FF2B5EF4-FFF2-40B4-BE49-F238E27FC236}">
                <a16:creationId xmlns="" xmlns:a16="http://schemas.microsoft.com/office/drawing/2014/main" id="{539D51A3-1763-4478-9BB4-86711F59982A}"/>
              </a:ext>
            </a:extLst>
          </p:cNvPr>
          <p:cNvSpPr/>
          <p:nvPr/>
        </p:nvSpPr>
        <p:spPr>
          <a:xfrm>
            <a:off x="1890517" y="3212207"/>
            <a:ext cx="2932935" cy="1239250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JVM (Java Virtual Machine)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="" xmlns:a16="http://schemas.microsoft.com/office/drawing/2014/main" id="{30CA3164-0494-491E-9850-E95589911E3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1891971"/>
            <a:ext cx="5404436" cy="40879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CCC6592-C31F-4A5F-B358-A9380D6B238F}"/>
              </a:ext>
            </a:extLst>
          </p:cNvPr>
          <p:cNvSpPr/>
          <p:nvPr/>
        </p:nvSpPr>
        <p:spPr>
          <a:xfrm>
            <a:off x="2041447" y="2114478"/>
            <a:ext cx="2620644" cy="8337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900" dirty="0"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Main {</a:t>
            </a:r>
            <a:b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AU" sz="900" dirty="0"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lang="en-AU" sz="900" dirty="0"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(String[] args){</a:t>
            </a:r>
            <a:b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lang="en-AU" sz="900" i="1" dirty="0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.printf(</a:t>
            </a:r>
            <a:r>
              <a:rPr lang="en-AU" sz="900" dirty="0">
                <a:solidFill>
                  <a:srgbClr val="6A8759"/>
                </a:solidFill>
                <a:effectLst/>
                <a:latin typeface="JetBrains Mono"/>
              </a:rPr>
              <a:t>"Hello and welcome!"</a:t>
            </a: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AU" sz="9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AU" sz="9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AU" sz="9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D51986C-99A5-4382-B3BC-BFF4C0224D3C}"/>
              </a:ext>
            </a:extLst>
          </p:cNvPr>
          <p:cNvSpPr/>
          <p:nvPr/>
        </p:nvSpPr>
        <p:spPr>
          <a:xfrm>
            <a:off x="2041447" y="1900658"/>
            <a:ext cx="2620644" cy="21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Main.java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="" xmlns:a16="http://schemas.microsoft.com/office/drawing/2014/main" id="{2CFFDA68-7A8A-4A46-9B72-C14FA4ED56D8}"/>
              </a:ext>
            </a:extLst>
          </p:cNvPr>
          <p:cNvSpPr/>
          <p:nvPr/>
        </p:nvSpPr>
        <p:spPr>
          <a:xfrm>
            <a:off x="3101789" y="2958353"/>
            <a:ext cx="510988" cy="833718"/>
          </a:xfrm>
          <a:prstGeom prst="downArrow">
            <a:avLst>
              <a:gd name="adj1" fmla="val 50000"/>
              <a:gd name="adj2" fmla="val 28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ACC4F07-BA92-4CB1-B2E0-B2CFFF66C3A1}"/>
              </a:ext>
            </a:extLst>
          </p:cNvPr>
          <p:cNvSpPr/>
          <p:nvPr/>
        </p:nvSpPr>
        <p:spPr>
          <a:xfrm>
            <a:off x="2897150" y="3271837"/>
            <a:ext cx="920265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Compile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965C5BC0-D239-49B2-8BEB-2D7C0E67465C}"/>
              </a:ext>
            </a:extLst>
          </p:cNvPr>
          <p:cNvSpPr/>
          <p:nvPr/>
        </p:nvSpPr>
        <p:spPr>
          <a:xfrm>
            <a:off x="2046664" y="4023062"/>
            <a:ext cx="2620644" cy="3651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CC7832"/>
                </a:solidFill>
                <a:effectLst/>
                <a:latin typeface="JetBrains Mono"/>
              </a:rPr>
              <a:t>&gt; </a:t>
            </a:r>
            <a:r>
              <a:rPr lang="en-AU" sz="900" dirty="0">
                <a:solidFill>
                  <a:srgbClr val="CC7832"/>
                </a:solidFill>
                <a:effectLst/>
                <a:latin typeface="Oxygen" panose="02000503000000000000" pitchFamily="2" charset="0"/>
              </a:rPr>
              <a:t>Byte code (</a:t>
            </a:r>
            <a:r>
              <a:rPr lang="en-AU" sz="900" dirty="0">
                <a:solidFill>
                  <a:srgbClr val="CC7832"/>
                </a:solidFill>
                <a:latin typeface="Oxygen" panose="02000503000000000000" pitchFamily="2" charset="0"/>
              </a:rPr>
              <a:t>o’s and 1’s)</a:t>
            </a:r>
          </a:p>
          <a:p>
            <a:r>
              <a:rPr lang="en-AU" sz="900" dirty="0">
                <a:solidFill>
                  <a:srgbClr val="CC7832"/>
                </a:solidFill>
                <a:latin typeface="Oxygen" panose="02000503000000000000" pitchFamily="2" charset="0"/>
              </a:rPr>
              <a:t>&gt; </a:t>
            </a:r>
            <a:r>
              <a:rPr lang="en-AU" sz="900" dirty="0">
                <a:solidFill>
                  <a:srgbClr val="CC7832"/>
                </a:solidFill>
                <a:effectLst/>
                <a:latin typeface="Oxygen" panose="02000503000000000000" pitchFamily="2" charset="0"/>
              </a:rPr>
              <a:t>Portable to any OS (Win/Linux/Android/Mac)</a:t>
            </a:r>
            <a:endParaRPr lang="en-AU" sz="900" dirty="0">
              <a:solidFill>
                <a:srgbClr val="A9B7C6"/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7B1BCC4-C91A-49F2-82BB-84FA72878D75}"/>
              </a:ext>
            </a:extLst>
          </p:cNvPr>
          <p:cNvSpPr/>
          <p:nvPr/>
        </p:nvSpPr>
        <p:spPr>
          <a:xfrm>
            <a:off x="2046664" y="3801036"/>
            <a:ext cx="2620644" cy="21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/>
              <a:t>Main.class</a:t>
            </a:r>
            <a:endParaRPr lang="en-AU" sz="1400" dirty="0"/>
          </a:p>
        </p:txBody>
      </p:sp>
      <p:sp>
        <p:nvSpPr>
          <p:cNvPr id="30" name="Arrow: Down 29">
            <a:extLst>
              <a:ext uri="{FF2B5EF4-FFF2-40B4-BE49-F238E27FC236}">
                <a16:creationId xmlns="" xmlns:a16="http://schemas.microsoft.com/office/drawing/2014/main" id="{3DE79B8C-B6E4-4E70-8CBC-FDA10F5C8F2B}"/>
              </a:ext>
            </a:extLst>
          </p:cNvPr>
          <p:cNvSpPr/>
          <p:nvPr/>
        </p:nvSpPr>
        <p:spPr>
          <a:xfrm>
            <a:off x="3101789" y="4388246"/>
            <a:ext cx="510988" cy="1313060"/>
          </a:xfrm>
          <a:prstGeom prst="downArrow">
            <a:avLst>
              <a:gd name="adj1" fmla="val 50000"/>
              <a:gd name="adj2" fmla="val 28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54700D2-5E01-4247-9879-97C7590D7579}"/>
              </a:ext>
            </a:extLst>
          </p:cNvPr>
          <p:cNvSpPr/>
          <p:nvPr/>
        </p:nvSpPr>
        <p:spPr>
          <a:xfrm>
            <a:off x="2897150" y="5134133"/>
            <a:ext cx="920265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Run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163910D5-C953-43F3-9F0E-6643B54DECF7}"/>
              </a:ext>
            </a:extLst>
          </p:cNvPr>
          <p:cNvSpPr/>
          <p:nvPr/>
        </p:nvSpPr>
        <p:spPr>
          <a:xfrm>
            <a:off x="1933703" y="3289808"/>
            <a:ext cx="75881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JDK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1270B330-D1E4-443A-AF54-D135E85547CC}"/>
              </a:ext>
            </a:extLst>
          </p:cNvPr>
          <p:cNvSpPr/>
          <p:nvPr/>
        </p:nvSpPr>
        <p:spPr>
          <a:xfrm>
            <a:off x="1933703" y="1522633"/>
            <a:ext cx="75881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IDE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D04DA425-BD96-448A-853F-828C2C82A04B}"/>
              </a:ext>
            </a:extLst>
          </p:cNvPr>
          <p:cNvSpPr/>
          <p:nvPr/>
        </p:nvSpPr>
        <p:spPr>
          <a:xfrm>
            <a:off x="1908447" y="5166193"/>
            <a:ext cx="75881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JVM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D34E9A21-1A58-46AB-9B04-B395A902D5FE}"/>
              </a:ext>
            </a:extLst>
          </p:cNvPr>
          <p:cNvSpPr/>
          <p:nvPr/>
        </p:nvSpPr>
        <p:spPr>
          <a:xfrm>
            <a:off x="2041448" y="4607722"/>
            <a:ext cx="2620644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Port to Any Device Running Java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2E06A917-F00D-45FD-BC29-B104B39745B8}"/>
              </a:ext>
            </a:extLst>
          </p:cNvPr>
          <p:cNvSpPr/>
          <p:nvPr/>
        </p:nvSpPr>
        <p:spPr>
          <a:xfrm>
            <a:off x="6095998" y="1674356"/>
            <a:ext cx="5404435" cy="2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JVM Running as Windows Process</a:t>
            </a:r>
          </a:p>
        </p:txBody>
      </p:sp>
    </p:spTree>
    <p:extLst>
      <p:ext uri="{BB962C8B-B14F-4D97-AF65-F5344CB8AC3E}">
        <p14:creationId xmlns="" xmlns:p14="http://schemas.microsoft.com/office/powerpoint/2010/main" val="42564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376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Variables, Data Types and Arrays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AC50144-AF05-C85A-104D-1288F48190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3429000"/>
            <a:ext cx="3994150" cy="2582465"/>
          </a:xfrm>
          <a:prstGeom prst="rect">
            <a:avLst/>
          </a:prstGeom>
        </p:spPr>
      </p:pic>
      <p:pic>
        <p:nvPicPr>
          <p:cNvPr id="11" name="Picture 10" descr="Variables-in-Java-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8777" y="1310393"/>
            <a:ext cx="3819717" cy="1924319"/>
          </a:xfrm>
          <a:prstGeom prst="rect">
            <a:avLst/>
          </a:prstGeom>
        </p:spPr>
      </p:pic>
      <p:pic>
        <p:nvPicPr>
          <p:cNvPr id="12" name="Picture 11" descr="DataTyp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3965" y="1634404"/>
            <a:ext cx="6666119" cy="43271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405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441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Control Flow Statements and Methods</a:t>
            </a:r>
            <a:endParaRPr lang="en-AU" b="1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05" y="1302253"/>
            <a:ext cx="5546780" cy="43129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986" y="959832"/>
            <a:ext cx="5337477" cy="2860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860" y="4208002"/>
            <a:ext cx="3362325" cy="1809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2044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7493555" y="15688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OOPS</a:t>
            </a:r>
            <a:endParaRPr lang="en-AU" b="1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764" y="898166"/>
            <a:ext cx="2985931" cy="29859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05" y="1469575"/>
            <a:ext cx="4090258" cy="26048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695" y="825511"/>
            <a:ext cx="3975558" cy="26503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4" y="4082333"/>
            <a:ext cx="5590639" cy="2381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695" y="3964190"/>
            <a:ext cx="4168307" cy="21712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299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7125169" y="196572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Strings and Wrapper Classes</a:t>
            </a:r>
            <a:endParaRPr lang="en-AU" b="1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69" y="1302252"/>
            <a:ext cx="4638675" cy="38643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80" y="1366903"/>
            <a:ext cx="6754989" cy="37996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43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7493555" y="156881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Exceptions in Java</a:t>
            </a:r>
            <a:endParaRPr lang="en-AU" b="1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59" y="1326051"/>
            <a:ext cx="6842999" cy="49675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87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7235978" y="178480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 Java Date and Time</a:t>
            </a:r>
            <a:endParaRPr lang="en-AU" b="1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302252"/>
            <a:ext cx="9225280" cy="49632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49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2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7235978" y="178480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 Java </a:t>
            </a:r>
            <a:r>
              <a:rPr lang="en-AU" b="1" dirty="0" err="1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Input/Output</a:t>
            </a:r>
            <a:endParaRPr lang="en-AU" b="1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9" name="Picture 8" descr="Java-Input-Output-Strea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3484" y="934291"/>
            <a:ext cx="7581340" cy="1290299"/>
          </a:xfrm>
          <a:prstGeom prst="rect">
            <a:avLst/>
          </a:prstGeom>
        </p:spPr>
      </p:pic>
      <p:pic>
        <p:nvPicPr>
          <p:cNvPr id="10" name="Picture 9" descr="Java-stream-classification-filetyp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34988" y="2124635"/>
            <a:ext cx="9157218" cy="43209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49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304</Words>
  <Application>Microsoft Office PowerPoint</Application>
  <PresentationFormat>Custom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RuchiKaustuv</cp:lastModifiedBy>
  <cp:revision>36</cp:revision>
  <dcterms:created xsi:type="dcterms:W3CDTF">2023-05-02T07:06:43Z</dcterms:created>
  <dcterms:modified xsi:type="dcterms:W3CDTF">2023-08-07T13:08:52Z</dcterms:modified>
</cp:coreProperties>
</file>