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70" r:id="rId3"/>
    <p:sldId id="257" r:id="rId5"/>
    <p:sldId id="259" r:id="rId6"/>
    <p:sldId id="260" r:id="rId7"/>
    <p:sldId id="261" r:id="rId8"/>
    <p:sldId id="263" r:id="rId9"/>
    <p:sldId id="264" r:id="rId10"/>
    <p:sldId id="265" r:id="rId11"/>
    <p:sldId id="266" r:id="rId12"/>
    <p:sldId id="267" r:id="rId13"/>
    <p:sldId id="268" r:id="rId14"/>
    <p:sldId id="262" r:id="rId15"/>
    <p:sldId id="258" r:id="rId16"/>
  </p:sldIdLst>
  <p:sldSz cx="9144000" cy="5143500" type="screen16x9"/>
  <p:notesSz cx="6858000" cy="9144000"/>
  <p:embeddedFontLst>
    <p:embeddedFont>
      <p:font typeface="Montserrat" panose="00000500000000000000"/>
      <p:regular r:id="rId20"/>
    </p:embeddedFont>
    <p:embeddedFont>
      <p:font typeface="Lato" panose="020F0502020204030203"/>
      <p:regular r:id="rId21"/>
    </p:embeddedFont>
    <p:embeddedFont>
      <p:font typeface="Amatic SC" panose="00000500000000000000"/>
      <p:regular r:id="rId22"/>
      <p:bold r:id="rId23"/>
    </p:embeddedFont>
    <p:embeddedFont>
      <p:font typeface="Oswald"/>
      <p:bold r:id="rId24"/>
    </p:embeddedFont>
    <p:embeddedFont>
      <p:font typeface="Trebuchet MS" panose="020B0603020202020204"/>
      <p:regular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snapToGrid="0">
      <p:cViewPr varScale="1">
        <p:scale>
          <a:sx n="90" d="100"/>
          <a:sy n="90" d="100"/>
        </p:scale>
        <p:origin x="858" y="72"/>
      </p:cViewPr>
      <p:guideLst>
        <p:guide orient="horz" pos="1620"/>
        <p:guide pos="2880"/>
        <p:guide pos="2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9819564aa1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819564aa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g9819564aa1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819564aa1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59200" y="1661100"/>
            <a:ext cx="3070200" cy="9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900" b="1">
                <a:solidFill>
                  <a:srgbClr val="A64D79"/>
                </a:solidFill>
              </a:rPr>
              <a:t>MyChat</a:t>
            </a:r>
            <a:endParaRPr sz="4900" b="1">
              <a:solidFill>
                <a:srgbClr val="A64D79"/>
              </a:solidFill>
            </a:endParaRPr>
          </a:p>
        </p:txBody>
      </p:sp>
      <p:sp>
        <p:nvSpPr>
          <p:cNvPr id="135" name="Google Shape;135;p13"/>
          <p:cNvSpPr txBox="1">
            <a:spLocks noGrp="1"/>
          </p:cNvSpPr>
          <p:nvPr>
            <p:ph type="subTitle" idx="1"/>
          </p:nvPr>
        </p:nvSpPr>
        <p:spPr>
          <a:xfrm>
            <a:off x="5567425" y="2453000"/>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00FFFF"/>
                </a:solidFill>
                <a:latin typeface="Amatic SC" panose="00000500000000000000"/>
                <a:ea typeface="Amatic SC" panose="00000500000000000000"/>
                <a:cs typeface="Amatic SC" panose="00000500000000000000"/>
                <a:sym typeface="Amatic SC" panose="00000500000000000000"/>
              </a:rPr>
              <a:t>-  Where People Connect </a:t>
            </a:r>
            <a:endParaRPr sz="2000">
              <a:solidFill>
                <a:srgbClr val="00FFFF"/>
              </a:solidFill>
              <a:latin typeface="Amatic SC" panose="00000500000000000000"/>
              <a:ea typeface="Amatic SC" panose="00000500000000000000"/>
              <a:cs typeface="Amatic SC" panose="00000500000000000000"/>
              <a:sym typeface="Amatic SC"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8079" y="467832"/>
            <a:ext cx="8907841" cy="39872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339703" y="123282"/>
            <a:ext cx="6900530" cy="48969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550" y="149201"/>
            <a:ext cx="7038900" cy="914100"/>
          </a:xfrm>
        </p:spPr>
        <p:txBody>
          <a:bodyPr/>
          <a:lstStyle/>
          <a:p>
            <a:pPr algn="ctr"/>
            <a:r>
              <a:rPr lang="en-US" sz="1600" b="1" u="sng" dirty="0">
                <a:latin typeface="Times New Roman" panose="02020603050405020304" pitchFamily="18" charset="0"/>
                <a:cs typeface="Times New Roman" panose="02020603050405020304" pitchFamily="18" charset="0"/>
              </a:rPr>
              <a:t>Conclusion And Future Work</a:t>
            </a:r>
            <a:endParaRPr lang="en-US" sz="16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14130" y="861237"/>
            <a:ext cx="7038900" cy="4493538"/>
          </a:xfrm>
          <a:prstGeom prst="rect">
            <a:avLst/>
          </a:prstGeom>
          <a:noFill/>
        </p:spPr>
        <p:txBody>
          <a:bodyPr wrap="square" rtlCol="0">
            <a:spAutoFit/>
          </a:bodyPr>
          <a:lstStyle/>
          <a:p>
            <a:pPr algn="just">
              <a:lnSpc>
                <a:spcPct val="150000"/>
              </a:lnSpc>
              <a:spcAft>
                <a:spcPts val="800"/>
              </a:spcAft>
            </a:pPr>
            <a:r>
              <a:rPr lang="en-US" dirty="0">
                <a:solidFill>
                  <a:schemeClr val="accent6">
                    <a:lumMod val="60000"/>
                    <a:lumOff val="40000"/>
                  </a:schemeClr>
                </a:solidFill>
                <a:effectLst/>
                <a:latin typeface="Calibri" panose="020F0502020204030204" pitchFamily="34" charset="0"/>
                <a:cs typeface="Times New Roman" panose="02020603050405020304" pitchFamily="18" charset="0"/>
              </a:rPr>
              <a:t>Implementing and developing the </a:t>
            </a:r>
            <a:r>
              <a:rPr lang="en-US" dirty="0" err="1">
                <a:solidFill>
                  <a:schemeClr val="accent6">
                    <a:lumMod val="60000"/>
                    <a:lumOff val="40000"/>
                  </a:schemeClr>
                </a:solidFill>
                <a:effectLst/>
                <a:latin typeface="Calibri" panose="020F0502020204030204" pitchFamily="34" charset="0"/>
                <a:cs typeface="Times New Roman" panose="02020603050405020304" pitchFamily="18" charset="0"/>
              </a:rPr>
              <a:t>MyChat</a:t>
            </a:r>
            <a:r>
              <a:rPr lang="en-US" dirty="0">
                <a:solidFill>
                  <a:schemeClr val="accent6">
                    <a:lumMod val="60000"/>
                    <a:lumOff val="40000"/>
                  </a:schemeClr>
                </a:solidFill>
                <a:effectLst/>
                <a:latin typeface="Calibri" panose="020F0502020204030204" pitchFamily="34" charset="0"/>
                <a:cs typeface="Times New Roman" panose="02020603050405020304" pitchFamily="18" charset="0"/>
              </a:rPr>
              <a:t> Application - Mini project helped us to understand the one of the most robust feature that is Socket Programming technology in C which forms the basic for the Server-Client Connections in Networking field. </a:t>
            </a:r>
            <a:endParaRPr lang="en-US" dirty="0">
              <a:solidFill>
                <a:schemeClr val="accent6">
                  <a:lumMod val="60000"/>
                  <a:lumOff val="40000"/>
                </a:schemeClr>
              </a:solidFill>
              <a:effectLst/>
              <a:latin typeface="Calibri" panose="020F0502020204030204" pitchFamily="34" charset="0"/>
              <a:cs typeface="Times New Roman" panose="02020603050405020304" pitchFamily="18" charset="0"/>
            </a:endParaRPr>
          </a:p>
          <a:p>
            <a:pPr indent="266700" algn="just">
              <a:lnSpc>
                <a:spcPct val="150000"/>
              </a:lnSpc>
              <a:spcAft>
                <a:spcPts val="800"/>
              </a:spcAft>
            </a:pPr>
            <a:r>
              <a:rPr lang="en-US" dirty="0">
                <a:solidFill>
                  <a:schemeClr val="accent6">
                    <a:lumMod val="60000"/>
                    <a:lumOff val="40000"/>
                  </a:schemeClr>
                </a:solidFill>
                <a:effectLst/>
                <a:latin typeface="Calibri" panose="020F0502020204030204" pitchFamily="34" charset="0"/>
                <a:cs typeface="Times New Roman" panose="02020603050405020304" pitchFamily="18" charset="0"/>
              </a:rPr>
              <a:t> Understanding and analyzing the real time scenario’s and implementing/developing the application to solve the problem gave an effective way to apply the concepts that we have learnt. The fundamental and basic concepts which form the root for networking and system programming like Sockets Functionality, TCP/UDP Protocols, DNS networking concepts(basics), Multi - threading for Multiple Client-Single Server Connections.</a:t>
            </a:r>
            <a:endParaRPr lang="en-US" dirty="0">
              <a:solidFill>
                <a:schemeClr val="accent6">
                  <a:lumMod val="60000"/>
                  <a:lumOff val="40000"/>
                </a:schemeClr>
              </a:solidFill>
              <a:effectLst/>
              <a:latin typeface="Calibri" panose="020F0502020204030204" pitchFamily="34" charset="0"/>
              <a:cs typeface="Times New Roman" panose="02020603050405020304" pitchFamily="18" charset="0"/>
            </a:endParaRPr>
          </a:p>
          <a:p>
            <a:pPr indent="266700" algn="just">
              <a:lnSpc>
                <a:spcPct val="150000"/>
              </a:lnSpc>
              <a:spcAft>
                <a:spcPts val="800"/>
              </a:spcAft>
            </a:pPr>
            <a:r>
              <a:rPr lang="en-US" dirty="0">
                <a:solidFill>
                  <a:schemeClr val="accent6">
                    <a:lumMod val="60000"/>
                    <a:lumOff val="40000"/>
                  </a:schemeClr>
                </a:solidFill>
                <a:effectLst/>
                <a:latin typeface="Calibri" panose="020F0502020204030204" pitchFamily="34" charset="0"/>
                <a:cs typeface="Times New Roman" panose="02020603050405020304" pitchFamily="18" charset="0"/>
              </a:rPr>
              <a:t> The encryption algorithm that helped to code and decode the data while transferring data and handle client connections using threads except being other technologies like select and fork, since threading concept is applicable in most of the other programming languages which makes it as fundamental and robust way to handle works/parallel connections in networking. </a:t>
            </a:r>
            <a:endParaRPr lang="en-US" dirty="0">
              <a:solidFill>
                <a:schemeClr val="accent6">
                  <a:lumMod val="60000"/>
                  <a:lumOff val="40000"/>
                </a:schemeClr>
              </a:solidFill>
              <a:effectLst/>
              <a:latin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255175" y="2283025"/>
            <a:ext cx="6701400" cy="178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b="1">
                <a:solidFill>
                  <a:srgbClr val="A64D79"/>
                </a:solidFill>
              </a:rPr>
              <a:t>  Bachu Rahul(087) &amp; </a:t>
            </a:r>
            <a:endParaRPr sz="3000" b="1">
              <a:solidFill>
                <a:srgbClr val="A64D79"/>
              </a:solidFill>
            </a:endParaRPr>
          </a:p>
          <a:p>
            <a:pPr marL="0" lvl="0" indent="0" algn="l" rtl="0">
              <a:spcBef>
                <a:spcPts val="0"/>
              </a:spcBef>
              <a:spcAft>
                <a:spcPts val="0"/>
              </a:spcAft>
              <a:buNone/>
            </a:pPr>
            <a:r>
              <a:rPr lang="en-GB" sz="3000" b="1">
                <a:solidFill>
                  <a:srgbClr val="A64D79"/>
                </a:solidFill>
              </a:rPr>
              <a:t>                     K.Krishna(077)</a:t>
            </a:r>
            <a:endParaRPr sz="3000" b="1">
              <a:solidFill>
                <a:srgbClr val="A64D79"/>
              </a:solidFill>
            </a:endParaRPr>
          </a:p>
          <a:p>
            <a:pPr marL="0" lvl="0" indent="0" algn="l" rtl="0">
              <a:spcBef>
                <a:spcPts val="0"/>
              </a:spcBef>
              <a:spcAft>
                <a:spcPts val="0"/>
              </a:spcAft>
              <a:buNone/>
            </a:pPr>
            <a:endParaRPr sz="3000" b="1">
              <a:solidFill>
                <a:srgbClr val="A64D79"/>
              </a:solidFill>
            </a:endParaRPr>
          </a:p>
          <a:p>
            <a:pPr marL="457200" lvl="0" indent="-355600" algn="r" rtl="0">
              <a:spcBef>
                <a:spcPts val="0"/>
              </a:spcBef>
              <a:spcAft>
                <a:spcPts val="0"/>
              </a:spcAft>
              <a:buClr>
                <a:srgbClr val="FFFFFF"/>
              </a:buClr>
              <a:buSzPts val="2000"/>
              <a:buChar char="-"/>
            </a:pPr>
            <a:r>
              <a:rPr lang="en-GB" sz="2000" b="1">
                <a:solidFill>
                  <a:srgbClr val="FFFFFF"/>
                </a:solidFill>
              </a:rPr>
              <a:t>Team </a:t>
            </a:r>
            <a:r>
              <a:rPr lang="en-GB" sz="2000" b="1">
                <a:solidFill>
                  <a:srgbClr val="00FFFF"/>
                </a:solidFill>
              </a:rPr>
              <a:t>Mychat</a:t>
            </a:r>
            <a:endParaRPr sz="2000" b="1">
              <a:solidFill>
                <a:srgbClr val="00FFFF"/>
              </a:solidFill>
            </a:endParaRPr>
          </a:p>
          <a:p>
            <a:pPr marL="0" lvl="0" indent="0" algn="l" rtl="0">
              <a:spcBef>
                <a:spcPts val="0"/>
              </a:spcBef>
              <a:spcAft>
                <a:spcPts val="0"/>
              </a:spcAft>
              <a:buNone/>
            </a:pPr>
            <a:endParaRPr sz="3000" b="1">
              <a:solidFill>
                <a:srgbClr val="A64D7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221600"/>
            <a:ext cx="7038900" cy="734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100" b="1" dirty="0">
                <a:solidFill>
                  <a:srgbClr val="A64D79"/>
                </a:solidFill>
                <a:latin typeface="Oswald"/>
                <a:ea typeface="Oswald"/>
                <a:cs typeface="Oswald"/>
                <a:sym typeface="Oswald"/>
              </a:rPr>
              <a:t>ABSTRACT</a:t>
            </a:r>
            <a:endParaRPr sz="3100" b="1" dirty="0">
              <a:solidFill>
                <a:srgbClr val="A64D79"/>
              </a:solidFill>
              <a:latin typeface="Oswald"/>
              <a:ea typeface="Oswald"/>
              <a:cs typeface="Oswald"/>
              <a:sym typeface="Oswald"/>
            </a:endParaRPr>
          </a:p>
        </p:txBody>
      </p:sp>
      <p:sp>
        <p:nvSpPr>
          <p:cNvPr id="141" name="Google Shape;141;p14"/>
          <p:cNvSpPr txBox="1">
            <a:spLocks noGrp="1"/>
          </p:cNvSpPr>
          <p:nvPr>
            <p:ph type="body" idx="1"/>
          </p:nvPr>
        </p:nvSpPr>
        <p:spPr>
          <a:xfrm>
            <a:off x="1297500" y="956300"/>
            <a:ext cx="7038900" cy="35226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rgbClr val="FFFFFF"/>
              </a:buClr>
              <a:buSzPts val="2100"/>
              <a:buFont typeface="Trebuchet MS" panose="020B0603020202020204"/>
              <a:buAutoNum type="arabicPeriod"/>
            </a:pP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The Most important thing people need to heal, succeed, and thrive is</a:t>
            </a:r>
            <a:r>
              <a:rPr lang="en-GB" sz="2100" dirty="0">
                <a:solidFill>
                  <a:srgbClr val="00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“Human Connection”</a:t>
            </a: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a:t>
            </a:r>
            <a:endParaRPr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457200" lvl="0" indent="-361950" algn="l" rtl="0">
              <a:spcBef>
                <a:spcPts val="0"/>
              </a:spcBef>
              <a:spcAft>
                <a:spcPts val="0"/>
              </a:spcAft>
              <a:buClr>
                <a:srgbClr val="FFFFFF"/>
              </a:buClr>
              <a:buSzPts val="2100"/>
              <a:buFont typeface="Trebuchet MS" panose="020B0603020202020204"/>
              <a:buAutoNum type="arabicPeriod"/>
            </a:pP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The Purpose of this software is to help people from any part of the world to connect with each other.</a:t>
            </a:r>
            <a:endParaRPr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457200" lvl="0" indent="-361950" algn="l" rtl="0">
              <a:spcBef>
                <a:spcPts val="0"/>
              </a:spcBef>
              <a:spcAft>
                <a:spcPts val="0"/>
              </a:spcAft>
              <a:buClr>
                <a:srgbClr val="FFFFFF"/>
              </a:buClr>
              <a:buSzPts val="2100"/>
              <a:buFont typeface="Trebuchet MS" panose="020B0603020202020204"/>
              <a:buAutoNum type="arabicPeriod"/>
            </a:pP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The conversations </a:t>
            </a:r>
            <a:r>
              <a:rPr lang="en-US" alt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and data</a:t>
            </a: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are totally </a:t>
            </a:r>
            <a:r>
              <a:rPr lang="en-GB" sz="2100" dirty="0">
                <a:solidFill>
                  <a:srgbClr val="00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Encrypted</a:t>
            </a: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a:t>
            </a:r>
            <a:endParaRPr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457200" lvl="0" indent="-361950" algn="l" rtl="0">
              <a:spcBef>
                <a:spcPts val="0"/>
              </a:spcBef>
              <a:spcAft>
                <a:spcPts val="0"/>
              </a:spcAft>
              <a:buClr>
                <a:srgbClr val="FFFFFF"/>
              </a:buClr>
              <a:buSzPts val="2100"/>
              <a:buFont typeface="Trebuchet MS" panose="020B0603020202020204"/>
              <a:buAutoNum type="arabicPeriod"/>
            </a:pP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Sending and receiving various types of files is available.</a:t>
            </a:r>
            <a:endParaRPr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a:p>
            <a:pPr marL="457200" lvl="0" indent="-361950" algn="l" rtl="0">
              <a:spcBef>
                <a:spcPts val="0"/>
              </a:spcBef>
              <a:spcAft>
                <a:spcPts val="0"/>
              </a:spcAft>
              <a:buClr>
                <a:srgbClr val="FFFFFF"/>
              </a:buClr>
              <a:buSzPts val="2100"/>
              <a:buFont typeface="Trebuchet MS" panose="020B0603020202020204"/>
              <a:buAutoNum type="arabicPeriod"/>
            </a:pP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MyChat uses</a:t>
            </a:r>
            <a:r>
              <a:rPr lang="en-GB" sz="2100" dirty="0">
                <a:solidFill>
                  <a:srgbClr val="00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 Client-Server </a:t>
            </a:r>
            <a:r>
              <a:rPr lang="en-GB"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rPr>
              <a:t>Technology/Socket Programming due to which you can communicate with people seamlessly.</a:t>
            </a:r>
            <a:endParaRPr sz="2100" dirty="0">
              <a:solidFill>
                <a:srgbClr val="FFFFFF"/>
              </a:solidFill>
              <a:latin typeface="Times New Roman" panose="02020603050405020304" pitchFamily="18" charset="0"/>
              <a:ea typeface="Trebuchet MS" panose="020B0603020202020204"/>
              <a:cs typeface="Times New Roman" panose="02020603050405020304" pitchFamily="18" charset="0"/>
              <a:sym typeface="Trebuchet MS" panose="020B0603020202020204"/>
            </a:endParaRPr>
          </a:p>
        </p:txBody>
      </p:sp>
      <p:cxnSp>
        <p:nvCxnSpPr>
          <p:cNvPr id="142" name="Google Shape;142;p14"/>
          <p:cNvCxnSpPr/>
          <p:nvPr/>
        </p:nvCxnSpPr>
        <p:spPr>
          <a:xfrm>
            <a:off x="1524000" y="762000"/>
            <a:ext cx="6400800" cy="0"/>
          </a:xfrm>
          <a:prstGeom prst="straightConnector1">
            <a:avLst/>
          </a:prstGeom>
          <a:noFill/>
          <a:ln w="28575" cap="flat" cmpd="sng">
            <a:solidFill>
              <a:srgbClr val="00FFFF"/>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p:cNvPicPr>
            <a:picLocks noChangeAspect="1"/>
          </p:cNvPicPr>
          <p:nvPr/>
        </p:nvPicPr>
        <p:blipFill>
          <a:blip r:embed="rId1"/>
          <a:stretch>
            <a:fillRect/>
          </a:stretch>
        </p:blipFill>
        <p:spPr>
          <a:xfrm>
            <a:off x="1806629" y="348771"/>
            <a:ext cx="5274655" cy="4794729"/>
          </a:xfrm>
          <a:prstGeom prst="rect">
            <a:avLst/>
          </a:prstGeom>
        </p:spPr>
      </p:pic>
      <p:sp>
        <p:nvSpPr>
          <p:cNvPr id="8" name="TextBox 7"/>
          <p:cNvSpPr txBox="1"/>
          <p:nvPr/>
        </p:nvSpPr>
        <p:spPr>
          <a:xfrm>
            <a:off x="3508744" y="40994"/>
            <a:ext cx="3264195" cy="307777"/>
          </a:xfrm>
          <a:prstGeom prst="rect">
            <a:avLst/>
          </a:prstGeom>
          <a:noFill/>
        </p:spPr>
        <p:txBody>
          <a:bodyPr wrap="square" rtlCol="0">
            <a:spAutoFit/>
          </a:bodyPr>
          <a:lstStyle/>
          <a:p>
            <a:r>
              <a:rPr lang="en-US" dirty="0">
                <a:solidFill>
                  <a:schemeClr val="bg1"/>
                </a:solidFill>
              </a:rPr>
              <a:t>USE CASE DESCRIPTION</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558" y="0"/>
            <a:ext cx="7038900" cy="914100"/>
          </a:xfrm>
        </p:spPr>
        <p:txBody>
          <a:bodyPr/>
          <a:lstStyle/>
          <a:p>
            <a:pPr algn="ctr"/>
            <a:r>
              <a:rPr lang="en-US" b="1" u="sng" dirty="0">
                <a:latin typeface="Times New Roman" panose="02020603050405020304" pitchFamily="18" charset="0"/>
                <a:cs typeface="Times New Roman" panose="02020603050405020304" pitchFamily="18" charset="0"/>
              </a:rPr>
              <a:t>TECHNOLOGY USED</a:t>
            </a:r>
            <a:endParaRPr lang="en-US"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24558" y="351069"/>
            <a:ext cx="6879740" cy="6176050"/>
          </a:xfrm>
          <a:prstGeom prst="rect">
            <a:avLst/>
          </a:prstGeom>
          <a:noFill/>
        </p:spPr>
        <p:txBody>
          <a:bodyPr wrap="square" rtlCol="0">
            <a:spAutoFit/>
          </a:bodyPr>
          <a:lstStyle/>
          <a:p>
            <a:pPr algn="just">
              <a:lnSpc>
                <a:spcPct val="150000"/>
              </a:lnSpc>
              <a:spcAft>
                <a:spcPts val="800"/>
              </a:spcAft>
            </a:pPr>
            <a:r>
              <a:rPr lang="en-US"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2.1 Software Requirements</a:t>
            </a:r>
            <a:endParaRPr lang="en-US" sz="1200" dirty="0">
              <a:solidFill>
                <a:schemeClr val="bg1"/>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Minimum supported client : Windows 8.1, Windows Vista</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Minimum supported server : Windows Server 2003</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Intel/Ryzen Processor</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GCC Compiler</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Libraries and Headers : ws2_32.lib and  winsock2.h, ws2tcpip.h, </a:t>
            </a:r>
            <a:r>
              <a:rPr lang="en-US" sz="1200" b="0" dirty="0" err="1">
                <a:solidFill>
                  <a:schemeClr val="accent5">
                    <a:lumMod val="60000"/>
                    <a:lumOff val="40000"/>
                  </a:schemeClr>
                </a:solidFill>
                <a:effectLst/>
                <a:latin typeface="Calibri" panose="020F0502020204030204" pitchFamily="34" charset="0"/>
                <a:cs typeface="Times New Roman" panose="02020603050405020304" pitchFamily="18" charset="0"/>
              </a:rPr>
              <a:t>pthread.h</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algn="just">
              <a:lnSpc>
                <a:spcPct val="150000"/>
              </a:lnSpc>
              <a:spcAft>
                <a:spcPts val="800"/>
              </a:spcAft>
            </a:pPr>
            <a:r>
              <a:rPr lang="en-US" sz="1200" b="1" dirty="0">
                <a:solidFill>
                  <a:schemeClr val="bg1"/>
                </a:solidFill>
                <a:effectLst/>
                <a:latin typeface="Calibri" panose="020F0502020204030204" pitchFamily="34" charset="0"/>
                <a:cs typeface="Times New Roman" panose="02020603050405020304" pitchFamily="18" charset="0"/>
              </a:rPr>
              <a:t> </a:t>
            </a:r>
            <a:r>
              <a:rPr lang="en-US"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 Hardware Requirements</a:t>
            </a:r>
            <a:endParaRPr lang="en-US" sz="1200" dirty="0">
              <a:solidFill>
                <a:schemeClr val="bg1"/>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250-833 MHz of Processor Speed</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200MB of Minimum Space</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System Type : 32-bit or More</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128MB RAM</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Standard QWERTY serial or PS/2 keyboard.</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0" dirty="0">
                <a:solidFill>
                  <a:schemeClr val="accent5">
                    <a:lumMod val="60000"/>
                    <a:lumOff val="40000"/>
                  </a:schemeClr>
                </a:solidFill>
                <a:effectLst/>
                <a:latin typeface="Calibri" panose="020F0502020204030204" pitchFamily="34" charset="0"/>
                <a:cs typeface="Times New Roman" panose="02020603050405020304" pitchFamily="18" charset="0"/>
              </a:rPr>
              <a:t>Compatible Standard Mouse</a:t>
            </a:r>
            <a:endParaRPr lang="en-US" sz="1200" dirty="0">
              <a:solidFill>
                <a:schemeClr val="accent5">
                  <a:lumMod val="60000"/>
                  <a:lumOff val="40000"/>
                </a:schemeClr>
              </a:solidFill>
              <a:effectLst/>
              <a:latin typeface="Calibri" panose="020F0502020204030204" pitchFamily="34" charset="0"/>
              <a:cs typeface="Times New Roman" panose="02020603050405020304" pitchFamily="18" charset="0"/>
            </a:endParaRPr>
          </a:p>
          <a:p>
            <a:pPr lvl="0" algn="just">
              <a:lnSpc>
                <a:spcPct val="150000"/>
              </a:lnSpc>
              <a:spcAft>
                <a:spcPts val="800"/>
              </a:spcAft>
            </a:pPr>
            <a:br>
              <a:rPr lang="en-US" sz="1800" b="1" dirty="0">
                <a:effectLst/>
                <a:latin typeface="Calibri" panose="020F0502020204030204" pitchFamily="34" charset="0"/>
                <a:cs typeface="Times New Roman" panose="02020603050405020304" pitchFamily="18" charset="0"/>
              </a:rPr>
            </a:br>
            <a:endParaRPr lang="en-US" sz="1800" dirty="0">
              <a:effectLst/>
              <a:latin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74797"/>
            <a:ext cx="6454775" cy="509588"/>
          </a:xfrm>
        </p:spPr>
        <p:txBody>
          <a:bodyPr/>
          <a:lstStyle/>
          <a:p>
            <a:pPr algn="ctr"/>
            <a:r>
              <a:rPr lang="en-US" sz="1600" b="1" u="sng" dirty="0">
                <a:solidFill>
                  <a:schemeClr val="tx2">
                    <a:lumMod val="75000"/>
                  </a:schemeClr>
                </a:solidFill>
                <a:latin typeface="Times New Roman" panose="02020603050405020304" pitchFamily="18" charset="0"/>
                <a:cs typeface="Times New Roman" panose="02020603050405020304" pitchFamily="18" charset="0"/>
              </a:rPr>
              <a:t>RESULTS</a:t>
            </a:r>
            <a:endParaRPr lang="en-US" sz="1600" b="1" u="sng"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3" name="Picture 2" descr="1"/>
          <p:cNvPicPr>
            <a:picLocks noChangeAspect="1"/>
          </p:cNvPicPr>
          <p:nvPr/>
        </p:nvPicPr>
        <p:blipFill>
          <a:blip r:embed="rId1"/>
          <a:stretch>
            <a:fillRect/>
          </a:stretch>
        </p:blipFill>
        <p:spPr>
          <a:xfrm>
            <a:off x="1358344" y="398074"/>
            <a:ext cx="6427312" cy="46706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38223" y="691116"/>
            <a:ext cx="8867553" cy="34236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6-change mode"/>
          <p:cNvPicPr>
            <a:picLocks noChangeAspect="1"/>
          </p:cNvPicPr>
          <p:nvPr/>
        </p:nvPicPr>
        <p:blipFill>
          <a:blip r:embed="rId1"/>
          <a:stretch>
            <a:fillRect/>
          </a:stretch>
        </p:blipFill>
        <p:spPr>
          <a:xfrm>
            <a:off x="2127947" y="-28216"/>
            <a:ext cx="4888106" cy="51717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v-1"/>
          <p:cNvPicPr>
            <a:picLocks noChangeAspect="1"/>
          </p:cNvPicPr>
          <p:nvPr/>
        </p:nvPicPr>
        <p:blipFill>
          <a:blip r:embed="rId1"/>
          <a:stretch>
            <a:fillRect/>
          </a:stretch>
        </p:blipFill>
        <p:spPr>
          <a:xfrm>
            <a:off x="414670" y="94367"/>
            <a:ext cx="8314660" cy="49547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v-2"/>
          <p:cNvPicPr>
            <a:picLocks noChangeAspect="1"/>
          </p:cNvPicPr>
          <p:nvPr/>
        </p:nvPicPr>
        <p:blipFill>
          <a:blip r:embed="rId1"/>
          <a:stretch>
            <a:fillRect/>
          </a:stretch>
        </p:blipFill>
        <p:spPr>
          <a:xfrm>
            <a:off x="701259" y="85665"/>
            <a:ext cx="7921745" cy="4972169"/>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2024</Words>
  <Application>WPS Presentation</Application>
  <PresentationFormat>On-screen Show (16:9)</PresentationFormat>
  <Paragraphs>47</Paragraphs>
  <Slides>13</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Montserrat</vt:lpstr>
      <vt:lpstr>Lato</vt:lpstr>
      <vt:lpstr>Amatic SC</vt:lpstr>
      <vt:lpstr>Oswald</vt:lpstr>
      <vt:lpstr>Trebuchet MS</vt:lpstr>
      <vt:lpstr>Times New Roman</vt:lpstr>
      <vt:lpstr>Calibri</vt:lpstr>
      <vt:lpstr>Microsoft YaHei</vt:lpstr>
      <vt:lpstr>Arial Unicode MS</vt:lpstr>
      <vt:lpstr>Focus</vt:lpstr>
      <vt:lpstr>MyChat</vt:lpstr>
      <vt:lpstr>ABSTRACT</vt:lpstr>
      <vt:lpstr>PowerPoint 演示文稿</vt:lpstr>
      <vt:lpstr>TECHNOLOGY USED</vt:lpstr>
      <vt:lpstr>RESULTS</vt:lpstr>
      <vt:lpstr>PowerPoint 演示文稿</vt:lpstr>
      <vt:lpstr>PowerPoint 演示文稿</vt:lpstr>
      <vt:lpstr>PowerPoint 演示文稿</vt:lpstr>
      <vt:lpstr>PowerPoint 演示文稿</vt:lpstr>
      <vt:lpstr>PowerPoint 演示文稿</vt:lpstr>
      <vt:lpstr>PowerPoint 演示文稿</vt:lpstr>
      <vt:lpstr>Conclusion And Future Work</vt:lpstr>
      <vt:lpstr>Team Mychat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MyChat</dc:title>
  <dc:creator>rushitha kaleru</dc:creator>
  <cp:lastModifiedBy>cheraka</cp:lastModifiedBy>
  <cp:revision>8</cp:revision>
  <dcterms:created xsi:type="dcterms:W3CDTF">2020-12-22T13:55:20Z</dcterms:created>
  <dcterms:modified xsi:type="dcterms:W3CDTF">2020-12-22T13:57:15Z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