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DM Sans" pitchFamily="2" charset="0"/>
      <p:regular r:id="rId8"/>
    </p:embeddedFont>
    <p:embeddedFont>
      <p:font typeface="DM Sans Bold" charset="0"/>
      <p:regular r:id="rId9"/>
    </p:embeddedFont>
    <p:embeddedFont>
      <p:font typeface="Now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12-Mar-25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392544" y="4154952"/>
            <a:ext cx="11958151" cy="1929323"/>
            <a:chOff x="0" y="0"/>
            <a:chExt cx="3149472" cy="508135"/>
          </a:xfrm>
        </p:grpSpPr>
        <p:sp>
          <p:nvSpPr>
            <p:cNvPr id="3" name="Freeform 3"/>
            <p:cNvSpPr/>
            <p:nvPr/>
          </p:nvSpPr>
          <p:spPr>
            <a:xfrm>
              <a:off x="0" y="0"/>
              <a:ext cx="3149472" cy="508135"/>
            </a:xfrm>
            <a:custGeom>
              <a:avLst/>
              <a:gdLst/>
              <a:ahLst/>
              <a:cxnLst/>
              <a:rect l="l" t="t" r="r" b="b"/>
              <a:pathLst>
                <a:path w="3149472" h="508135">
                  <a:moveTo>
                    <a:pt x="0" y="0"/>
                  </a:moveTo>
                  <a:lnTo>
                    <a:pt x="3149472" y="0"/>
                  </a:lnTo>
                  <a:lnTo>
                    <a:pt x="3149472" y="508135"/>
                  </a:lnTo>
                  <a:lnTo>
                    <a:pt x="0" y="508135"/>
                  </a:lnTo>
                  <a:close/>
                </a:path>
              </a:pathLst>
            </a:custGeom>
            <a:solidFill>
              <a:srgbClr val="145DA0"/>
            </a:solidFill>
          </p:spPr>
        </p:sp>
        <p:sp>
          <p:nvSpPr>
            <p:cNvPr id="4" name="TextBox 4"/>
            <p:cNvSpPr txBox="1"/>
            <p:nvPr/>
          </p:nvSpPr>
          <p:spPr>
            <a:xfrm>
              <a:off x="0" y="-28575"/>
              <a:ext cx="3149472" cy="536710"/>
            </a:xfrm>
            <a:prstGeom prst="rect">
              <a:avLst/>
            </a:prstGeom>
          </p:spPr>
          <p:txBody>
            <a:bodyPr lIns="50800" tIns="50800" rIns="50800" bIns="50800" rtlCol="0" anchor="ctr"/>
            <a:lstStyle/>
            <a:p>
              <a:pPr algn="ctr">
                <a:lnSpc>
                  <a:spcPts val="2590"/>
                </a:lnSpc>
              </a:pPr>
              <a:endParaRPr/>
            </a:p>
          </p:txBody>
        </p:sp>
      </p:grpSp>
      <p:sp>
        <p:nvSpPr>
          <p:cNvPr id="5" name="Freeform 5"/>
          <p:cNvSpPr/>
          <p:nvPr/>
        </p:nvSpPr>
        <p:spPr>
          <a:xfrm>
            <a:off x="11208957" y="-1011147"/>
            <a:ext cx="2647750" cy="2647750"/>
          </a:xfrm>
          <a:custGeom>
            <a:avLst/>
            <a:gdLst/>
            <a:ahLst/>
            <a:cxnLst/>
            <a:rect l="l" t="t" r="r" b="b"/>
            <a:pathLst>
              <a:path w="2647750" h="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099202" y="312728"/>
            <a:ext cx="7798734" cy="9324680"/>
            <a:chOff x="0" y="0"/>
            <a:chExt cx="8603361" cy="10286746"/>
          </a:xfrm>
        </p:grpSpPr>
        <p:sp>
          <p:nvSpPr>
            <p:cNvPr id="7" name="Freeform 7"/>
            <p:cNvSpPr/>
            <p:nvPr/>
          </p:nvSpPr>
          <p:spPr>
            <a:xfrm>
              <a:off x="-2794" y="-127"/>
              <a:ext cx="8606155" cy="10286873"/>
            </a:xfrm>
            <a:custGeom>
              <a:avLst/>
              <a:gdLst/>
              <a:ahLst/>
              <a:cxnLst/>
              <a:rect l="l" t="t" r="r" b="b"/>
              <a:pathLst>
                <a:path w="8606155" h="10286873">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4"/>
              <a:stretch>
                <a:fillRect l="-42274" r="-42274"/>
              </a:stretch>
            </a:blipFill>
          </p:spPr>
        </p:sp>
      </p:grpSp>
      <p:sp>
        <p:nvSpPr>
          <p:cNvPr id="8" name="TextBox 8"/>
          <p:cNvSpPr txBox="1"/>
          <p:nvPr/>
        </p:nvSpPr>
        <p:spPr>
          <a:xfrm>
            <a:off x="745080" y="649568"/>
            <a:ext cx="10959085" cy="1717675"/>
          </a:xfrm>
          <a:prstGeom prst="rect">
            <a:avLst/>
          </a:prstGeom>
        </p:spPr>
        <p:txBody>
          <a:bodyPr lIns="0" tIns="0" rIns="0" bIns="0" rtlCol="0" anchor="t">
            <a:spAutoFit/>
          </a:bodyPr>
          <a:lstStyle/>
          <a:p>
            <a:pPr algn="ctr">
              <a:lnSpc>
                <a:spcPts val="6729"/>
              </a:lnSpc>
            </a:pPr>
            <a:r>
              <a:rPr lang="en-US" sz="5607" b="1" dirty="0">
                <a:solidFill>
                  <a:srgbClr val="FFFBFB"/>
                </a:solidFill>
                <a:latin typeface="Now Bold"/>
                <a:ea typeface="Now Bold"/>
                <a:cs typeface="Now Bold"/>
                <a:sym typeface="Now Bold"/>
              </a:rPr>
              <a:t>ERD FOR DAIKIN INDUSTRIES</a:t>
            </a:r>
          </a:p>
          <a:p>
            <a:pPr algn="ctr">
              <a:lnSpc>
                <a:spcPts val="6729"/>
              </a:lnSpc>
            </a:pPr>
            <a:r>
              <a:rPr lang="en-US" sz="5607" b="1" dirty="0">
                <a:solidFill>
                  <a:srgbClr val="FFFBFB"/>
                </a:solidFill>
                <a:latin typeface="Now Bold"/>
                <a:ea typeface="Now Bold"/>
                <a:cs typeface="Now Bold"/>
                <a:sym typeface="Now Bold"/>
              </a:rPr>
              <a:t> INDUSTRY VISIT PROJECT</a:t>
            </a:r>
          </a:p>
        </p:txBody>
      </p:sp>
      <p:sp>
        <p:nvSpPr>
          <p:cNvPr id="9" name="Freeform 9"/>
          <p:cNvSpPr/>
          <p:nvPr/>
        </p:nvSpPr>
        <p:spPr>
          <a:xfrm>
            <a:off x="-295175" y="8630507"/>
            <a:ext cx="2647750" cy="2647750"/>
          </a:xfrm>
          <a:custGeom>
            <a:avLst/>
            <a:gdLst/>
            <a:ahLst/>
            <a:cxnLst/>
            <a:rect l="l" t="t" r="r" b="b"/>
            <a:pathLst>
              <a:path w="2647750" h="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016048" y="3482917"/>
            <a:ext cx="9114740" cy="2015957"/>
          </a:xfrm>
          <a:prstGeom prst="rect">
            <a:avLst/>
          </a:prstGeom>
        </p:spPr>
        <p:txBody>
          <a:bodyPr lIns="0" tIns="0" rIns="0" bIns="0" rtlCol="0" anchor="t">
            <a:spAutoFit/>
          </a:bodyPr>
          <a:lstStyle/>
          <a:p>
            <a:pPr algn="ctr">
              <a:lnSpc>
                <a:spcPts val="3226"/>
              </a:lnSpc>
              <a:spcBef>
                <a:spcPct val="0"/>
              </a:spcBef>
            </a:pPr>
            <a:r>
              <a:rPr lang="en-US" sz="2688" spc="134" dirty="0">
                <a:solidFill>
                  <a:srgbClr val="FFFBFB"/>
                </a:solidFill>
                <a:latin typeface="DM Sans"/>
                <a:ea typeface="DM Sans"/>
                <a:cs typeface="DM Sans"/>
                <a:sym typeface="DM Sans"/>
              </a:rPr>
              <a:t>Project: Industry Visit at Daikin Industries</a:t>
            </a:r>
          </a:p>
          <a:p>
            <a:pPr algn="ctr">
              <a:lnSpc>
                <a:spcPts val="3226"/>
              </a:lnSpc>
              <a:spcBef>
                <a:spcPct val="0"/>
              </a:spcBef>
            </a:pPr>
            <a:r>
              <a:rPr lang="en-US" sz="2688" spc="134" dirty="0">
                <a:solidFill>
                  <a:srgbClr val="FFFBFB"/>
                </a:solidFill>
                <a:latin typeface="DM Sans"/>
                <a:ea typeface="DM Sans"/>
                <a:cs typeface="DM Sans"/>
                <a:sym typeface="DM Sans"/>
              </a:rPr>
              <a:t>Objective: Create an Entity Relationship Diagram (ERD) for Daikin Industries</a:t>
            </a:r>
          </a:p>
          <a:p>
            <a:pPr algn="ctr">
              <a:lnSpc>
                <a:spcPts val="3226"/>
              </a:lnSpc>
              <a:spcBef>
                <a:spcPct val="0"/>
              </a:spcBef>
            </a:pPr>
            <a:r>
              <a:rPr lang="en-US" sz="2688" spc="134" dirty="0">
                <a:solidFill>
                  <a:srgbClr val="FFFBFB"/>
                </a:solidFill>
                <a:latin typeface="DM Sans"/>
                <a:ea typeface="DM Sans"/>
                <a:cs typeface="DM Sans"/>
                <a:sym typeface="DM Sans"/>
              </a:rPr>
              <a:t>Focus: Modeling key business processes and data flow</a:t>
            </a:r>
          </a:p>
        </p:txBody>
      </p:sp>
      <p:sp>
        <p:nvSpPr>
          <p:cNvPr id="11" name="TextBox 10">
            <a:extLst>
              <a:ext uri="{FF2B5EF4-FFF2-40B4-BE49-F238E27FC236}">
                <a16:creationId xmlns:a16="http://schemas.microsoft.com/office/drawing/2014/main" id="{15B19B92-C167-4FCD-3615-7761806853C6}"/>
              </a:ext>
            </a:extLst>
          </p:cNvPr>
          <p:cNvSpPr txBox="1"/>
          <p:nvPr/>
        </p:nvSpPr>
        <p:spPr>
          <a:xfrm>
            <a:off x="1143000" y="6362700"/>
            <a:ext cx="9114740" cy="1231106"/>
          </a:xfrm>
          <a:prstGeom prst="rect">
            <a:avLst/>
          </a:prstGeom>
        </p:spPr>
        <p:txBody>
          <a:bodyPr lIns="0" tIns="0" rIns="0" bIns="0" rtlCol="0" anchor="t">
            <a:spAutoFit/>
          </a:bodyPr>
          <a:lstStyle/>
          <a:p>
            <a:pPr algn="ctr">
              <a:lnSpc>
                <a:spcPts val="3226"/>
              </a:lnSpc>
              <a:spcBef>
                <a:spcPct val="0"/>
              </a:spcBef>
            </a:pPr>
            <a:r>
              <a:rPr lang="en-US" sz="2688" spc="134" dirty="0">
                <a:solidFill>
                  <a:srgbClr val="FFFBFB"/>
                </a:solidFill>
                <a:latin typeface="DM Sans"/>
                <a:ea typeface="DM Sans"/>
                <a:cs typeface="DM Sans"/>
                <a:sym typeface="DM Sans"/>
              </a:rPr>
              <a:t>Name - RAHUL BAJAJ</a:t>
            </a:r>
          </a:p>
          <a:p>
            <a:pPr algn="ctr">
              <a:lnSpc>
                <a:spcPts val="3226"/>
              </a:lnSpc>
              <a:spcBef>
                <a:spcPct val="0"/>
              </a:spcBef>
            </a:pPr>
            <a:r>
              <a:rPr lang="en-US" sz="2688" spc="134" dirty="0">
                <a:solidFill>
                  <a:srgbClr val="FFFBFB"/>
                </a:solidFill>
                <a:latin typeface="DM Sans"/>
                <a:ea typeface="DM Sans"/>
                <a:cs typeface="DM Sans"/>
                <a:sym typeface="DM Sans"/>
              </a:rPr>
              <a:t>Roll No. - 055036</a:t>
            </a:r>
          </a:p>
          <a:p>
            <a:pPr algn="ctr">
              <a:lnSpc>
                <a:spcPts val="3226"/>
              </a:lnSpc>
              <a:spcBef>
                <a:spcPct val="0"/>
              </a:spcBef>
            </a:pPr>
            <a:r>
              <a:rPr lang="en-US" sz="2688" spc="134" dirty="0">
                <a:solidFill>
                  <a:srgbClr val="FFFBFB"/>
                </a:solidFill>
                <a:latin typeface="DM Sans"/>
                <a:ea typeface="DM Sans"/>
                <a:cs typeface="DM Sans"/>
                <a:sym typeface="DM Sans"/>
              </a:rPr>
              <a:t>Section - 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90091" y="9258300"/>
            <a:ext cx="18532552" cy="4495267"/>
            <a:chOff x="0" y="0"/>
            <a:chExt cx="24710069" cy="5993689"/>
          </a:xfrm>
        </p:grpSpPr>
        <p:sp>
          <p:nvSpPr>
            <p:cNvPr id="3" name="Freeform 3"/>
            <p:cNvSpPr/>
            <p:nvPr/>
          </p:nvSpPr>
          <p:spPr>
            <a:xfrm>
              <a:off x="0" y="0"/>
              <a:ext cx="5714343" cy="5714343"/>
            </a:xfrm>
            <a:custGeom>
              <a:avLst/>
              <a:gdLst/>
              <a:ahLst/>
              <a:cxnLst/>
              <a:rect l="l" t="t" r="r" b="b"/>
              <a:pathLst>
                <a:path w="5714343" h="5714343">
                  <a:moveTo>
                    <a:pt x="0" y="0"/>
                  </a:moveTo>
                  <a:lnTo>
                    <a:pt x="5714343" y="0"/>
                  </a:lnTo>
                  <a:lnTo>
                    <a:pt x="5714343" y="5714343"/>
                  </a:lnTo>
                  <a:lnTo>
                    <a:pt x="0" y="57143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334638" y="1186441"/>
              <a:ext cx="5714343" cy="4527902"/>
            </a:xfrm>
            <a:custGeom>
              <a:avLst/>
              <a:gdLst/>
              <a:ahLst/>
              <a:cxnLst/>
              <a:rect l="l" t="t" r="r" b="b"/>
              <a:pathLst>
                <a:path w="5714343" h="4527902">
                  <a:moveTo>
                    <a:pt x="0" y="0"/>
                  </a:moveTo>
                  <a:lnTo>
                    <a:pt x="5714344" y="0"/>
                  </a:lnTo>
                  <a:lnTo>
                    <a:pt x="5714344" y="4527902"/>
                  </a:lnTo>
                  <a:lnTo>
                    <a:pt x="0" y="4527902"/>
                  </a:lnTo>
                  <a:lnTo>
                    <a:pt x="0" y="0"/>
                  </a:lnTo>
                  <a:close/>
                </a:path>
              </a:pathLst>
            </a:custGeom>
            <a:blipFill>
              <a:blip r:embed="rId2">
                <a:extLst>
                  <a:ext uri="{96DAC541-7B7A-43D3-8B79-37D633B846F1}">
                    <asvg:svgBlip xmlns:asvg="http://schemas.microsoft.com/office/drawing/2016/SVG/main" r:embed="rId3"/>
                  </a:ext>
                </a:extLst>
              </a:blip>
              <a:stretch>
                <a:fillRect b="-26202"/>
              </a:stretch>
            </a:blipFill>
          </p:spPr>
        </p:sp>
        <p:sp>
          <p:nvSpPr>
            <p:cNvPr id="5" name="Freeform 5"/>
            <p:cNvSpPr/>
            <p:nvPr/>
          </p:nvSpPr>
          <p:spPr>
            <a:xfrm>
              <a:off x="12661088" y="279345"/>
              <a:ext cx="5714343" cy="5714343"/>
            </a:xfrm>
            <a:custGeom>
              <a:avLst/>
              <a:gdLst/>
              <a:ahLst/>
              <a:cxnLst/>
              <a:rect l="l" t="t" r="r" b="b"/>
              <a:pathLst>
                <a:path w="5714343" h="5714343">
                  <a:moveTo>
                    <a:pt x="0" y="0"/>
                  </a:moveTo>
                  <a:lnTo>
                    <a:pt x="5714343" y="0"/>
                  </a:lnTo>
                  <a:lnTo>
                    <a:pt x="5714343" y="5714344"/>
                  </a:lnTo>
                  <a:lnTo>
                    <a:pt x="0" y="57143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8995726" y="1465787"/>
              <a:ext cx="5714343" cy="4527902"/>
            </a:xfrm>
            <a:custGeom>
              <a:avLst/>
              <a:gdLst/>
              <a:ahLst/>
              <a:cxnLst/>
              <a:rect l="l" t="t" r="r" b="b"/>
              <a:pathLst>
                <a:path w="5714343" h="4527902">
                  <a:moveTo>
                    <a:pt x="0" y="0"/>
                  </a:moveTo>
                  <a:lnTo>
                    <a:pt x="5714343" y="0"/>
                  </a:lnTo>
                  <a:lnTo>
                    <a:pt x="5714343" y="4527902"/>
                  </a:lnTo>
                  <a:lnTo>
                    <a:pt x="0" y="4527902"/>
                  </a:lnTo>
                  <a:lnTo>
                    <a:pt x="0" y="0"/>
                  </a:lnTo>
                  <a:close/>
                </a:path>
              </a:pathLst>
            </a:custGeom>
            <a:blipFill>
              <a:blip r:embed="rId2">
                <a:extLst>
                  <a:ext uri="{96DAC541-7B7A-43D3-8B79-37D633B846F1}">
                    <asvg:svgBlip xmlns:asvg="http://schemas.microsoft.com/office/drawing/2016/SVG/main" r:embed="rId3"/>
                  </a:ext>
                </a:extLst>
              </a:blip>
              <a:stretch>
                <a:fillRect b="-26202"/>
              </a:stretch>
            </a:blipFill>
          </p:spPr>
        </p:sp>
      </p:grpSp>
      <p:sp>
        <p:nvSpPr>
          <p:cNvPr id="7" name="TextBox 7"/>
          <p:cNvSpPr txBox="1"/>
          <p:nvPr/>
        </p:nvSpPr>
        <p:spPr>
          <a:xfrm>
            <a:off x="3193430" y="734438"/>
            <a:ext cx="11677669" cy="1225223"/>
          </a:xfrm>
          <a:prstGeom prst="rect">
            <a:avLst/>
          </a:prstGeom>
        </p:spPr>
        <p:txBody>
          <a:bodyPr lIns="0" tIns="0" rIns="0" bIns="0" rtlCol="0" anchor="t">
            <a:spAutoFit/>
          </a:bodyPr>
          <a:lstStyle/>
          <a:p>
            <a:pPr marL="0" lvl="0" indent="0" algn="ctr">
              <a:lnSpc>
                <a:spcPts val="9625"/>
              </a:lnSpc>
              <a:spcBef>
                <a:spcPct val="0"/>
              </a:spcBef>
            </a:pPr>
            <a:r>
              <a:rPr lang="en-US" sz="8020" b="1">
                <a:solidFill>
                  <a:srgbClr val="FFFFFF"/>
                </a:solidFill>
                <a:latin typeface="Now Bold"/>
                <a:ea typeface="Now Bold"/>
                <a:cs typeface="Now Bold"/>
                <a:sym typeface="Now Bold"/>
              </a:rPr>
              <a:t>PROBLEM STATEMENT</a:t>
            </a:r>
          </a:p>
        </p:txBody>
      </p:sp>
      <p:sp>
        <p:nvSpPr>
          <p:cNvPr id="8" name="TextBox 8"/>
          <p:cNvSpPr txBox="1"/>
          <p:nvPr/>
        </p:nvSpPr>
        <p:spPr>
          <a:xfrm>
            <a:off x="1815470" y="2921093"/>
            <a:ext cx="15081792" cy="4718857"/>
          </a:xfrm>
          <a:prstGeom prst="rect">
            <a:avLst/>
          </a:prstGeom>
        </p:spPr>
        <p:txBody>
          <a:bodyPr lIns="0" tIns="0" rIns="0" bIns="0" rtlCol="0" anchor="t">
            <a:spAutoFit/>
          </a:bodyPr>
          <a:lstStyle/>
          <a:p>
            <a:pPr algn="ctr">
              <a:lnSpc>
                <a:spcPts val="4690"/>
              </a:lnSpc>
              <a:spcBef>
                <a:spcPct val="0"/>
              </a:spcBef>
            </a:pPr>
            <a:r>
              <a:rPr lang="en-US" sz="3398">
                <a:solidFill>
                  <a:srgbClr val="FFFFFF"/>
                </a:solidFill>
                <a:latin typeface="DM Sans"/>
                <a:ea typeface="DM Sans"/>
                <a:cs typeface="DM Sans"/>
                <a:sym typeface="DM Sans"/>
              </a:rPr>
              <a:t> During the industry visit to Daikin Industries, our primary objective was to gain insights into the company's operational processes, particularly its data management practices. The challenge was to design an Entity Relationship Diagram (ERD) that accurately represents the company's data flow, covering critical aspects such as order processing, inventory management, customer interactions, supplier coordination, and production efficiency. By developing a well-structured ERD, we aim to enhance data organization, improve decision-making, and optimize overall operational workflows.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2557312" y="4699474"/>
            <a:ext cx="1137117" cy="1137117"/>
          </a:xfrm>
          <a:custGeom>
            <a:avLst/>
            <a:gdLst/>
            <a:ahLst/>
            <a:cxnLst/>
            <a:rect l="l" t="t" r="r" b="b"/>
            <a:pathLst>
              <a:path w="1137117" h="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557312" y="6363602"/>
            <a:ext cx="1280605" cy="973260"/>
          </a:xfrm>
          <a:custGeom>
            <a:avLst/>
            <a:gdLst/>
            <a:ahLst/>
            <a:cxnLst/>
            <a:rect l="l" t="t" r="r" b="b"/>
            <a:pathLst>
              <a:path w="1280605" h="973260">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434923" y="7852312"/>
            <a:ext cx="1525382" cy="1240575"/>
          </a:xfrm>
          <a:custGeom>
            <a:avLst/>
            <a:gdLst/>
            <a:ahLst/>
            <a:cxnLst/>
            <a:rect l="l" t="t" r="r" b="b"/>
            <a:pathLst>
              <a:path w="1525382" h="1240575">
                <a:moveTo>
                  <a:pt x="0" y="0"/>
                </a:moveTo>
                <a:lnTo>
                  <a:pt x="1525383" y="0"/>
                </a:lnTo>
                <a:lnTo>
                  <a:pt x="1525383" y="1240575"/>
                </a:lnTo>
                <a:lnTo>
                  <a:pt x="0" y="12405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6646347" y="-3319851"/>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4380738" y="8836094"/>
            <a:ext cx="5956513" cy="5956513"/>
          </a:xfrm>
          <a:custGeom>
            <a:avLst/>
            <a:gdLst/>
            <a:ahLst/>
            <a:cxnLst/>
            <a:rect l="l" t="t" r="r" b="b"/>
            <a:pathLst>
              <a:path w="5956513" h="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1043372" y="1280989"/>
            <a:ext cx="16215928" cy="8728160"/>
          </a:xfrm>
          <a:prstGeom prst="rect">
            <a:avLst/>
          </a:prstGeom>
        </p:spPr>
        <p:txBody>
          <a:bodyPr lIns="0" tIns="0" rIns="0" bIns="0" rtlCol="0" anchor="t">
            <a:spAutoFit/>
          </a:bodyPr>
          <a:lstStyle/>
          <a:p>
            <a:pPr marL="0" lvl="0" indent="0" algn="l">
              <a:lnSpc>
                <a:spcPts val="3828"/>
              </a:lnSpc>
              <a:spcBef>
                <a:spcPct val="0"/>
              </a:spcBef>
            </a:pPr>
            <a:endParaRPr/>
          </a:p>
          <a:p>
            <a:pPr marL="0" lvl="0" indent="0" algn="l">
              <a:lnSpc>
                <a:spcPts val="3828"/>
              </a:lnSpc>
              <a:spcBef>
                <a:spcPct val="0"/>
              </a:spcBef>
            </a:pPr>
            <a:r>
              <a:rPr lang="en-US" sz="2774" b="1" u="none" strike="noStrike">
                <a:solidFill>
                  <a:srgbClr val="FFFFFF"/>
                </a:solidFill>
                <a:latin typeface="DM Sans Bold"/>
                <a:ea typeface="DM Sans Bold"/>
                <a:cs typeface="DM Sans Bold"/>
                <a:sym typeface="DM Sans Bold"/>
              </a:rPr>
              <a:t>Order Processing: </a:t>
            </a:r>
            <a:r>
              <a:rPr lang="en-US" sz="2774" u="none" strike="noStrike">
                <a:solidFill>
                  <a:srgbClr val="FFFFFF"/>
                </a:solidFill>
                <a:latin typeface="DM Sans"/>
                <a:ea typeface="DM Sans"/>
                <a:cs typeface="DM Sans"/>
                <a:sym typeface="DM Sans"/>
              </a:rPr>
              <a:t>Work orders are linked with production lines, inventory, and suppliers to ensure seamless manufacturing and timely delivery.</a:t>
            </a:r>
          </a:p>
          <a:p>
            <a:pPr marL="0" lvl="0" indent="0" algn="l">
              <a:lnSpc>
                <a:spcPts val="3828"/>
              </a:lnSpc>
              <a:spcBef>
                <a:spcPct val="0"/>
              </a:spcBef>
            </a:pPr>
            <a:endParaRPr lang="en-US" sz="2774" u="none" strike="noStrike">
              <a:solidFill>
                <a:srgbClr val="FFFFFF"/>
              </a:solidFill>
              <a:latin typeface="DM Sans"/>
              <a:ea typeface="DM Sans"/>
              <a:cs typeface="DM Sans"/>
              <a:sym typeface="DM Sans"/>
            </a:endParaRPr>
          </a:p>
          <a:p>
            <a:pPr marL="0" lvl="0" indent="0" algn="l">
              <a:lnSpc>
                <a:spcPts val="3828"/>
              </a:lnSpc>
              <a:spcBef>
                <a:spcPct val="0"/>
              </a:spcBef>
            </a:pPr>
            <a:r>
              <a:rPr lang="en-US" sz="2774" b="1" u="none" strike="noStrike">
                <a:solidFill>
                  <a:srgbClr val="FFFFFF"/>
                </a:solidFill>
                <a:latin typeface="DM Sans Bold"/>
                <a:ea typeface="DM Sans Bold"/>
                <a:cs typeface="DM Sans Bold"/>
                <a:sym typeface="DM Sans Bold"/>
              </a:rPr>
              <a:t>Supplier Coordination:</a:t>
            </a:r>
            <a:r>
              <a:rPr lang="en-US" sz="2774" u="none" strike="noStrike">
                <a:solidFill>
                  <a:srgbClr val="FFFFFF"/>
                </a:solidFill>
                <a:latin typeface="DM Sans"/>
                <a:ea typeface="DM Sans"/>
                <a:cs typeface="DM Sans"/>
                <a:sym typeface="DM Sans"/>
              </a:rPr>
              <a:t> Supplier data is stored and linked with inventory and production components to facilitate procurement.</a:t>
            </a:r>
          </a:p>
          <a:p>
            <a:pPr marL="0" lvl="0" indent="0" algn="l">
              <a:lnSpc>
                <a:spcPts val="3828"/>
              </a:lnSpc>
              <a:spcBef>
                <a:spcPct val="0"/>
              </a:spcBef>
            </a:pPr>
            <a:endParaRPr lang="en-US" sz="2774" u="none" strike="noStrike">
              <a:solidFill>
                <a:srgbClr val="FFFFFF"/>
              </a:solidFill>
              <a:latin typeface="DM Sans"/>
              <a:ea typeface="DM Sans"/>
              <a:cs typeface="DM Sans"/>
              <a:sym typeface="DM Sans"/>
            </a:endParaRPr>
          </a:p>
          <a:p>
            <a:pPr marL="0" lvl="0" indent="0" algn="l">
              <a:lnSpc>
                <a:spcPts val="3828"/>
              </a:lnSpc>
              <a:spcBef>
                <a:spcPct val="0"/>
              </a:spcBef>
            </a:pPr>
            <a:r>
              <a:rPr lang="en-US" sz="2774" b="1" u="none" strike="noStrike">
                <a:solidFill>
                  <a:srgbClr val="FFFFFF"/>
                </a:solidFill>
                <a:latin typeface="DM Sans Bold"/>
                <a:ea typeface="DM Sans Bold"/>
                <a:cs typeface="DM Sans Bold"/>
                <a:sym typeface="DM Sans Bold"/>
              </a:rPr>
              <a:t>Inventory Management:</a:t>
            </a:r>
            <a:r>
              <a:rPr lang="en-US" sz="2774" u="none" strike="noStrike">
                <a:solidFill>
                  <a:srgbClr val="FFFFFF"/>
                </a:solidFill>
                <a:latin typeface="DM Sans"/>
                <a:ea typeface="DM Sans"/>
                <a:cs typeface="DM Sans"/>
                <a:sym typeface="DM Sans"/>
              </a:rPr>
              <a:t> Inventory tracking is crucial for maintaining optimal stock levels and avoiding delays.</a:t>
            </a:r>
          </a:p>
          <a:p>
            <a:pPr marL="0" lvl="0" indent="0" algn="l">
              <a:lnSpc>
                <a:spcPts val="3828"/>
              </a:lnSpc>
              <a:spcBef>
                <a:spcPct val="0"/>
              </a:spcBef>
            </a:pPr>
            <a:endParaRPr lang="en-US" sz="2774" u="none" strike="noStrike">
              <a:solidFill>
                <a:srgbClr val="FFFFFF"/>
              </a:solidFill>
              <a:latin typeface="DM Sans"/>
              <a:ea typeface="DM Sans"/>
              <a:cs typeface="DM Sans"/>
              <a:sym typeface="DM Sans"/>
            </a:endParaRPr>
          </a:p>
          <a:p>
            <a:pPr marL="0" lvl="0" indent="0" algn="l">
              <a:lnSpc>
                <a:spcPts val="3828"/>
              </a:lnSpc>
              <a:spcBef>
                <a:spcPct val="0"/>
              </a:spcBef>
            </a:pPr>
            <a:r>
              <a:rPr lang="en-US" sz="2774" b="1" u="none" strike="noStrike">
                <a:solidFill>
                  <a:srgbClr val="FFFFFF"/>
                </a:solidFill>
                <a:latin typeface="DM Sans Bold"/>
                <a:ea typeface="DM Sans Bold"/>
                <a:cs typeface="DM Sans Bold"/>
                <a:sym typeface="DM Sans Bold"/>
              </a:rPr>
              <a:t>Production &amp; Maintenance:</a:t>
            </a:r>
            <a:r>
              <a:rPr lang="en-US" sz="2774" u="none" strike="noStrike">
                <a:solidFill>
                  <a:srgbClr val="FFFFFF"/>
                </a:solidFill>
                <a:latin typeface="DM Sans"/>
                <a:ea typeface="DM Sans"/>
                <a:cs typeface="DM Sans"/>
                <a:sym typeface="DM Sans"/>
              </a:rPr>
              <a:t> Machines and production lines require regular maintenance logs and sensor data analysis to avoid breakdowns.</a:t>
            </a:r>
          </a:p>
          <a:p>
            <a:pPr marL="0" lvl="0" indent="0" algn="l">
              <a:lnSpc>
                <a:spcPts val="3828"/>
              </a:lnSpc>
              <a:spcBef>
                <a:spcPct val="0"/>
              </a:spcBef>
            </a:pPr>
            <a:endParaRPr lang="en-US" sz="2774" u="none" strike="noStrike">
              <a:solidFill>
                <a:srgbClr val="FFFFFF"/>
              </a:solidFill>
              <a:latin typeface="DM Sans"/>
              <a:ea typeface="DM Sans"/>
              <a:cs typeface="DM Sans"/>
              <a:sym typeface="DM Sans"/>
            </a:endParaRPr>
          </a:p>
          <a:p>
            <a:pPr marL="0" lvl="0" indent="0" algn="l">
              <a:lnSpc>
                <a:spcPts val="3828"/>
              </a:lnSpc>
              <a:spcBef>
                <a:spcPct val="0"/>
              </a:spcBef>
            </a:pPr>
            <a:r>
              <a:rPr lang="en-US" sz="2774" b="1" u="none" strike="noStrike">
                <a:solidFill>
                  <a:srgbClr val="FFFFFF"/>
                </a:solidFill>
                <a:latin typeface="DM Sans Bold"/>
                <a:ea typeface="DM Sans Bold"/>
                <a:cs typeface="DM Sans Bold"/>
                <a:sym typeface="DM Sans Bold"/>
              </a:rPr>
              <a:t>Employee Management:</a:t>
            </a:r>
            <a:r>
              <a:rPr lang="en-US" sz="2774" u="none" strike="noStrike">
                <a:solidFill>
                  <a:srgbClr val="FFFFFF"/>
                </a:solidFill>
                <a:latin typeface="DM Sans"/>
                <a:ea typeface="DM Sans"/>
                <a:cs typeface="DM Sans"/>
                <a:sym typeface="DM Sans"/>
              </a:rPr>
              <a:t> Employee details, roles, and shift schedules impact overall operational efficiency.</a:t>
            </a:r>
          </a:p>
          <a:p>
            <a:pPr marL="0" lvl="0" indent="0" algn="l">
              <a:lnSpc>
                <a:spcPts val="3828"/>
              </a:lnSpc>
              <a:spcBef>
                <a:spcPct val="0"/>
              </a:spcBef>
            </a:pPr>
            <a:endParaRPr lang="en-US" sz="2774" u="none" strike="noStrike">
              <a:solidFill>
                <a:srgbClr val="FFFFFF"/>
              </a:solidFill>
              <a:latin typeface="DM Sans"/>
              <a:ea typeface="DM Sans"/>
              <a:cs typeface="DM Sans"/>
              <a:sym typeface="DM Sans"/>
            </a:endParaRPr>
          </a:p>
          <a:p>
            <a:pPr marL="0" lvl="0" indent="0" algn="l">
              <a:lnSpc>
                <a:spcPts val="3828"/>
              </a:lnSpc>
              <a:spcBef>
                <a:spcPct val="0"/>
              </a:spcBef>
            </a:pPr>
            <a:r>
              <a:rPr lang="en-US" sz="2774" b="1" u="none" strike="noStrike">
                <a:solidFill>
                  <a:srgbClr val="FFFFFF"/>
                </a:solidFill>
                <a:latin typeface="DM Sans Bold"/>
                <a:ea typeface="DM Sans Bold"/>
                <a:cs typeface="DM Sans Bold"/>
                <a:sym typeface="DM Sans Bold"/>
              </a:rPr>
              <a:t>Quality Control:</a:t>
            </a:r>
            <a:r>
              <a:rPr lang="en-US" sz="2774" u="none" strike="noStrike">
                <a:solidFill>
                  <a:srgbClr val="FFFFFF"/>
                </a:solidFill>
                <a:latin typeface="DM Sans"/>
                <a:ea typeface="DM Sans"/>
                <a:cs typeface="DM Sans"/>
                <a:sym typeface="DM Sans"/>
              </a:rPr>
              <a:t> Quality checks are integrated within the workflow to maintain product standards and compliance.</a:t>
            </a:r>
          </a:p>
        </p:txBody>
      </p:sp>
      <p:sp>
        <p:nvSpPr>
          <p:cNvPr id="8" name="TextBox 8"/>
          <p:cNvSpPr txBox="1"/>
          <p:nvPr/>
        </p:nvSpPr>
        <p:spPr>
          <a:xfrm>
            <a:off x="3141079" y="103390"/>
            <a:ext cx="11677669" cy="1225223"/>
          </a:xfrm>
          <a:prstGeom prst="rect">
            <a:avLst/>
          </a:prstGeom>
        </p:spPr>
        <p:txBody>
          <a:bodyPr lIns="0" tIns="0" rIns="0" bIns="0" rtlCol="0" anchor="t">
            <a:spAutoFit/>
          </a:bodyPr>
          <a:lstStyle/>
          <a:p>
            <a:pPr marL="0" lvl="0" indent="0" algn="ctr">
              <a:lnSpc>
                <a:spcPts val="9625"/>
              </a:lnSpc>
              <a:spcBef>
                <a:spcPct val="0"/>
              </a:spcBef>
            </a:pPr>
            <a:r>
              <a:rPr lang="en-US" sz="8020" b="1">
                <a:solidFill>
                  <a:srgbClr val="FFFFFF"/>
                </a:solidFill>
                <a:latin typeface="Now Bold"/>
                <a:ea typeface="Now Bold"/>
                <a:cs typeface="Now Bold"/>
                <a:sym typeface="Now Bold"/>
              </a:rPr>
              <a:t>DATA AND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7259300" y="8127303"/>
            <a:ext cx="1802889" cy="1802889"/>
          </a:xfrm>
          <a:custGeom>
            <a:avLst/>
            <a:gdLst/>
            <a:ahLst/>
            <a:cxnLst/>
            <a:rect l="l" t="t" r="r" b="b"/>
            <a:pathLst>
              <a:path w="1802889" h="1802889">
                <a:moveTo>
                  <a:pt x="0" y="0"/>
                </a:moveTo>
                <a:lnTo>
                  <a:pt x="1802889" y="0"/>
                </a:lnTo>
                <a:lnTo>
                  <a:pt x="1802889" y="1802889"/>
                </a:lnTo>
                <a:lnTo>
                  <a:pt x="0" y="18028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543050" y="-54747"/>
            <a:ext cx="2760734" cy="10341747"/>
            <a:chOff x="0" y="0"/>
            <a:chExt cx="727107" cy="2723752"/>
          </a:xfrm>
        </p:grpSpPr>
        <p:sp>
          <p:nvSpPr>
            <p:cNvPr id="4" name="Freeform 4"/>
            <p:cNvSpPr/>
            <p:nvPr/>
          </p:nvSpPr>
          <p:spPr>
            <a:xfrm>
              <a:off x="0" y="0"/>
              <a:ext cx="727107" cy="2723752"/>
            </a:xfrm>
            <a:custGeom>
              <a:avLst/>
              <a:gdLst/>
              <a:ahLst/>
              <a:cxnLst/>
              <a:rect l="l" t="t" r="r" b="b"/>
              <a:pathLst>
                <a:path w="727107" h="2723752">
                  <a:moveTo>
                    <a:pt x="0" y="0"/>
                  </a:moveTo>
                  <a:lnTo>
                    <a:pt x="727107" y="0"/>
                  </a:lnTo>
                  <a:lnTo>
                    <a:pt x="727107" y="2723752"/>
                  </a:lnTo>
                  <a:lnTo>
                    <a:pt x="0" y="2723752"/>
                  </a:lnTo>
                  <a:close/>
                </a:path>
              </a:pathLst>
            </a:custGeom>
            <a:solidFill>
              <a:srgbClr val="145DA0"/>
            </a:solidFill>
          </p:spPr>
        </p:sp>
        <p:sp>
          <p:nvSpPr>
            <p:cNvPr id="5" name="TextBox 5"/>
            <p:cNvSpPr txBox="1"/>
            <p:nvPr/>
          </p:nvSpPr>
          <p:spPr>
            <a:xfrm>
              <a:off x="0" y="-38100"/>
              <a:ext cx="727107" cy="2761852"/>
            </a:xfrm>
            <a:prstGeom prst="rect">
              <a:avLst/>
            </a:prstGeom>
          </p:spPr>
          <p:txBody>
            <a:bodyPr lIns="50800" tIns="50800" rIns="50800" bIns="50800" rtlCol="0" anchor="ctr"/>
            <a:lstStyle/>
            <a:p>
              <a:pPr algn="ctr">
                <a:lnSpc>
                  <a:spcPts val="2605"/>
                </a:lnSpc>
              </a:pPr>
              <a:endParaRPr/>
            </a:p>
          </p:txBody>
        </p:sp>
      </p:grpSp>
      <p:sp>
        <p:nvSpPr>
          <p:cNvPr id="6" name="TextBox 6"/>
          <p:cNvSpPr txBox="1"/>
          <p:nvPr/>
        </p:nvSpPr>
        <p:spPr>
          <a:xfrm>
            <a:off x="1768991" y="1280989"/>
            <a:ext cx="14404703" cy="8345568"/>
          </a:xfrm>
          <a:prstGeom prst="rect">
            <a:avLst/>
          </a:prstGeom>
        </p:spPr>
        <p:txBody>
          <a:bodyPr lIns="0" tIns="0" rIns="0" bIns="0" rtlCol="0" anchor="t">
            <a:spAutoFit/>
          </a:bodyPr>
          <a:lstStyle/>
          <a:p>
            <a:pPr marL="0" lvl="0" indent="0" algn="l">
              <a:lnSpc>
                <a:spcPts val="4456"/>
              </a:lnSpc>
              <a:spcBef>
                <a:spcPct val="0"/>
              </a:spcBef>
            </a:pPr>
            <a:endParaRPr/>
          </a:p>
          <a:p>
            <a:pPr marL="0" lvl="0" indent="0" algn="l">
              <a:lnSpc>
                <a:spcPts val="4456"/>
              </a:lnSpc>
              <a:spcBef>
                <a:spcPct val="0"/>
              </a:spcBef>
            </a:pPr>
            <a:r>
              <a:rPr lang="en-US" sz="3229" u="none" strike="noStrike">
                <a:solidFill>
                  <a:srgbClr val="FFFFFF"/>
                </a:solidFill>
                <a:latin typeface="DM Sans"/>
                <a:ea typeface="DM Sans"/>
                <a:cs typeface="DM Sans"/>
                <a:sym typeface="DM Sans"/>
              </a:rPr>
              <a:t>A structured and well-defined database system is necessary to handle the complex relationships between different operational components.</a:t>
            </a:r>
          </a:p>
          <a:p>
            <a:pPr marL="0" lvl="0" indent="0" algn="l">
              <a:lnSpc>
                <a:spcPts val="4456"/>
              </a:lnSpc>
              <a:spcBef>
                <a:spcPct val="0"/>
              </a:spcBef>
            </a:pPr>
            <a:endParaRPr lang="en-US" sz="3229" u="none" strike="noStrike">
              <a:solidFill>
                <a:srgbClr val="FFFFFF"/>
              </a:solidFill>
              <a:latin typeface="DM Sans"/>
              <a:ea typeface="DM Sans"/>
              <a:cs typeface="DM Sans"/>
              <a:sym typeface="DM Sans"/>
            </a:endParaRPr>
          </a:p>
          <a:p>
            <a:pPr marL="0" lvl="0" indent="0" algn="l">
              <a:lnSpc>
                <a:spcPts val="4456"/>
              </a:lnSpc>
              <a:spcBef>
                <a:spcPct val="0"/>
              </a:spcBef>
            </a:pPr>
            <a:r>
              <a:rPr lang="en-US" sz="3229" u="none" strike="noStrike">
                <a:solidFill>
                  <a:srgbClr val="FFFFFF"/>
                </a:solidFill>
                <a:latin typeface="DM Sans"/>
                <a:ea typeface="DM Sans"/>
                <a:cs typeface="DM Sans"/>
                <a:sym typeface="DM Sans"/>
              </a:rPr>
              <a:t>Inventory and supplier management play a crucial role in optimizing production efficiency.</a:t>
            </a:r>
          </a:p>
          <a:p>
            <a:pPr marL="0" lvl="0" indent="0" algn="l">
              <a:lnSpc>
                <a:spcPts val="4456"/>
              </a:lnSpc>
              <a:spcBef>
                <a:spcPct val="0"/>
              </a:spcBef>
            </a:pPr>
            <a:endParaRPr lang="en-US" sz="3229" u="none" strike="noStrike">
              <a:solidFill>
                <a:srgbClr val="FFFFFF"/>
              </a:solidFill>
              <a:latin typeface="DM Sans"/>
              <a:ea typeface="DM Sans"/>
              <a:cs typeface="DM Sans"/>
              <a:sym typeface="DM Sans"/>
            </a:endParaRPr>
          </a:p>
          <a:p>
            <a:pPr marL="0" lvl="0" indent="0" algn="l">
              <a:lnSpc>
                <a:spcPts val="4456"/>
              </a:lnSpc>
              <a:spcBef>
                <a:spcPct val="0"/>
              </a:spcBef>
            </a:pPr>
            <a:r>
              <a:rPr lang="en-US" sz="3229" u="none" strike="noStrike">
                <a:solidFill>
                  <a:srgbClr val="FFFFFF"/>
                </a:solidFill>
                <a:latin typeface="DM Sans"/>
                <a:ea typeface="DM Sans"/>
                <a:cs typeface="DM Sans"/>
                <a:sym typeface="DM Sans"/>
              </a:rPr>
              <a:t>Automating work orders and integrating maintenance logs can prevent unexpected machine downtime.</a:t>
            </a:r>
          </a:p>
          <a:p>
            <a:pPr marL="0" lvl="0" indent="0" algn="l">
              <a:lnSpc>
                <a:spcPts val="4456"/>
              </a:lnSpc>
              <a:spcBef>
                <a:spcPct val="0"/>
              </a:spcBef>
            </a:pPr>
            <a:endParaRPr lang="en-US" sz="3229" u="none" strike="noStrike">
              <a:solidFill>
                <a:srgbClr val="FFFFFF"/>
              </a:solidFill>
              <a:latin typeface="DM Sans"/>
              <a:ea typeface="DM Sans"/>
              <a:cs typeface="DM Sans"/>
              <a:sym typeface="DM Sans"/>
            </a:endParaRPr>
          </a:p>
          <a:p>
            <a:pPr marL="0" lvl="0" indent="0" algn="l">
              <a:lnSpc>
                <a:spcPts val="4456"/>
              </a:lnSpc>
              <a:spcBef>
                <a:spcPct val="0"/>
              </a:spcBef>
            </a:pPr>
            <a:r>
              <a:rPr lang="en-US" sz="3229" u="none" strike="noStrike">
                <a:solidFill>
                  <a:srgbClr val="FFFFFF"/>
                </a:solidFill>
                <a:latin typeface="DM Sans"/>
                <a:ea typeface="DM Sans"/>
                <a:cs typeface="DM Sans"/>
                <a:sym typeface="DM Sans"/>
              </a:rPr>
              <a:t>Data redundancy should be minimized by implementing a normalized database schema.</a:t>
            </a:r>
          </a:p>
          <a:p>
            <a:pPr marL="0" lvl="0" indent="0" algn="l">
              <a:lnSpc>
                <a:spcPts val="4456"/>
              </a:lnSpc>
              <a:spcBef>
                <a:spcPct val="0"/>
              </a:spcBef>
            </a:pPr>
            <a:endParaRPr lang="en-US" sz="3229" u="none" strike="noStrike">
              <a:solidFill>
                <a:srgbClr val="FFFFFF"/>
              </a:solidFill>
              <a:latin typeface="DM Sans"/>
              <a:ea typeface="DM Sans"/>
              <a:cs typeface="DM Sans"/>
              <a:sym typeface="DM Sans"/>
            </a:endParaRPr>
          </a:p>
          <a:p>
            <a:pPr marL="0" lvl="0" indent="0" algn="l">
              <a:lnSpc>
                <a:spcPts val="4456"/>
              </a:lnSpc>
              <a:spcBef>
                <a:spcPct val="0"/>
              </a:spcBef>
            </a:pPr>
            <a:r>
              <a:rPr lang="en-US" sz="3229" u="none" strike="noStrike">
                <a:solidFill>
                  <a:srgbClr val="FFFFFF"/>
                </a:solidFill>
                <a:latin typeface="DM Sans"/>
                <a:ea typeface="DM Sans"/>
                <a:cs typeface="DM Sans"/>
                <a:sym typeface="DM Sans"/>
              </a:rPr>
              <a:t>Efficient tracking of quality control measures ensures that defective products do not reach customers.</a:t>
            </a:r>
          </a:p>
        </p:txBody>
      </p:sp>
      <p:sp>
        <p:nvSpPr>
          <p:cNvPr id="7" name="TextBox 7"/>
          <p:cNvSpPr txBox="1"/>
          <p:nvPr/>
        </p:nvSpPr>
        <p:spPr>
          <a:xfrm>
            <a:off x="3141079" y="103390"/>
            <a:ext cx="11677669" cy="1225223"/>
          </a:xfrm>
          <a:prstGeom prst="rect">
            <a:avLst/>
          </a:prstGeom>
        </p:spPr>
        <p:txBody>
          <a:bodyPr lIns="0" tIns="0" rIns="0" bIns="0" rtlCol="0" anchor="t">
            <a:spAutoFit/>
          </a:bodyPr>
          <a:lstStyle/>
          <a:p>
            <a:pPr marL="0" lvl="0" indent="0" algn="ctr">
              <a:lnSpc>
                <a:spcPts val="9625"/>
              </a:lnSpc>
              <a:spcBef>
                <a:spcPct val="0"/>
              </a:spcBef>
            </a:pPr>
            <a:r>
              <a:rPr lang="en-US" sz="8020" b="1">
                <a:solidFill>
                  <a:srgbClr val="FFFFFF"/>
                </a:solidFill>
                <a:latin typeface="Now Bold"/>
                <a:ea typeface="Now Bold"/>
                <a:cs typeface="Now Bold"/>
                <a:sym typeface="Now Bold"/>
              </a:rPr>
              <a:t>OBSERVATIONS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Freeform 2"/>
          <p:cNvSpPr/>
          <p:nvPr/>
        </p:nvSpPr>
        <p:spPr>
          <a:xfrm>
            <a:off x="-5993373" y="-5458262"/>
            <a:ext cx="10196686" cy="10196686"/>
          </a:xfrm>
          <a:custGeom>
            <a:avLst/>
            <a:gdLst/>
            <a:ahLst/>
            <a:cxnLst/>
            <a:rect l="l" t="t" r="r" b="b"/>
            <a:pathLst>
              <a:path w="10196686" h="10196686">
                <a:moveTo>
                  <a:pt x="0" y="0"/>
                </a:moveTo>
                <a:lnTo>
                  <a:pt x="10196686" y="0"/>
                </a:lnTo>
                <a:lnTo>
                  <a:pt x="10196686" y="10196685"/>
                </a:lnTo>
                <a:lnTo>
                  <a:pt x="0" y="10196685"/>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06176" y="2363990"/>
            <a:ext cx="16551506" cy="7065861"/>
          </a:xfrm>
          <a:prstGeom prst="rect">
            <a:avLst/>
          </a:prstGeom>
        </p:spPr>
        <p:txBody>
          <a:bodyPr lIns="0" tIns="0" rIns="0" bIns="0" rtlCol="0" anchor="t">
            <a:spAutoFit/>
          </a:bodyPr>
          <a:lstStyle/>
          <a:p>
            <a:pPr marL="0" lvl="0" indent="0" algn="l">
              <a:lnSpc>
                <a:spcPts val="4046"/>
              </a:lnSpc>
              <a:spcBef>
                <a:spcPct val="0"/>
              </a:spcBef>
            </a:pPr>
            <a:endParaRPr/>
          </a:p>
          <a:p>
            <a:pPr marL="0" lvl="0" indent="0" algn="l">
              <a:lnSpc>
                <a:spcPts val="4046"/>
              </a:lnSpc>
              <a:spcBef>
                <a:spcPct val="0"/>
              </a:spcBef>
            </a:pPr>
            <a:r>
              <a:rPr lang="en-US" sz="2932" b="1" u="none" strike="noStrike">
                <a:solidFill>
                  <a:srgbClr val="FFFFFF"/>
                </a:solidFill>
                <a:latin typeface="DM Sans Bold"/>
                <a:ea typeface="DM Sans Bold"/>
                <a:cs typeface="DM Sans Bold"/>
                <a:sym typeface="DM Sans Bold"/>
              </a:rPr>
              <a:t>Database Management System Implementation: </a:t>
            </a:r>
            <a:r>
              <a:rPr lang="en-US" sz="2932" u="none" strike="noStrike">
                <a:solidFill>
                  <a:srgbClr val="FFFFFF"/>
                </a:solidFill>
                <a:latin typeface="DM Sans"/>
                <a:ea typeface="DM Sans"/>
                <a:cs typeface="DM Sans"/>
                <a:sym typeface="DM Sans"/>
              </a:rPr>
              <a:t>Implement a robust relational database system to ensure smooth data operations</a:t>
            </a:r>
            <a:r>
              <a:rPr lang="en-US" sz="2932" b="1" u="none" strike="noStrike">
                <a:solidFill>
                  <a:srgbClr val="FFFFFF"/>
                </a:solidFill>
                <a:latin typeface="DM Sans Bold"/>
                <a:ea typeface="DM Sans Bold"/>
                <a:cs typeface="DM Sans Bold"/>
                <a:sym typeface="DM Sans Bold"/>
              </a:rPr>
              <a:t>.</a:t>
            </a:r>
          </a:p>
          <a:p>
            <a:pPr marL="0" lvl="0" indent="0" algn="l">
              <a:lnSpc>
                <a:spcPts val="4046"/>
              </a:lnSpc>
              <a:spcBef>
                <a:spcPct val="0"/>
              </a:spcBef>
            </a:pPr>
            <a:r>
              <a:rPr lang="en-US" sz="2932" b="1" u="none" strike="noStrike">
                <a:solidFill>
                  <a:srgbClr val="FFFFFF"/>
                </a:solidFill>
                <a:latin typeface="DM Sans Bold"/>
                <a:ea typeface="DM Sans Bold"/>
                <a:cs typeface="DM Sans Bold"/>
                <a:sym typeface="DM Sans Bold"/>
              </a:rPr>
              <a:t>Automated Order Processing:</a:t>
            </a:r>
            <a:r>
              <a:rPr lang="en-US" sz="2932" u="none" strike="noStrike">
                <a:solidFill>
                  <a:srgbClr val="FFFFFF"/>
                </a:solidFill>
                <a:latin typeface="DM Sans"/>
                <a:ea typeface="DM Sans"/>
                <a:cs typeface="DM Sans"/>
                <a:sym typeface="DM Sans"/>
              </a:rPr>
              <a:t> Introduce automation in work order processing to reduce human errors and delays.</a:t>
            </a:r>
          </a:p>
          <a:p>
            <a:pPr marL="0" lvl="0" indent="0" algn="l">
              <a:lnSpc>
                <a:spcPts val="4046"/>
              </a:lnSpc>
              <a:spcBef>
                <a:spcPct val="0"/>
              </a:spcBef>
            </a:pPr>
            <a:r>
              <a:rPr lang="en-US" sz="2932" u="none" strike="noStrike">
                <a:solidFill>
                  <a:srgbClr val="FFFFFF"/>
                </a:solidFill>
                <a:latin typeface="DM Sans"/>
                <a:ea typeface="DM Sans"/>
                <a:cs typeface="DM Sans"/>
                <a:sym typeface="DM Sans"/>
              </a:rPr>
              <a:t>I</a:t>
            </a:r>
            <a:r>
              <a:rPr lang="en-US" sz="2932" b="1" u="none" strike="noStrike">
                <a:solidFill>
                  <a:srgbClr val="FFFFFF"/>
                </a:solidFill>
                <a:latin typeface="DM Sans Bold"/>
                <a:ea typeface="DM Sans Bold"/>
                <a:cs typeface="DM Sans Bold"/>
                <a:sym typeface="DM Sans Bold"/>
              </a:rPr>
              <a:t>nventory Optimization:</a:t>
            </a:r>
            <a:r>
              <a:rPr lang="en-US" sz="2932" u="none" strike="noStrike">
                <a:solidFill>
                  <a:srgbClr val="FFFFFF"/>
                </a:solidFill>
                <a:latin typeface="DM Sans"/>
                <a:ea typeface="DM Sans"/>
                <a:cs typeface="DM Sans"/>
                <a:sym typeface="DM Sans"/>
              </a:rPr>
              <a:t> Implement real-time inventory tracking to avoid shortages and overstocking.</a:t>
            </a:r>
          </a:p>
          <a:p>
            <a:pPr marL="0" lvl="0" indent="0" algn="l">
              <a:lnSpc>
                <a:spcPts val="4046"/>
              </a:lnSpc>
              <a:spcBef>
                <a:spcPct val="0"/>
              </a:spcBef>
            </a:pPr>
            <a:r>
              <a:rPr lang="en-US" sz="2932" b="1" u="none" strike="noStrike">
                <a:solidFill>
                  <a:srgbClr val="FFFFFF"/>
                </a:solidFill>
                <a:latin typeface="DM Sans Bold"/>
                <a:ea typeface="DM Sans Bold"/>
                <a:cs typeface="DM Sans Bold"/>
                <a:sym typeface="DM Sans Bold"/>
              </a:rPr>
              <a:t>Supplier Relationship Management:</a:t>
            </a:r>
            <a:r>
              <a:rPr lang="en-US" sz="2932" u="none" strike="noStrike">
                <a:solidFill>
                  <a:srgbClr val="FFFFFF"/>
                </a:solidFill>
                <a:latin typeface="DM Sans"/>
                <a:ea typeface="DM Sans"/>
                <a:cs typeface="DM Sans"/>
                <a:sym typeface="DM Sans"/>
              </a:rPr>
              <a:t> Develop a supplier performance tracking system to improve procurement efficiency.</a:t>
            </a:r>
          </a:p>
          <a:p>
            <a:pPr marL="0" lvl="0" indent="0" algn="l">
              <a:lnSpc>
                <a:spcPts val="4046"/>
              </a:lnSpc>
              <a:spcBef>
                <a:spcPct val="0"/>
              </a:spcBef>
            </a:pPr>
            <a:r>
              <a:rPr lang="en-US" sz="2932" u="none" strike="noStrike">
                <a:solidFill>
                  <a:srgbClr val="FFFFFF"/>
                </a:solidFill>
                <a:latin typeface="DM Sans"/>
                <a:ea typeface="DM Sans"/>
                <a:cs typeface="DM Sans"/>
                <a:sym typeface="DM Sans"/>
              </a:rPr>
              <a:t>M</a:t>
            </a:r>
            <a:r>
              <a:rPr lang="en-US" sz="2932" b="1" u="none" strike="noStrike">
                <a:solidFill>
                  <a:srgbClr val="FFFFFF"/>
                </a:solidFill>
                <a:latin typeface="DM Sans Bold"/>
                <a:ea typeface="DM Sans Bold"/>
                <a:cs typeface="DM Sans Bold"/>
                <a:sym typeface="DM Sans Bold"/>
              </a:rPr>
              <a:t>aintenance Scheduling System: </a:t>
            </a:r>
            <a:r>
              <a:rPr lang="en-US" sz="2932" u="none" strike="noStrike">
                <a:solidFill>
                  <a:srgbClr val="FFFFFF"/>
                </a:solidFill>
                <a:latin typeface="DM Sans"/>
                <a:ea typeface="DM Sans"/>
                <a:cs typeface="DM Sans"/>
                <a:sym typeface="DM Sans"/>
              </a:rPr>
              <a:t>Automate machine maintenance tracking to reduce downtime and increase productivity.</a:t>
            </a:r>
          </a:p>
          <a:p>
            <a:pPr marL="0" lvl="0" indent="0" algn="l">
              <a:lnSpc>
                <a:spcPts val="4046"/>
              </a:lnSpc>
              <a:spcBef>
                <a:spcPct val="0"/>
              </a:spcBef>
            </a:pPr>
            <a:r>
              <a:rPr lang="en-US" sz="2932" b="1" u="none" strike="noStrike">
                <a:solidFill>
                  <a:srgbClr val="FFFFFF"/>
                </a:solidFill>
                <a:latin typeface="DM Sans Bold"/>
                <a:ea typeface="DM Sans Bold"/>
                <a:cs typeface="DM Sans Bold"/>
                <a:sym typeface="DM Sans Bold"/>
              </a:rPr>
              <a:t>Data Security &amp; Integrity:</a:t>
            </a:r>
            <a:r>
              <a:rPr lang="en-US" sz="2932" u="none" strike="noStrike">
                <a:solidFill>
                  <a:srgbClr val="FFFFFF"/>
                </a:solidFill>
                <a:latin typeface="DM Sans"/>
                <a:ea typeface="DM Sans"/>
                <a:cs typeface="DM Sans"/>
                <a:sym typeface="DM Sans"/>
              </a:rPr>
              <a:t> Implement access control measures to ensure sensitive data is protected from unauthorized access.</a:t>
            </a:r>
          </a:p>
          <a:p>
            <a:pPr marL="0" lvl="0" indent="0" algn="l">
              <a:lnSpc>
                <a:spcPts val="4046"/>
              </a:lnSpc>
              <a:spcBef>
                <a:spcPct val="0"/>
              </a:spcBef>
            </a:pPr>
            <a:endParaRPr lang="en-US" sz="2932" u="none" strike="noStrike">
              <a:solidFill>
                <a:srgbClr val="FFFFFF"/>
              </a:solidFill>
              <a:latin typeface="DM Sans"/>
              <a:ea typeface="DM Sans"/>
              <a:cs typeface="DM Sans"/>
              <a:sym typeface="DM Sans"/>
            </a:endParaRPr>
          </a:p>
        </p:txBody>
      </p:sp>
      <p:sp>
        <p:nvSpPr>
          <p:cNvPr id="4" name="TextBox 4"/>
          <p:cNvSpPr txBox="1"/>
          <p:nvPr/>
        </p:nvSpPr>
        <p:spPr>
          <a:xfrm>
            <a:off x="3141079" y="93865"/>
            <a:ext cx="11677669" cy="2308225"/>
          </a:xfrm>
          <a:prstGeom prst="rect">
            <a:avLst/>
          </a:prstGeom>
        </p:spPr>
        <p:txBody>
          <a:bodyPr lIns="0" tIns="0" rIns="0" bIns="0" rtlCol="0" anchor="t">
            <a:spAutoFit/>
          </a:bodyPr>
          <a:lstStyle/>
          <a:p>
            <a:pPr marL="0" lvl="0" indent="0" algn="ctr">
              <a:lnSpc>
                <a:spcPts val="9025"/>
              </a:lnSpc>
              <a:spcBef>
                <a:spcPct val="0"/>
              </a:spcBef>
            </a:pPr>
            <a:r>
              <a:rPr lang="en-US" sz="7521" b="1">
                <a:solidFill>
                  <a:srgbClr val="FFFFFF"/>
                </a:solidFill>
                <a:latin typeface="Now Bold"/>
                <a:ea typeface="Now Bold"/>
                <a:cs typeface="Now Bold"/>
                <a:sym typeface="Now Bold"/>
              </a:rPr>
              <a:t>INSIGHTS AND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D40"/>
        </a:solidFill>
        <a:effectLst/>
      </p:bgPr>
    </p:bg>
    <p:spTree>
      <p:nvGrpSpPr>
        <p:cNvPr id="1" name=""/>
        <p:cNvGrpSpPr/>
        <p:nvPr/>
      </p:nvGrpSpPr>
      <p:grpSpPr>
        <a:xfrm>
          <a:off x="0" y="0"/>
          <a:ext cx="0" cy="0"/>
          <a:chOff x="0" y="0"/>
          <a:chExt cx="0" cy="0"/>
        </a:xfrm>
      </p:grpSpPr>
      <p:sp>
        <p:nvSpPr>
          <p:cNvPr id="2" name="Freeform 2"/>
          <p:cNvSpPr/>
          <p:nvPr/>
        </p:nvSpPr>
        <p:spPr>
          <a:xfrm>
            <a:off x="-1139983" y="8796641"/>
            <a:ext cx="4337366" cy="4337366"/>
          </a:xfrm>
          <a:custGeom>
            <a:avLst/>
            <a:gdLst/>
            <a:ahLst/>
            <a:cxnLst/>
            <a:rect l="l" t="t" r="r" b="b"/>
            <a:pathLst>
              <a:path w="4337366" h="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a:stretch>
          </a:blipFill>
        </p:spPr>
      </p:sp>
      <p:sp>
        <p:nvSpPr>
          <p:cNvPr id="3" name="Freeform 3"/>
          <p:cNvSpPr/>
          <p:nvPr/>
        </p:nvSpPr>
        <p:spPr>
          <a:xfrm>
            <a:off x="3042587" y="1178340"/>
            <a:ext cx="12202827" cy="8778983"/>
          </a:xfrm>
          <a:custGeom>
            <a:avLst/>
            <a:gdLst/>
            <a:ahLst/>
            <a:cxnLst/>
            <a:rect l="l" t="t" r="r" b="b"/>
            <a:pathLst>
              <a:path w="12202827" h="8778983">
                <a:moveTo>
                  <a:pt x="0" y="0"/>
                </a:moveTo>
                <a:lnTo>
                  <a:pt x="12202826" y="0"/>
                </a:lnTo>
                <a:lnTo>
                  <a:pt x="12202826" y="8778983"/>
                </a:lnTo>
                <a:lnTo>
                  <a:pt x="0" y="8778983"/>
                </a:lnTo>
                <a:lnTo>
                  <a:pt x="0" y="0"/>
                </a:lnTo>
                <a:close/>
              </a:path>
            </a:pathLst>
          </a:custGeom>
          <a:blipFill>
            <a:blip r:embed="rId4"/>
            <a:stretch>
              <a:fillRect t="-300" b="-300"/>
            </a:stretch>
          </a:blipFill>
        </p:spPr>
      </p:sp>
      <p:sp>
        <p:nvSpPr>
          <p:cNvPr id="4" name="TextBox 4"/>
          <p:cNvSpPr txBox="1"/>
          <p:nvPr/>
        </p:nvSpPr>
        <p:spPr>
          <a:xfrm>
            <a:off x="3042587" y="0"/>
            <a:ext cx="11230823" cy="1178340"/>
          </a:xfrm>
          <a:prstGeom prst="rect">
            <a:avLst/>
          </a:prstGeom>
        </p:spPr>
        <p:txBody>
          <a:bodyPr lIns="0" tIns="0" rIns="0" bIns="0" rtlCol="0" anchor="t">
            <a:spAutoFit/>
          </a:bodyPr>
          <a:lstStyle/>
          <a:p>
            <a:pPr marL="0" lvl="0" indent="0" algn="ctr">
              <a:lnSpc>
                <a:spcPts val="9256"/>
              </a:lnSpc>
              <a:spcBef>
                <a:spcPct val="0"/>
              </a:spcBef>
            </a:pPr>
            <a:r>
              <a:rPr lang="en-US" sz="7713" b="1">
                <a:solidFill>
                  <a:srgbClr val="FFFFFF"/>
                </a:solidFill>
                <a:latin typeface="Now Bold"/>
                <a:ea typeface="Now Bold"/>
                <a:cs typeface="Now Bold"/>
                <a:sym typeface="Now Bold"/>
              </a:rPr>
              <a:t>ERD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428</Words>
  <Application>Microsoft Office PowerPoint</Application>
  <PresentationFormat>Custom</PresentationFormat>
  <Paragraphs>43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DM Sans Bold</vt:lpstr>
      <vt:lpstr>DM Sans</vt:lpstr>
      <vt:lpstr>Arial</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ERD for Daikin Industries - Industry Visit Project</dc:title>
  <cp:lastModifiedBy>Rahul Bajaj</cp:lastModifiedBy>
  <cp:revision>2</cp:revision>
  <dcterms:created xsi:type="dcterms:W3CDTF">2006-08-16T00:00:00Z</dcterms:created>
  <dcterms:modified xsi:type="dcterms:W3CDTF">2025-03-12T06:22:27Z</dcterms:modified>
  <dc:identifier>DAGhfdAILMs</dc:identifier>
</cp:coreProperties>
</file>