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9" r:id="rId3"/>
    <p:sldId id="258" r:id="rId4"/>
    <p:sldId id="268"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1732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7066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200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335837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3238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36209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919128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117552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96674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440C6-EB03-4AA4-8D6F-58A544CB0CA1}"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53457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440C6-EB03-4AA4-8D6F-58A544CB0CA1}" type="datetimeFigureOut">
              <a:rPr lang="en-IN" smtClean="0"/>
              <a:t>10-02-2021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59321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440C6-EB03-4AA4-8D6F-58A544CB0CA1}" type="datetimeFigureOut">
              <a:rPr lang="en-IN" smtClean="0"/>
              <a:t>10-02-2021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89715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440C6-EB03-4AA4-8D6F-58A544CB0CA1}" type="datetimeFigureOut">
              <a:rPr lang="en-IN" smtClean="0"/>
              <a:t>10-02-2021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118296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440C6-EB03-4AA4-8D6F-58A544CB0CA1}" type="datetimeFigureOut">
              <a:rPr lang="en-IN" smtClean="0"/>
              <a:t>10-02-2021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22227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440C6-EB03-4AA4-8D6F-58A544CB0CA1}" type="datetimeFigureOut">
              <a:rPr lang="en-IN" smtClean="0"/>
              <a:t>10-02-2021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AC429-D669-4793-8378-1669BC5E8455}" type="slidenum">
              <a:rPr lang="en-IN" smtClean="0"/>
              <a:t>‹#›</a:t>
            </a:fld>
            <a:endParaRPr lang="en-IN"/>
          </a:p>
        </p:txBody>
      </p:sp>
    </p:spTree>
    <p:extLst>
      <p:ext uri="{BB962C8B-B14F-4D97-AF65-F5344CB8AC3E}">
        <p14:creationId xmlns:p14="http://schemas.microsoft.com/office/powerpoint/2010/main" val="8068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AC429-D669-4793-8378-1669BC5E8455}" type="slidenum">
              <a:rPr lang="en-IN" smtClean="0"/>
              <a:t>‹#›</a:t>
            </a:fld>
            <a:endParaRPr lang="en-IN"/>
          </a:p>
        </p:txBody>
      </p:sp>
      <p:sp>
        <p:nvSpPr>
          <p:cNvPr id="5" name="Date Placeholder 4"/>
          <p:cNvSpPr>
            <a:spLocks noGrp="1"/>
          </p:cNvSpPr>
          <p:nvPr>
            <p:ph type="dt" sz="half" idx="10"/>
          </p:nvPr>
        </p:nvSpPr>
        <p:spPr/>
        <p:txBody>
          <a:bodyPr/>
          <a:lstStyle/>
          <a:p>
            <a:fld id="{9F5440C6-EB03-4AA4-8D6F-58A544CB0CA1}" type="datetimeFigureOut">
              <a:rPr lang="en-IN" smtClean="0"/>
              <a:t>10-02-2021</a:t>
            </a:fld>
            <a:endParaRPr lang="en-IN"/>
          </a:p>
        </p:txBody>
      </p:sp>
    </p:spTree>
    <p:extLst>
      <p:ext uri="{BB962C8B-B14F-4D97-AF65-F5344CB8AC3E}">
        <p14:creationId xmlns:p14="http://schemas.microsoft.com/office/powerpoint/2010/main" val="407597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5440C6-EB03-4AA4-8D6F-58A544CB0CA1}" type="datetimeFigureOut">
              <a:rPr lang="en-IN" smtClean="0"/>
              <a:t>10-02-2021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AAC429-D669-4793-8378-1669BC5E8455}" type="slidenum">
              <a:rPr lang="en-IN" smtClean="0"/>
              <a:t>‹#›</a:t>
            </a:fld>
            <a:endParaRPr lang="en-IN"/>
          </a:p>
        </p:txBody>
      </p:sp>
    </p:spTree>
    <p:extLst>
      <p:ext uri="{BB962C8B-B14F-4D97-AF65-F5344CB8AC3E}">
        <p14:creationId xmlns:p14="http://schemas.microsoft.com/office/powerpoint/2010/main" val="25086188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206F8D-44A2-44FF-A9DF-9D3A8604197E}"/>
              </a:ext>
            </a:extLst>
          </p:cNvPr>
          <p:cNvSpPr txBox="1"/>
          <p:nvPr/>
        </p:nvSpPr>
        <p:spPr>
          <a:xfrm>
            <a:off x="3505200" y="1036709"/>
            <a:ext cx="6096000" cy="707886"/>
          </a:xfrm>
          <a:prstGeom prst="rect">
            <a:avLst/>
          </a:prstGeom>
          <a:noFill/>
        </p:spPr>
        <p:txBody>
          <a:bodyPr wrap="square" anchor="ctr">
            <a:spAutoFit/>
          </a:bodyPr>
          <a:lstStyle/>
          <a:p>
            <a:r>
              <a:rPr lang="en-US" altLang="en-US" sz="4000" u="sng" dirty="0">
                <a:latin typeface="Cambria" panose="02040503050406030204" pitchFamily="18" charset="0"/>
                <a:ea typeface="Cambria" panose="02040503050406030204" pitchFamily="18" charset="0"/>
              </a:rPr>
              <a:t>EUCALYPTUS:</a:t>
            </a:r>
            <a:endParaRPr lang="en-IN" sz="4000" u="sng"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BC6A890-5E02-4CD8-9220-16BF0944E266}"/>
              </a:ext>
            </a:extLst>
          </p:cNvPr>
          <p:cNvSpPr txBox="1"/>
          <p:nvPr/>
        </p:nvSpPr>
        <p:spPr>
          <a:xfrm>
            <a:off x="1247775" y="2557857"/>
            <a:ext cx="9696449" cy="2585323"/>
          </a:xfrm>
          <a:prstGeom prst="rect">
            <a:avLst/>
          </a:prstGeom>
          <a:noFill/>
        </p:spPr>
        <p:txBody>
          <a:bodyPr wrap="square" anchor="ctr">
            <a:spAutoFit/>
          </a:bodyPr>
          <a:lstStyle/>
          <a:p>
            <a:r>
              <a:rPr lang="en-US" altLang="en-US" sz="5400" dirty="0">
                <a:latin typeface="Cambria" panose="02040503050406030204" pitchFamily="18" charset="0"/>
                <a:ea typeface="Cambria" panose="02040503050406030204" pitchFamily="18" charset="0"/>
              </a:rPr>
              <a:t>An </a:t>
            </a:r>
            <a:r>
              <a:rPr lang="en-US" altLang="en-US" sz="5400" dirty="0">
                <a:solidFill>
                  <a:srgbClr val="0070C0"/>
                </a:solidFill>
                <a:latin typeface="Cambria" panose="02040503050406030204" pitchFamily="18" charset="0"/>
                <a:ea typeface="Cambria" panose="02040503050406030204" pitchFamily="18" charset="0"/>
              </a:rPr>
              <a:t>E</a:t>
            </a:r>
            <a:r>
              <a:rPr lang="en-US" altLang="en-US" sz="5400" dirty="0">
                <a:latin typeface="Cambria" panose="02040503050406030204" pitchFamily="18" charset="0"/>
                <a:ea typeface="Cambria" panose="02040503050406030204" pitchFamily="18" charset="0"/>
              </a:rPr>
              <a:t>lastic </a:t>
            </a:r>
            <a:r>
              <a:rPr lang="en-US" altLang="en-US" sz="5400" dirty="0">
                <a:solidFill>
                  <a:srgbClr val="0070C0"/>
                </a:solidFill>
                <a:latin typeface="Cambria" panose="02040503050406030204" pitchFamily="18" charset="0"/>
                <a:ea typeface="Cambria" panose="02040503050406030204" pitchFamily="18" charset="0"/>
              </a:rPr>
              <a:t>U</a:t>
            </a:r>
            <a:r>
              <a:rPr lang="en-US" altLang="en-US" sz="5400" dirty="0">
                <a:latin typeface="Cambria" panose="02040503050406030204" pitchFamily="18" charset="0"/>
                <a:ea typeface="Cambria" panose="02040503050406030204" pitchFamily="18" charset="0"/>
              </a:rPr>
              <a:t>tility </a:t>
            </a:r>
            <a:r>
              <a:rPr lang="en-US" altLang="en-US" sz="5400" dirty="0">
                <a:solidFill>
                  <a:srgbClr val="0070C0"/>
                </a:solidFill>
                <a:latin typeface="Cambria" panose="02040503050406030204" pitchFamily="18" charset="0"/>
                <a:ea typeface="Cambria" panose="02040503050406030204" pitchFamily="18" charset="0"/>
              </a:rPr>
              <a:t>C</a:t>
            </a:r>
            <a:r>
              <a:rPr lang="en-US" altLang="en-US" sz="5400" dirty="0">
                <a:latin typeface="Cambria" panose="02040503050406030204" pitchFamily="18" charset="0"/>
                <a:ea typeface="Cambria" panose="02040503050406030204" pitchFamily="18" charset="0"/>
              </a:rPr>
              <a:t>omputing </a:t>
            </a:r>
            <a:r>
              <a:rPr lang="en-US" altLang="en-US" sz="5400" dirty="0">
                <a:solidFill>
                  <a:srgbClr val="0070C0"/>
                </a:solidFill>
                <a:latin typeface="Cambria" panose="02040503050406030204" pitchFamily="18" charset="0"/>
                <a:ea typeface="Cambria" panose="02040503050406030204" pitchFamily="18" charset="0"/>
              </a:rPr>
              <a:t>A</a:t>
            </a:r>
            <a:r>
              <a:rPr lang="en-US" altLang="en-US" sz="5400" dirty="0">
                <a:latin typeface="Cambria" panose="02040503050406030204" pitchFamily="18" charset="0"/>
                <a:ea typeface="Cambria" panose="02040503050406030204" pitchFamily="18" charset="0"/>
              </a:rPr>
              <a:t>rchitecture for </a:t>
            </a:r>
            <a:r>
              <a:rPr lang="en-US" altLang="en-US" sz="5400" dirty="0">
                <a:solidFill>
                  <a:srgbClr val="0070C0"/>
                </a:solidFill>
                <a:latin typeface="Cambria" panose="02040503050406030204" pitchFamily="18" charset="0"/>
                <a:ea typeface="Cambria" panose="02040503050406030204" pitchFamily="18" charset="0"/>
              </a:rPr>
              <a:t>L</a:t>
            </a:r>
            <a:r>
              <a:rPr lang="en-US" altLang="en-US" sz="5400" dirty="0">
                <a:latin typeface="Cambria" panose="02040503050406030204" pitchFamily="18" charset="0"/>
                <a:ea typeface="Cambria" panose="02040503050406030204" pitchFamily="18" charset="0"/>
              </a:rPr>
              <a:t>inking </a:t>
            </a:r>
            <a:r>
              <a:rPr lang="en-US" altLang="en-US" sz="5400" dirty="0">
                <a:solidFill>
                  <a:srgbClr val="0070C0"/>
                </a:solidFill>
                <a:latin typeface="Cambria" panose="02040503050406030204" pitchFamily="18" charset="0"/>
                <a:ea typeface="Cambria" panose="02040503050406030204" pitchFamily="18" charset="0"/>
              </a:rPr>
              <a:t>Y</a:t>
            </a:r>
            <a:r>
              <a:rPr lang="en-US" altLang="en-US" sz="5400" dirty="0">
                <a:latin typeface="Cambria" panose="02040503050406030204" pitchFamily="18" charset="0"/>
                <a:ea typeface="Cambria" panose="02040503050406030204" pitchFamily="18" charset="0"/>
              </a:rPr>
              <a:t>our </a:t>
            </a:r>
            <a:r>
              <a:rPr lang="en-US" altLang="en-US" sz="5400" dirty="0">
                <a:solidFill>
                  <a:srgbClr val="0070C0"/>
                </a:solidFill>
                <a:latin typeface="Cambria" panose="02040503050406030204" pitchFamily="18" charset="0"/>
                <a:ea typeface="Cambria" panose="02040503050406030204" pitchFamily="18" charset="0"/>
              </a:rPr>
              <a:t>P</a:t>
            </a:r>
            <a:r>
              <a:rPr lang="en-US" altLang="en-US" sz="5400" dirty="0">
                <a:latin typeface="Cambria" panose="02040503050406030204" pitchFamily="18" charset="0"/>
                <a:ea typeface="Cambria" panose="02040503050406030204" pitchFamily="18" charset="0"/>
              </a:rPr>
              <a:t>rograms </a:t>
            </a:r>
            <a:r>
              <a:rPr lang="en-US" altLang="en-US" sz="5400" dirty="0">
                <a:solidFill>
                  <a:srgbClr val="0070C0"/>
                </a:solidFill>
                <a:latin typeface="Cambria" panose="02040503050406030204" pitchFamily="18" charset="0"/>
                <a:ea typeface="Cambria" panose="02040503050406030204" pitchFamily="18" charset="0"/>
              </a:rPr>
              <a:t>t</a:t>
            </a:r>
            <a:r>
              <a:rPr lang="en-US" altLang="en-US" sz="5400" dirty="0">
                <a:latin typeface="Cambria" panose="02040503050406030204" pitchFamily="18" charset="0"/>
                <a:ea typeface="Cambria" panose="02040503050406030204" pitchFamily="18" charset="0"/>
              </a:rPr>
              <a:t>o </a:t>
            </a:r>
            <a:r>
              <a:rPr lang="en-US" altLang="en-US" sz="5400" dirty="0">
                <a:solidFill>
                  <a:srgbClr val="0070C0"/>
                </a:solidFill>
                <a:latin typeface="Cambria" panose="02040503050406030204" pitchFamily="18" charset="0"/>
                <a:ea typeface="Cambria" panose="02040503050406030204" pitchFamily="18" charset="0"/>
              </a:rPr>
              <a:t>U</a:t>
            </a:r>
            <a:r>
              <a:rPr lang="en-US" altLang="en-US" sz="5400" dirty="0">
                <a:latin typeface="Cambria" panose="02040503050406030204" pitchFamily="18" charset="0"/>
                <a:ea typeface="Cambria" panose="02040503050406030204" pitchFamily="18" charset="0"/>
              </a:rPr>
              <a:t>seful </a:t>
            </a:r>
            <a:r>
              <a:rPr lang="en-US" altLang="en-US" sz="5400" dirty="0">
                <a:solidFill>
                  <a:srgbClr val="0070C0"/>
                </a:solidFill>
                <a:latin typeface="Cambria" panose="02040503050406030204" pitchFamily="18" charset="0"/>
                <a:ea typeface="Cambria" panose="02040503050406030204" pitchFamily="18" charset="0"/>
              </a:rPr>
              <a:t>S</a:t>
            </a:r>
            <a:r>
              <a:rPr lang="en-US" altLang="en-US" sz="5400" dirty="0">
                <a:latin typeface="Cambria" panose="02040503050406030204" pitchFamily="18" charset="0"/>
                <a:ea typeface="Cambria" panose="02040503050406030204" pitchFamily="18" charset="0"/>
              </a:rPr>
              <a:t>ystems</a:t>
            </a:r>
            <a:endParaRPr lang="en-IN" sz="5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896743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9F98-AA95-4604-8DE9-A293B3619C21}"/>
              </a:ext>
            </a:extLst>
          </p:cNvPr>
          <p:cNvSpPr>
            <a:spLocks noGrp="1"/>
          </p:cNvSpPr>
          <p:nvPr>
            <p:ph type="title"/>
          </p:nvPr>
        </p:nvSpPr>
        <p:spPr/>
        <p:txBody>
          <a:bodyPr/>
          <a:lstStyle/>
          <a:p>
            <a:r>
              <a:rPr lang="en-US" dirty="0"/>
              <a:t>Services provided by Eucalyptus:</a:t>
            </a:r>
            <a:endParaRPr lang="en-IN" dirty="0"/>
          </a:p>
        </p:txBody>
      </p:sp>
      <p:sp>
        <p:nvSpPr>
          <p:cNvPr id="3" name="Content Placeholder 2">
            <a:extLst>
              <a:ext uri="{FF2B5EF4-FFF2-40B4-BE49-F238E27FC236}">
                <a16:creationId xmlns:a16="http://schemas.microsoft.com/office/drawing/2014/main" id="{9CADA802-A53C-48C4-AC48-56197728354F}"/>
              </a:ext>
            </a:extLst>
          </p:cNvPr>
          <p:cNvSpPr>
            <a:spLocks noGrp="1"/>
          </p:cNvSpPr>
          <p:nvPr>
            <p:ph idx="1"/>
          </p:nvPr>
        </p:nvSpPr>
        <p:spPr>
          <a:xfrm>
            <a:off x="677334" y="1741489"/>
            <a:ext cx="8596668" cy="3880773"/>
          </a:xfrm>
        </p:spPr>
        <p:txBody>
          <a:bodyPr>
            <a:normAutofit lnSpcReduction="10000"/>
          </a:bodyPr>
          <a:lstStyle/>
          <a:p>
            <a:r>
              <a:rPr lang="en-US" dirty="0"/>
              <a:t>Network Isolation : It is the vital part in any layered security approach. It is user by all players from small businesses to large organizations</a:t>
            </a:r>
          </a:p>
          <a:p>
            <a:endParaRPr lang="en-US" dirty="0"/>
          </a:p>
          <a:p>
            <a:r>
              <a:rPr lang="en-US" dirty="0"/>
              <a:t>Elastic IP’s: An elastic IP address is a static IPv4 address designed for dynamic cloud computing . It is associated with your AWS account.</a:t>
            </a:r>
          </a:p>
          <a:p>
            <a:endParaRPr lang="en-US" dirty="0"/>
          </a:p>
          <a:p>
            <a:r>
              <a:rPr lang="en-IN" dirty="0"/>
              <a:t>Security Groups : Security groups are used to collect user accounts, computer accounts and other groups into manageable units.</a:t>
            </a:r>
          </a:p>
          <a:p>
            <a:endParaRPr lang="en-IN" dirty="0"/>
          </a:p>
          <a:p>
            <a:r>
              <a:rPr lang="en-IN" dirty="0"/>
              <a:t>Meta Data Services: Meta data </a:t>
            </a:r>
            <a:r>
              <a:rPr lang="en-IN" dirty="0" err="1"/>
              <a:t>catalog</a:t>
            </a:r>
            <a:r>
              <a:rPr lang="en-IN" dirty="0"/>
              <a:t> service in the cloud is a mechanism for storing and accessing descriptive metadata and allow cloud users to query for data items based on desired attributes.</a:t>
            </a:r>
          </a:p>
          <a:p>
            <a:endParaRPr lang="en-IN" dirty="0"/>
          </a:p>
        </p:txBody>
      </p:sp>
    </p:spTree>
    <p:extLst>
      <p:ext uri="{BB962C8B-B14F-4D97-AF65-F5344CB8AC3E}">
        <p14:creationId xmlns:p14="http://schemas.microsoft.com/office/powerpoint/2010/main" val="565952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39B9-50AE-4A0B-9D55-0C69BF369050}"/>
              </a:ext>
            </a:extLst>
          </p:cNvPr>
          <p:cNvSpPr>
            <a:spLocks noGrp="1"/>
          </p:cNvSpPr>
          <p:nvPr>
            <p:ph type="title"/>
          </p:nvPr>
        </p:nvSpPr>
        <p:spPr>
          <a:xfrm>
            <a:off x="2515659" y="2419350"/>
            <a:ext cx="8596668" cy="1320800"/>
          </a:xfrm>
        </p:spPr>
        <p:txBody>
          <a:bodyPr anchor="ctr">
            <a:normAutofit/>
          </a:bodyPr>
          <a:lstStyle/>
          <a:p>
            <a:r>
              <a:rPr lang="en-US" sz="5400" dirty="0">
                <a:latin typeface="Cambria" panose="02040503050406030204" pitchFamily="18" charset="0"/>
                <a:ea typeface="Cambria" panose="02040503050406030204" pitchFamily="18" charset="0"/>
              </a:rPr>
              <a:t>Thank You!!!!!!</a:t>
            </a:r>
            <a:endParaRPr lang="en-IN" sz="5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93983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7ECA-A00E-4C70-833F-691B9867BF38}"/>
              </a:ext>
            </a:extLst>
          </p:cNvPr>
          <p:cNvSpPr>
            <a:spLocks noGrp="1"/>
          </p:cNvSpPr>
          <p:nvPr>
            <p:ph type="title"/>
          </p:nvPr>
        </p:nvSpPr>
        <p:spPr>
          <a:xfrm>
            <a:off x="689579" y="1200150"/>
            <a:ext cx="9603275" cy="1724025"/>
          </a:xfrm>
        </p:spPr>
        <p:txBody>
          <a:bodyPr>
            <a:normAutofit fontScale="90000"/>
          </a:bodyPr>
          <a:lstStyle/>
          <a:p>
            <a:pPr marL="457200" indent="-457200">
              <a:buFont typeface="Wingdings" panose="05000000000000000000" pitchFamily="2" charset="2"/>
              <a:buChar char="v"/>
            </a:pPr>
            <a:r>
              <a:rPr lang="en-US" altLang="en-US" sz="4000" dirty="0">
                <a:solidFill>
                  <a:schemeClr val="tx1"/>
                </a:solidFill>
                <a:latin typeface="Cambria" panose="02040503050406030204" pitchFamily="18" charset="0"/>
                <a:ea typeface="Cambria" panose="02040503050406030204" pitchFamily="18" charset="0"/>
              </a:rPr>
              <a:t>Eucalyptus is an open source software to build private and hybrid cloud in Amazon Web Services (AWS).</a:t>
            </a:r>
            <a:br>
              <a:rPr lang="en-US" altLang="en-US" sz="2800" dirty="0">
                <a:latin typeface="Cambria" panose="02040503050406030204" pitchFamily="18" charset="0"/>
                <a:ea typeface="Cambria" panose="02040503050406030204" pitchFamily="18" charset="0"/>
              </a:rPr>
            </a:br>
            <a:br>
              <a:rPr lang="en-US" altLang="en-US" sz="2800" dirty="0">
                <a:latin typeface="Cambria" panose="02040503050406030204" pitchFamily="18" charset="0"/>
                <a:ea typeface="Cambria" panose="02040503050406030204" pitchFamily="18" charset="0"/>
              </a:rPr>
            </a:br>
            <a:br>
              <a:rPr lang="en-US" altLang="en-US" sz="2800" dirty="0">
                <a:latin typeface="Cambria" panose="02040503050406030204" pitchFamily="18" charset="0"/>
                <a:ea typeface="Cambria" panose="02040503050406030204" pitchFamily="18" charset="0"/>
              </a:rPr>
            </a:br>
            <a:br>
              <a:rPr lang="en-US" altLang="en-US" sz="2800" dirty="0">
                <a:latin typeface="Cambria" panose="02040503050406030204" pitchFamily="18" charset="0"/>
                <a:ea typeface="Cambria" panose="02040503050406030204" pitchFamily="18" charset="0"/>
              </a:rPr>
            </a:br>
            <a:endParaRPr lang="en-IN"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AB2F4700-7131-491B-931B-035A94FEC4EC}"/>
              </a:ext>
            </a:extLst>
          </p:cNvPr>
          <p:cNvSpPr txBox="1"/>
          <p:nvPr/>
        </p:nvSpPr>
        <p:spPr>
          <a:xfrm>
            <a:off x="689579" y="3657600"/>
            <a:ext cx="9865957" cy="1200329"/>
          </a:xfrm>
          <a:prstGeom prst="rect">
            <a:avLst/>
          </a:prstGeom>
          <a:noFill/>
        </p:spPr>
        <p:txBody>
          <a:bodyPr wrap="square">
            <a:spAutoFit/>
          </a:bodyPr>
          <a:lstStyle/>
          <a:p>
            <a:pPr marL="342900" indent="-342900">
              <a:buFont typeface="Wingdings" panose="05000000000000000000" pitchFamily="2" charset="2"/>
              <a:buChar char="v"/>
            </a:pPr>
            <a:r>
              <a:rPr lang="en-US" altLang="en-US" sz="3600" dirty="0">
                <a:latin typeface="Cambria" panose="02040503050406030204" pitchFamily="18" charset="0"/>
                <a:ea typeface="Cambria" panose="02040503050406030204" pitchFamily="18" charset="0"/>
              </a:rPr>
              <a:t>It’s the world’s most widely deployed s/w platform for on premise IaaS clouds.</a:t>
            </a:r>
            <a:endParaRPr lang="en-IN" sz="3600" dirty="0"/>
          </a:p>
        </p:txBody>
      </p:sp>
    </p:spTree>
    <p:extLst>
      <p:ext uri="{BB962C8B-B14F-4D97-AF65-F5344CB8AC3E}">
        <p14:creationId xmlns:p14="http://schemas.microsoft.com/office/powerpoint/2010/main" val="32905325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532423-4BB4-4A78-A6C2-36A4A8969A80}"/>
              </a:ext>
            </a:extLst>
          </p:cNvPr>
          <p:cNvPicPr>
            <a:picLocks noChangeAspect="1"/>
          </p:cNvPicPr>
          <p:nvPr/>
        </p:nvPicPr>
        <p:blipFill rotWithShape="1">
          <a:blip r:embed="rId2"/>
          <a:srcRect l="19126" t="18889" r="17598" b="20833"/>
          <a:stretch/>
        </p:blipFill>
        <p:spPr>
          <a:xfrm>
            <a:off x="781049" y="1712302"/>
            <a:ext cx="8669175" cy="4374173"/>
          </a:xfrm>
          <a:prstGeom prst="rect">
            <a:avLst/>
          </a:prstGeom>
        </p:spPr>
      </p:pic>
      <p:sp>
        <p:nvSpPr>
          <p:cNvPr id="7" name="Title 6">
            <a:extLst>
              <a:ext uri="{FF2B5EF4-FFF2-40B4-BE49-F238E27FC236}">
                <a16:creationId xmlns:a16="http://schemas.microsoft.com/office/drawing/2014/main" id="{9FDAEAF1-7757-4C19-9077-02BE97E84C0D}"/>
              </a:ext>
            </a:extLst>
          </p:cNvPr>
          <p:cNvSpPr>
            <a:spLocks noGrp="1"/>
          </p:cNvSpPr>
          <p:nvPr>
            <p:ph type="ctrTitle"/>
          </p:nvPr>
        </p:nvSpPr>
        <p:spPr>
          <a:xfrm>
            <a:off x="-523875" y="114300"/>
            <a:ext cx="8637073" cy="1121752"/>
          </a:xfrm>
        </p:spPr>
        <p:txBody>
          <a:bodyPr>
            <a:noAutofit/>
          </a:bodyPr>
          <a:lstStyle/>
          <a:p>
            <a:r>
              <a:rPr lang="en-US" altLang="en-US" sz="4000" dirty="0">
                <a:latin typeface="Cambria" panose="02040503050406030204" pitchFamily="18" charset="0"/>
                <a:ea typeface="Cambria" panose="02040503050406030204" pitchFamily="18" charset="0"/>
              </a:rPr>
              <a:t>Eucalyptus Architecture</a:t>
            </a:r>
            <a:endParaRPr lang="en-IN"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92150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7C53DCA9-56C9-4FFF-8A34-DE38CD515D63}"/>
              </a:ext>
            </a:extLst>
          </p:cNvPr>
          <p:cNvPicPr>
            <a:picLocks noGrp="1" noChangeAspect="1"/>
          </p:cNvPicPr>
          <p:nvPr>
            <p:ph idx="1"/>
          </p:nvPr>
        </p:nvPicPr>
        <p:blipFill rotWithShape="1">
          <a:blip r:embed="rId2"/>
          <a:srcRect l="16870" t="20530" r="13725" b="2515"/>
          <a:stretch/>
        </p:blipFill>
        <p:spPr>
          <a:xfrm>
            <a:off x="441688" y="476251"/>
            <a:ext cx="8596668" cy="5361654"/>
          </a:xfrm>
        </p:spPr>
      </p:pic>
    </p:spTree>
    <p:extLst>
      <p:ext uri="{BB962C8B-B14F-4D97-AF65-F5344CB8AC3E}">
        <p14:creationId xmlns:p14="http://schemas.microsoft.com/office/powerpoint/2010/main" val="20125834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42B0-FE84-4158-A482-941D86664C99}"/>
              </a:ext>
            </a:extLst>
          </p:cNvPr>
          <p:cNvSpPr>
            <a:spLocks noGrp="1"/>
          </p:cNvSpPr>
          <p:nvPr>
            <p:ph type="title"/>
          </p:nvPr>
        </p:nvSpPr>
        <p:spPr/>
        <p:txBody>
          <a:bodyPr/>
          <a:lstStyle/>
          <a:p>
            <a:r>
              <a:rPr lang="en-US" dirty="0"/>
              <a:t>Five Main components of E	</a:t>
            </a:r>
            <a:r>
              <a:rPr lang="en-US" dirty="0" err="1"/>
              <a:t>ucalyptus</a:t>
            </a:r>
            <a:r>
              <a:rPr lang="en-US" dirty="0"/>
              <a:t> cloud architecture</a:t>
            </a:r>
            <a:endParaRPr lang="en-IN" dirty="0"/>
          </a:p>
        </p:txBody>
      </p:sp>
      <p:sp>
        <p:nvSpPr>
          <p:cNvPr id="3" name="Content Placeholder 2">
            <a:extLst>
              <a:ext uri="{FF2B5EF4-FFF2-40B4-BE49-F238E27FC236}">
                <a16:creationId xmlns:a16="http://schemas.microsoft.com/office/drawing/2014/main" id="{07523E81-B016-476E-A063-D8397F4220FC}"/>
              </a:ext>
            </a:extLst>
          </p:cNvPr>
          <p:cNvSpPr>
            <a:spLocks noGrp="1"/>
          </p:cNvSpPr>
          <p:nvPr>
            <p:ph idx="1"/>
          </p:nvPr>
        </p:nvSpPr>
        <p:spPr/>
        <p:txBody>
          <a:bodyPr>
            <a:normAutofit/>
          </a:bodyPr>
          <a:lstStyle/>
          <a:p>
            <a:r>
              <a:rPr lang="en-US" sz="2000" dirty="0"/>
              <a:t>Cloud Controller (CLC): This is a controller that manages virtual resources like servers, network and storage . It is at the highest level in the hierarchy. It is a java program with web interface for outside world . It can do resource scheduling as well as system accounting . There is only one CLE per cloud. It can handle authentication ,accounting ,reporting in cloud </a:t>
            </a:r>
            <a:endParaRPr lang="en-IN" sz="2000" dirty="0"/>
          </a:p>
        </p:txBody>
      </p:sp>
    </p:spTree>
    <p:extLst>
      <p:ext uri="{BB962C8B-B14F-4D97-AF65-F5344CB8AC3E}">
        <p14:creationId xmlns:p14="http://schemas.microsoft.com/office/powerpoint/2010/main" val="21883144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9B92A-640D-49B1-B803-88183FAAE830}"/>
              </a:ext>
            </a:extLst>
          </p:cNvPr>
          <p:cNvSpPr>
            <a:spLocks noGrp="1"/>
          </p:cNvSpPr>
          <p:nvPr>
            <p:ph idx="1"/>
          </p:nvPr>
        </p:nvSpPr>
        <p:spPr/>
        <p:txBody>
          <a:bodyPr>
            <a:normAutofit/>
          </a:bodyPr>
          <a:lstStyle/>
          <a:p>
            <a:r>
              <a:rPr lang="en-US" sz="2400" dirty="0"/>
              <a:t>Walrus : This is another java program in eucalyptus that is equivalent to AWS S3 storage . It provides persistent storage . It also contains images , volumes and snap-shots similar to AWS .There is only one walrus in the cloud.</a:t>
            </a:r>
            <a:endParaRPr lang="en-IN" sz="2400" dirty="0"/>
          </a:p>
        </p:txBody>
      </p:sp>
    </p:spTree>
    <p:extLst>
      <p:ext uri="{BB962C8B-B14F-4D97-AF65-F5344CB8AC3E}">
        <p14:creationId xmlns:p14="http://schemas.microsoft.com/office/powerpoint/2010/main" val="36892112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6BA23-513E-4D4E-8A74-FF152E8AF95D}"/>
              </a:ext>
            </a:extLst>
          </p:cNvPr>
          <p:cNvSpPr>
            <a:spLocks noGrp="1"/>
          </p:cNvSpPr>
          <p:nvPr>
            <p:ph idx="1"/>
          </p:nvPr>
        </p:nvSpPr>
        <p:spPr/>
        <p:txBody>
          <a:bodyPr>
            <a:normAutofit/>
          </a:bodyPr>
          <a:lstStyle/>
          <a:p>
            <a:r>
              <a:rPr lang="en-US" sz="2800" dirty="0"/>
              <a:t>Cluster controller (CC) : It is a C program that is the front end of the eucalyptus cloud cluster .It can communicate with storage controller and node </a:t>
            </a:r>
            <a:r>
              <a:rPr lang="en-US" sz="2400" dirty="0" err="1"/>
              <a:t>controller</a:t>
            </a:r>
            <a:r>
              <a:rPr lang="en-US" sz="2800" dirty="0" err="1"/>
              <a:t>.It</a:t>
            </a:r>
            <a:r>
              <a:rPr lang="en-US" sz="2800" dirty="0"/>
              <a:t> manages instance execution in the cloud.</a:t>
            </a:r>
            <a:endParaRPr lang="en-IN" sz="2800" dirty="0"/>
          </a:p>
        </p:txBody>
      </p:sp>
    </p:spTree>
    <p:extLst>
      <p:ext uri="{BB962C8B-B14F-4D97-AF65-F5344CB8AC3E}">
        <p14:creationId xmlns:p14="http://schemas.microsoft.com/office/powerpoint/2010/main" val="12373383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FF47C-9223-49EC-AABC-2BAE42F8DD5C}"/>
              </a:ext>
            </a:extLst>
          </p:cNvPr>
          <p:cNvSpPr>
            <a:spLocks noGrp="1"/>
          </p:cNvSpPr>
          <p:nvPr>
            <p:ph idx="1"/>
          </p:nvPr>
        </p:nvSpPr>
        <p:spPr/>
        <p:txBody>
          <a:bodyPr>
            <a:normAutofit/>
          </a:bodyPr>
          <a:lstStyle/>
          <a:p>
            <a:r>
              <a:rPr lang="en-US" sz="2800" dirty="0"/>
              <a:t>Storage Controller (SC) : It is a java program equivalent to EBS in AWS . It can interface with cluster controller and node controller to manage persistent data via Walrus</a:t>
            </a:r>
            <a:endParaRPr lang="en-IN" sz="2800" dirty="0"/>
          </a:p>
        </p:txBody>
      </p:sp>
    </p:spTree>
    <p:extLst>
      <p:ext uri="{BB962C8B-B14F-4D97-AF65-F5344CB8AC3E}">
        <p14:creationId xmlns:p14="http://schemas.microsoft.com/office/powerpoint/2010/main" val="1710209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E6C3B-8CF9-4498-969B-AC765A73EB48}"/>
              </a:ext>
            </a:extLst>
          </p:cNvPr>
          <p:cNvSpPr>
            <a:spLocks noGrp="1"/>
          </p:cNvSpPr>
          <p:nvPr>
            <p:ph idx="1"/>
          </p:nvPr>
        </p:nvSpPr>
        <p:spPr/>
        <p:txBody>
          <a:bodyPr>
            <a:normAutofit/>
          </a:bodyPr>
          <a:lstStyle/>
          <a:p>
            <a:r>
              <a:rPr lang="en-US" sz="2400" dirty="0"/>
              <a:t>Node Controller (NC) : It is a C program that host a virtual machine instance .It is at the lowest level in eucalyptus cloud .It downloads images from walrus and creates an instance for computing requirements in cloud .Manages life cycle of an instance .</a:t>
            </a:r>
            <a:endParaRPr lang="en-IN" sz="2400" dirty="0"/>
          </a:p>
        </p:txBody>
      </p:sp>
    </p:spTree>
    <p:extLst>
      <p:ext uri="{BB962C8B-B14F-4D97-AF65-F5344CB8AC3E}">
        <p14:creationId xmlns:p14="http://schemas.microsoft.com/office/powerpoint/2010/main" val="4293940075"/>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126</TotalTime>
  <Words>415</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Trebuchet MS</vt:lpstr>
      <vt:lpstr>Wingdings</vt:lpstr>
      <vt:lpstr>Wingdings 3</vt:lpstr>
      <vt:lpstr>Facet</vt:lpstr>
      <vt:lpstr>PowerPoint Presentation</vt:lpstr>
      <vt:lpstr>Eucalyptus is an open source software to build private and hybrid cloud in Amazon Web Services (AWS).    </vt:lpstr>
      <vt:lpstr>Eucalyptus Architecture</vt:lpstr>
      <vt:lpstr>PowerPoint Presentation</vt:lpstr>
      <vt:lpstr>Five Main components of E ucalyptus cloud architecture</vt:lpstr>
      <vt:lpstr>PowerPoint Presentation</vt:lpstr>
      <vt:lpstr>PowerPoint Presentation</vt:lpstr>
      <vt:lpstr>PowerPoint Presentation</vt:lpstr>
      <vt:lpstr>PowerPoint Presentation</vt:lpstr>
      <vt:lpstr>Services provided by Eucalyptus: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Bakhtiani</dc:creator>
  <cp:lastModifiedBy>Rahul Bakhtiani</cp:lastModifiedBy>
  <cp:revision>14</cp:revision>
  <dcterms:created xsi:type="dcterms:W3CDTF">2021-02-09T13:10:51Z</dcterms:created>
  <dcterms:modified xsi:type="dcterms:W3CDTF">2021-02-10T02:48:03Z</dcterms:modified>
</cp:coreProperties>
</file>