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163070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028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4730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3480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2345051-2045-45DA-935E-2E3CA1A69ADC}" type="datetimeFigureOut">
              <a:rPr lang="en-US" smtClean="0"/>
              <a:t>2/19/2021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CD31F4-64FA-4BA0-9498-67783267A8C8}" type="slidenum">
              <a:rPr lang="en-US" smtClean="0"/>
              <a:t>‹#›</a:t>
            </a:fld>
            <a:endParaRPr lang="en-US"/>
          </a:p>
        </p:txBody>
      </p:sp>
    </p:spTree>
    <p:extLst>
      <p:ext uri="{BB962C8B-B14F-4D97-AF65-F5344CB8AC3E}">
        <p14:creationId xmlns:p14="http://schemas.microsoft.com/office/powerpoint/2010/main" val="259310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54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1680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51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1293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266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2/19/2021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041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345051-2045-45DA-935E-2E3CA1A69ADC}" type="datetimeFigureOut">
              <a:rPr lang="en-US" smtClean="0"/>
              <a:t>2/19/2021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1990478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Picture 3" descr="Abstract modern tunnel">
            <a:extLst>
              <a:ext uri="{FF2B5EF4-FFF2-40B4-BE49-F238E27FC236}">
                <a16:creationId xmlns:a16="http://schemas.microsoft.com/office/drawing/2014/main" id="{A79812D9-230E-4F55-A5BD-AB2EC7731DE7}"/>
              </a:ext>
            </a:extLst>
          </p:cNvPr>
          <p:cNvPicPr>
            <a:picLocks noChangeAspect="1"/>
          </p:cNvPicPr>
          <p:nvPr/>
        </p:nvPicPr>
        <p:blipFill rotWithShape="1">
          <a:blip r:embed="rId2">
            <a:alphaModFix amt="50000"/>
          </a:blip>
          <a:srcRect t="9444" r="-1" b="6264"/>
          <a:stretch/>
        </p:blipFill>
        <p:spPr>
          <a:xfrm>
            <a:off x="0" y="10"/>
            <a:ext cx="12188930" cy="6857990"/>
          </a:xfrm>
          <a:prstGeom prst="rect">
            <a:avLst/>
          </a:prstGeom>
        </p:spPr>
      </p:pic>
      <p:sp>
        <p:nvSpPr>
          <p:cNvPr id="2" name="Title 1">
            <a:extLst>
              <a:ext uri="{FF2B5EF4-FFF2-40B4-BE49-F238E27FC236}">
                <a16:creationId xmlns:a16="http://schemas.microsoft.com/office/drawing/2014/main" id="{545F0889-17C6-4413-9D1C-DB46D7BBA2E7}"/>
              </a:ext>
            </a:extLst>
          </p:cNvPr>
          <p:cNvSpPr>
            <a:spLocks noGrp="1"/>
          </p:cNvSpPr>
          <p:nvPr>
            <p:ph type="ctrTitle"/>
          </p:nvPr>
        </p:nvSpPr>
        <p:spPr>
          <a:xfrm>
            <a:off x="2054860" y="2727256"/>
            <a:ext cx="7579360" cy="1641362"/>
          </a:xfrm>
        </p:spPr>
        <p:txBody>
          <a:bodyPr>
            <a:normAutofit fontScale="90000"/>
          </a:bodyPr>
          <a:lstStyle/>
          <a:p>
            <a:pPr algn="ctr"/>
            <a:r>
              <a:rPr lang="en-US" sz="6600" dirty="0">
                <a:latin typeface="Cambria" panose="02040503050406030204" pitchFamily="18" charset="0"/>
                <a:ea typeface="Cambria" panose="02040503050406030204" pitchFamily="18" charset="0"/>
              </a:rPr>
              <a:t>IMAGE SHARPENING</a:t>
            </a:r>
            <a:endParaRPr lang="en-IN" sz="6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77614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5081-C73C-4236-97C4-6C21FD2F4E8B}"/>
              </a:ext>
            </a:extLst>
          </p:cNvPr>
          <p:cNvSpPr>
            <a:spLocks noGrp="1"/>
          </p:cNvSpPr>
          <p:nvPr>
            <p:ph type="title"/>
          </p:nvPr>
        </p:nvSpPr>
        <p:spPr/>
        <p:txBody>
          <a:bodyPr/>
          <a:lstStyle/>
          <a:p>
            <a:r>
              <a:rPr lang="en-US" dirty="0"/>
              <a:t>Sample Laplacian mask</a:t>
            </a:r>
            <a:endParaRPr lang="en-IN" dirty="0"/>
          </a:p>
        </p:txBody>
      </p:sp>
      <p:pic>
        <p:nvPicPr>
          <p:cNvPr id="7" name="Content Placeholder 6">
            <a:extLst>
              <a:ext uri="{FF2B5EF4-FFF2-40B4-BE49-F238E27FC236}">
                <a16:creationId xmlns:a16="http://schemas.microsoft.com/office/drawing/2014/main" id="{E39183BD-3CF4-4369-BBAA-5B1FBE8CA4B7}"/>
              </a:ext>
            </a:extLst>
          </p:cNvPr>
          <p:cNvPicPr>
            <a:picLocks noGrp="1" noChangeAspect="1"/>
          </p:cNvPicPr>
          <p:nvPr>
            <p:ph idx="1"/>
          </p:nvPr>
        </p:nvPicPr>
        <p:blipFill>
          <a:blip r:embed="rId2"/>
          <a:stretch>
            <a:fillRect/>
          </a:stretch>
        </p:blipFill>
        <p:spPr>
          <a:xfrm>
            <a:off x="3798385" y="1949450"/>
            <a:ext cx="4068180" cy="4051300"/>
          </a:xfrm>
        </p:spPr>
      </p:pic>
    </p:spTree>
    <p:extLst>
      <p:ext uri="{BB962C8B-B14F-4D97-AF65-F5344CB8AC3E}">
        <p14:creationId xmlns:p14="http://schemas.microsoft.com/office/powerpoint/2010/main" val="347148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426A-F5FE-4EDB-AA7D-3A1F89673561}"/>
              </a:ext>
            </a:extLst>
          </p:cNvPr>
          <p:cNvSpPr>
            <a:spLocks noGrp="1"/>
          </p:cNvSpPr>
          <p:nvPr>
            <p:ph type="title"/>
          </p:nvPr>
        </p:nvSpPr>
        <p:spPr/>
        <p:txBody>
          <a:bodyPr/>
          <a:lstStyle/>
          <a:p>
            <a:r>
              <a:rPr lang="en-US" dirty="0"/>
              <a:t>Laplacian filer</a:t>
            </a:r>
            <a:endParaRPr lang="en-IN" dirty="0"/>
          </a:p>
        </p:txBody>
      </p:sp>
      <p:sp>
        <p:nvSpPr>
          <p:cNvPr id="3" name="Content Placeholder 2">
            <a:extLst>
              <a:ext uri="{FF2B5EF4-FFF2-40B4-BE49-F238E27FC236}">
                <a16:creationId xmlns:a16="http://schemas.microsoft.com/office/drawing/2014/main" id="{64371425-42A1-45C6-B8CD-E74A1B9A5FF0}"/>
              </a:ext>
            </a:extLst>
          </p:cNvPr>
          <p:cNvSpPr>
            <a:spLocks noGrp="1"/>
          </p:cNvSpPr>
          <p:nvPr>
            <p:ph idx="1"/>
          </p:nvPr>
        </p:nvSpPr>
        <p:spPr/>
        <p:txBody>
          <a:bodyPr/>
          <a:lstStyle/>
          <a:p>
            <a:r>
              <a:rPr lang="en-US" dirty="0"/>
              <a:t>Image enhancement of an image f(</a:t>
            </a:r>
            <a:r>
              <a:rPr lang="en-US" dirty="0" err="1"/>
              <a:t>x,y</a:t>
            </a:r>
            <a:r>
              <a:rPr lang="en-US" dirty="0"/>
              <a:t>) can be done by adding the Laplacian edge result.</a:t>
            </a:r>
          </a:p>
          <a:p>
            <a:r>
              <a:rPr lang="en-IN" dirty="0"/>
              <a:t>It enhances the high frequency contents and thereby gives an edge enhancement image</a:t>
            </a:r>
          </a:p>
          <a:p>
            <a:r>
              <a:rPr lang="en-IN" dirty="0"/>
              <a:t>The effect is simply obtained by adding the Laplacian image to the original.</a:t>
            </a:r>
          </a:p>
        </p:txBody>
      </p:sp>
    </p:spTree>
    <p:extLst>
      <p:ext uri="{BB962C8B-B14F-4D97-AF65-F5344CB8AC3E}">
        <p14:creationId xmlns:p14="http://schemas.microsoft.com/office/powerpoint/2010/main" val="330071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EB7E53-AEE4-4B01-A1D2-2576623C41FC}"/>
              </a:ext>
            </a:extLst>
          </p:cNvPr>
          <p:cNvPicPr>
            <a:picLocks noChangeAspect="1"/>
          </p:cNvPicPr>
          <p:nvPr/>
        </p:nvPicPr>
        <p:blipFill>
          <a:blip r:embed="rId2"/>
          <a:stretch>
            <a:fillRect/>
          </a:stretch>
        </p:blipFill>
        <p:spPr>
          <a:xfrm>
            <a:off x="2990849" y="482999"/>
            <a:ext cx="4848225" cy="5739602"/>
          </a:xfrm>
          <a:prstGeom prst="rect">
            <a:avLst/>
          </a:prstGeom>
        </p:spPr>
      </p:pic>
    </p:spTree>
    <p:extLst>
      <p:ext uri="{BB962C8B-B14F-4D97-AF65-F5344CB8AC3E}">
        <p14:creationId xmlns:p14="http://schemas.microsoft.com/office/powerpoint/2010/main" val="167683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370F-40D7-469D-BD1F-5F2B4C5BBCE5}"/>
              </a:ext>
            </a:extLst>
          </p:cNvPr>
          <p:cNvSpPr>
            <a:spLocks noGrp="1"/>
          </p:cNvSpPr>
          <p:nvPr>
            <p:ph type="title"/>
          </p:nvPr>
        </p:nvSpPr>
        <p:spPr/>
        <p:txBody>
          <a:bodyPr/>
          <a:lstStyle/>
          <a:p>
            <a:r>
              <a:rPr lang="en-US" dirty="0"/>
              <a:t>Mathematical representation </a:t>
            </a:r>
            <a:endParaRPr lang="en-IN" dirty="0"/>
          </a:p>
        </p:txBody>
      </p:sp>
      <p:pic>
        <p:nvPicPr>
          <p:cNvPr id="5" name="Content Placeholder 4">
            <a:extLst>
              <a:ext uri="{FF2B5EF4-FFF2-40B4-BE49-F238E27FC236}">
                <a16:creationId xmlns:a16="http://schemas.microsoft.com/office/drawing/2014/main" id="{07ADA3AF-8906-4252-91C4-484505E40122}"/>
              </a:ext>
            </a:extLst>
          </p:cNvPr>
          <p:cNvPicPr>
            <a:picLocks noGrp="1" noChangeAspect="1"/>
          </p:cNvPicPr>
          <p:nvPr>
            <p:ph idx="1"/>
          </p:nvPr>
        </p:nvPicPr>
        <p:blipFill>
          <a:blip r:embed="rId2"/>
          <a:stretch>
            <a:fillRect/>
          </a:stretch>
        </p:blipFill>
        <p:spPr>
          <a:xfrm>
            <a:off x="1069975" y="2550326"/>
            <a:ext cx="10058400" cy="3192448"/>
          </a:xfrm>
        </p:spPr>
      </p:pic>
    </p:spTree>
    <p:extLst>
      <p:ext uri="{BB962C8B-B14F-4D97-AF65-F5344CB8AC3E}">
        <p14:creationId xmlns:p14="http://schemas.microsoft.com/office/powerpoint/2010/main" val="1805381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B76E-4CE8-4FBD-9AD4-33114995E695}"/>
              </a:ext>
            </a:extLst>
          </p:cNvPr>
          <p:cNvSpPr>
            <a:spLocks noGrp="1"/>
          </p:cNvSpPr>
          <p:nvPr>
            <p:ph type="title"/>
          </p:nvPr>
        </p:nvSpPr>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37B34A15-BBD2-4FB7-8558-C9F996EC83F4}"/>
              </a:ext>
            </a:extLst>
          </p:cNvPr>
          <p:cNvPicPr>
            <a:picLocks noGrp="1" noChangeAspect="1"/>
          </p:cNvPicPr>
          <p:nvPr>
            <p:ph idx="1"/>
          </p:nvPr>
        </p:nvPicPr>
        <p:blipFill>
          <a:blip r:embed="rId2"/>
          <a:stretch>
            <a:fillRect/>
          </a:stretch>
        </p:blipFill>
        <p:spPr>
          <a:xfrm>
            <a:off x="3409950" y="917829"/>
            <a:ext cx="6115009" cy="5349621"/>
          </a:xfrm>
        </p:spPr>
      </p:pic>
    </p:spTree>
    <p:extLst>
      <p:ext uri="{BB962C8B-B14F-4D97-AF65-F5344CB8AC3E}">
        <p14:creationId xmlns:p14="http://schemas.microsoft.com/office/powerpoint/2010/main" val="64927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BD6B-29AB-4790-8F00-914974A302F2}"/>
              </a:ext>
            </a:extLst>
          </p:cNvPr>
          <p:cNvSpPr>
            <a:spLocks noGrp="1"/>
          </p:cNvSpPr>
          <p:nvPr>
            <p:ph type="title"/>
          </p:nvPr>
        </p:nvSpPr>
        <p:spPr>
          <a:xfrm>
            <a:off x="2431923" y="2351532"/>
            <a:ext cx="10058400" cy="1609344"/>
          </a:xfrm>
        </p:spPr>
        <p:txBody>
          <a:bodyPr>
            <a:noAutofit/>
          </a:bodyPr>
          <a:lstStyle/>
          <a:p>
            <a:r>
              <a:rPr lang="en-US" sz="11300" dirty="0"/>
              <a:t>Thank You!!</a:t>
            </a:r>
            <a:endParaRPr lang="en-IN" sz="11300" dirty="0"/>
          </a:p>
        </p:txBody>
      </p:sp>
    </p:spTree>
    <p:extLst>
      <p:ext uri="{BB962C8B-B14F-4D97-AF65-F5344CB8AC3E}">
        <p14:creationId xmlns:p14="http://schemas.microsoft.com/office/powerpoint/2010/main" val="114631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82E8-16A3-4C2B-BEB1-DA2CAAF65249}"/>
              </a:ext>
            </a:extLst>
          </p:cNvPr>
          <p:cNvSpPr>
            <a:spLocks noGrp="1"/>
          </p:cNvSpPr>
          <p:nvPr>
            <p:ph type="ctrTitle"/>
          </p:nvPr>
        </p:nvSpPr>
        <p:spPr>
          <a:xfrm>
            <a:off x="1222248" y="70148"/>
            <a:ext cx="9966960" cy="1844377"/>
          </a:xfrm>
        </p:spPr>
        <p:txBody>
          <a:bodyPr/>
          <a:lstStyle/>
          <a:p>
            <a:r>
              <a:rPr lang="en-US" sz="7200" dirty="0"/>
              <a:t>Sharpening spatial filters</a:t>
            </a:r>
            <a:endParaRPr lang="en-IN" sz="7200" dirty="0"/>
          </a:p>
        </p:txBody>
      </p:sp>
      <p:sp>
        <p:nvSpPr>
          <p:cNvPr id="3" name="Subtitle 2">
            <a:extLst>
              <a:ext uri="{FF2B5EF4-FFF2-40B4-BE49-F238E27FC236}">
                <a16:creationId xmlns:a16="http://schemas.microsoft.com/office/drawing/2014/main" id="{7A64837D-4D2E-4B6D-8CF4-8107D3756D81}"/>
              </a:ext>
            </a:extLst>
          </p:cNvPr>
          <p:cNvSpPr>
            <a:spLocks noGrp="1"/>
          </p:cNvSpPr>
          <p:nvPr>
            <p:ph type="subTitle" idx="1"/>
          </p:nvPr>
        </p:nvSpPr>
        <p:spPr>
          <a:xfrm>
            <a:off x="1002792" y="1690540"/>
            <a:ext cx="9874377" cy="2767160"/>
          </a:xfrm>
        </p:spPr>
        <p:txBody>
          <a:bodyPr>
            <a:normAutofit/>
          </a:bodyPr>
          <a:lstStyle/>
          <a:p>
            <a:pPr marL="342900" indent="-342900">
              <a:buFont typeface="Wingdings" panose="05000000000000000000" pitchFamily="2" charset="2"/>
              <a:buChar char="v"/>
            </a:pPr>
            <a:r>
              <a:rPr lang="en-US" sz="2400" dirty="0">
                <a:solidFill>
                  <a:srgbClr val="002060"/>
                </a:solidFill>
              </a:rPr>
              <a:t>Image sharpening filters highlight the details of an image.</a:t>
            </a:r>
          </a:p>
          <a:p>
            <a:pPr marL="342900" indent="-342900">
              <a:buFont typeface="Wingdings" panose="05000000000000000000" pitchFamily="2" charset="2"/>
              <a:buChar char="v"/>
            </a:pPr>
            <a:r>
              <a:rPr lang="en-US" sz="2400" dirty="0">
                <a:solidFill>
                  <a:srgbClr val="002060"/>
                </a:solidFill>
              </a:rPr>
              <a:t>High spatial frequency components have detailed information in the form of edges and boundaries.</a:t>
            </a:r>
          </a:p>
          <a:p>
            <a:pPr marL="342900" indent="-342900">
              <a:buFont typeface="Wingdings" panose="05000000000000000000" pitchFamily="2" charset="2"/>
              <a:buChar char="v"/>
            </a:pPr>
            <a:r>
              <a:rPr lang="en-US" sz="2400" dirty="0">
                <a:solidFill>
                  <a:srgbClr val="002060"/>
                </a:solidFill>
              </a:rPr>
              <a:t>Image sharpening algorithms are used to separate object outlines.</a:t>
            </a:r>
          </a:p>
          <a:p>
            <a:pPr marL="342900" indent="-342900">
              <a:buFont typeface="Wingdings" panose="05000000000000000000" pitchFamily="2" charset="2"/>
              <a:buChar char="v"/>
            </a:pPr>
            <a:r>
              <a:rPr lang="en-US" sz="2400" dirty="0">
                <a:solidFill>
                  <a:srgbClr val="002060"/>
                </a:solidFill>
              </a:rPr>
              <a:t>Therefore image sharpening filters are also know as edge enhancement</a:t>
            </a:r>
            <a:endParaRPr lang="en-IN" sz="2400" dirty="0">
              <a:solidFill>
                <a:srgbClr val="002060"/>
              </a:solidFill>
            </a:endParaRPr>
          </a:p>
        </p:txBody>
      </p:sp>
    </p:spTree>
    <p:extLst>
      <p:ext uri="{BB962C8B-B14F-4D97-AF65-F5344CB8AC3E}">
        <p14:creationId xmlns:p14="http://schemas.microsoft.com/office/powerpoint/2010/main" val="35863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DDD8-45D4-4C22-B4AC-47ED47D0A89E}"/>
              </a:ext>
            </a:extLst>
          </p:cNvPr>
          <p:cNvSpPr>
            <a:spLocks noGrp="1"/>
          </p:cNvSpPr>
          <p:nvPr>
            <p:ph type="title"/>
          </p:nvPr>
        </p:nvSpPr>
        <p:spPr/>
        <p:txBody>
          <a:bodyPr/>
          <a:lstStyle/>
          <a:p>
            <a:r>
              <a:rPr lang="en-US" dirty="0"/>
              <a:t>Blurring vs sharpening</a:t>
            </a:r>
            <a:endParaRPr lang="en-IN" dirty="0"/>
          </a:p>
        </p:txBody>
      </p:sp>
      <p:sp>
        <p:nvSpPr>
          <p:cNvPr id="3" name="Content Placeholder 2">
            <a:extLst>
              <a:ext uri="{FF2B5EF4-FFF2-40B4-BE49-F238E27FC236}">
                <a16:creationId xmlns:a16="http://schemas.microsoft.com/office/drawing/2014/main" id="{44B54D96-6FE5-4FF4-9B1E-0AE0FB3C1566}"/>
              </a:ext>
            </a:extLst>
          </p:cNvPr>
          <p:cNvSpPr>
            <a:spLocks noGrp="1"/>
          </p:cNvSpPr>
          <p:nvPr>
            <p:ph idx="1"/>
          </p:nvPr>
        </p:nvSpPr>
        <p:spPr>
          <a:xfrm>
            <a:off x="1069848" y="2121408"/>
            <a:ext cx="10058400" cy="3041142"/>
          </a:xfrm>
        </p:spPr>
        <p:txBody>
          <a:bodyPr>
            <a:normAutofit/>
          </a:bodyPr>
          <a:lstStyle/>
          <a:p>
            <a:r>
              <a:rPr lang="en-US" sz="2400" dirty="0"/>
              <a:t>Blurring / smooth is done in spatial domain by pixel averaging in a </a:t>
            </a:r>
            <a:r>
              <a:rPr lang="en-US" sz="2400" dirty="0" err="1"/>
              <a:t>neighbours</a:t>
            </a:r>
            <a:r>
              <a:rPr lang="en-US" sz="2400" dirty="0"/>
              <a:t>, it is a process of integration.</a:t>
            </a:r>
          </a:p>
          <a:p>
            <a:r>
              <a:rPr lang="en-US" sz="2400" dirty="0"/>
              <a:t>Sharpening is an inverse process , to find the difference by the neighborhood , done by spatial </a:t>
            </a:r>
            <a:r>
              <a:rPr lang="en-US" sz="2400" dirty="0">
                <a:solidFill>
                  <a:srgbClr val="FF0000"/>
                </a:solidFill>
              </a:rPr>
              <a:t>differentiation</a:t>
            </a:r>
            <a:r>
              <a:rPr lang="en-US" sz="2400" dirty="0"/>
              <a:t> .</a:t>
            </a:r>
            <a:endParaRPr lang="en-IN" sz="2400" dirty="0"/>
          </a:p>
        </p:txBody>
      </p:sp>
    </p:spTree>
    <p:extLst>
      <p:ext uri="{BB962C8B-B14F-4D97-AF65-F5344CB8AC3E}">
        <p14:creationId xmlns:p14="http://schemas.microsoft.com/office/powerpoint/2010/main" val="215371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4E4B-2A58-4830-8586-E563751A0548}"/>
              </a:ext>
            </a:extLst>
          </p:cNvPr>
          <p:cNvSpPr>
            <a:spLocks noGrp="1"/>
          </p:cNvSpPr>
          <p:nvPr>
            <p:ph type="title"/>
          </p:nvPr>
        </p:nvSpPr>
        <p:spPr/>
        <p:txBody>
          <a:bodyPr/>
          <a:lstStyle/>
          <a:p>
            <a:r>
              <a:rPr lang="en-US" dirty="0"/>
              <a:t>Derivative operator</a:t>
            </a:r>
            <a:endParaRPr lang="en-IN" dirty="0"/>
          </a:p>
        </p:txBody>
      </p:sp>
      <p:sp>
        <p:nvSpPr>
          <p:cNvPr id="3" name="Content Placeholder 2">
            <a:extLst>
              <a:ext uri="{FF2B5EF4-FFF2-40B4-BE49-F238E27FC236}">
                <a16:creationId xmlns:a16="http://schemas.microsoft.com/office/drawing/2014/main" id="{7BD21A29-27C1-4CA4-AE5A-7C35CFAE82B4}"/>
              </a:ext>
            </a:extLst>
          </p:cNvPr>
          <p:cNvSpPr>
            <a:spLocks noGrp="1"/>
          </p:cNvSpPr>
          <p:nvPr>
            <p:ph idx="1"/>
          </p:nvPr>
        </p:nvSpPr>
        <p:spPr>
          <a:xfrm>
            <a:off x="1069848" y="2121408"/>
            <a:ext cx="10058400" cy="2831592"/>
          </a:xfrm>
        </p:spPr>
        <p:txBody>
          <a:bodyPr>
            <a:normAutofit/>
          </a:bodyPr>
          <a:lstStyle/>
          <a:p>
            <a:r>
              <a:rPr lang="en-US" sz="2400" dirty="0"/>
              <a:t>The operator calculates the gradient of the image intensity at each point giving direction of the largest possible increase from light to dark and rate of change in that direction.</a:t>
            </a:r>
          </a:p>
          <a:p>
            <a:r>
              <a:rPr lang="en-US" sz="2400" dirty="0"/>
              <a:t>Image differentiation :</a:t>
            </a:r>
          </a:p>
          <a:p>
            <a:pPr marL="0" indent="0">
              <a:buNone/>
            </a:pPr>
            <a:r>
              <a:rPr lang="en-US" sz="2400" dirty="0"/>
              <a:t>	Enhances edges and other discontinuities (noise).</a:t>
            </a:r>
            <a:endParaRPr lang="en-IN" sz="2400" dirty="0"/>
          </a:p>
        </p:txBody>
      </p:sp>
    </p:spTree>
    <p:extLst>
      <p:ext uri="{BB962C8B-B14F-4D97-AF65-F5344CB8AC3E}">
        <p14:creationId xmlns:p14="http://schemas.microsoft.com/office/powerpoint/2010/main" val="340030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86E7-D1BC-4033-B80E-68D4B126D4E7}"/>
              </a:ext>
            </a:extLst>
          </p:cNvPr>
          <p:cNvSpPr>
            <a:spLocks noGrp="1"/>
          </p:cNvSpPr>
          <p:nvPr>
            <p:ph type="title"/>
          </p:nvPr>
        </p:nvSpPr>
        <p:spPr/>
        <p:txBody>
          <a:bodyPr>
            <a:normAutofit/>
          </a:bodyPr>
          <a:lstStyle/>
          <a:p>
            <a:r>
              <a:rPr lang="en-US" sz="4800" dirty="0"/>
              <a:t>Foundation of sharpening spatial filters</a:t>
            </a:r>
            <a:endParaRPr lang="en-IN" sz="4800" dirty="0"/>
          </a:p>
        </p:txBody>
      </p:sp>
      <p:sp>
        <p:nvSpPr>
          <p:cNvPr id="3" name="Content Placeholder 2">
            <a:extLst>
              <a:ext uri="{FF2B5EF4-FFF2-40B4-BE49-F238E27FC236}">
                <a16:creationId xmlns:a16="http://schemas.microsoft.com/office/drawing/2014/main" id="{68E3171C-99B5-4E19-BCDB-5DB584BD56FF}"/>
              </a:ext>
            </a:extLst>
          </p:cNvPr>
          <p:cNvSpPr>
            <a:spLocks noGrp="1"/>
          </p:cNvSpPr>
          <p:nvPr>
            <p:ph idx="1"/>
          </p:nvPr>
        </p:nvSpPr>
        <p:spPr>
          <a:xfrm>
            <a:off x="1069848" y="2121407"/>
            <a:ext cx="10058400" cy="2974467"/>
          </a:xfrm>
        </p:spPr>
        <p:txBody>
          <a:bodyPr/>
          <a:lstStyle/>
          <a:p>
            <a:r>
              <a:rPr lang="en-US" dirty="0"/>
              <a:t>The basic definition of first order derivative of a one dimensional function f(x) is the difference.</a:t>
            </a:r>
          </a:p>
          <a:p>
            <a:endParaRPr lang="en-US" dirty="0"/>
          </a:p>
          <a:p>
            <a:endParaRPr lang="en-US" dirty="0"/>
          </a:p>
          <a:p>
            <a:r>
              <a:rPr lang="en-US" dirty="0"/>
              <a:t>The second order derivative of a one dimensional function f(x) is the difference</a:t>
            </a:r>
          </a:p>
          <a:p>
            <a:pPr marL="0" indent="0">
              <a:buNone/>
            </a:pPr>
            <a:endParaRPr lang="en-US" dirty="0"/>
          </a:p>
          <a:p>
            <a:pPr marL="0" indent="0">
              <a:buNone/>
            </a:pPr>
            <a:endParaRPr lang="en-US" dirty="0"/>
          </a:p>
          <a:p>
            <a:endParaRPr lang="en-US" dirty="0"/>
          </a:p>
        </p:txBody>
      </p:sp>
      <p:pic>
        <p:nvPicPr>
          <p:cNvPr id="8" name="Picture 7">
            <a:extLst>
              <a:ext uri="{FF2B5EF4-FFF2-40B4-BE49-F238E27FC236}">
                <a16:creationId xmlns:a16="http://schemas.microsoft.com/office/drawing/2014/main" id="{9DB4A933-277C-4A32-84A9-437E82394F6B}"/>
              </a:ext>
            </a:extLst>
          </p:cNvPr>
          <p:cNvPicPr>
            <a:picLocks noChangeAspect="1"/>
          </p:cNvPicPr>
          <p:nvPr/>
        </p:nvPicPr>
        <p:blipFill rotWithShape="1">
          <a:blip r:embed="rId2"/>
          <a:srcRect l="31627" t="43435" r="38681" b="44430"/>
          <a:stretch/>
        </p:blipFill>
        <p:spPr>
          <a:xfrm>
            <a:off x="2895600" y="2857500"/>
            <a:ext cx="2983230" cy="685800"/>
          </a:xfrm>
          <a:prstGeom prst="rect">
            <a:avLst/>
          </a:prstGeom>
        </p:spPr>
      </p:pic>
      <p:pic>
        <p:nvPicPr>
          <p:cNvPr id="13" name="Picture 12">
            <a:extLst>
              <a:ext uri="{FF2B5EF4-FFF2-40B4-BE49-F238E27FC236}">
                <a16:creationId xmlns:a16="http://schemas.microsoft.com/office/drawing/2014/main" id="{1D495C92-A538-4428-AB81-EE4B4141468D}"/>
              </a:ext>
            </a:extLst>
          </p:cNvPr>
          <p:cNvPicPr>
            <a:picLocks noChangeAspect="1"/>
          </p:cNvPicPr>
          <p:nvPr/>
        </p:nvPicPr>
        <p:blipFill rotWithShape="1">
          <a:blip r:embed="rId3"/>
          <a:srcRect l="25391" t="78914" r="30625" b="7067"/>
          <a:stretch/>
        </p:blipFill>
        <p:spPr>
          <a:xfrm>
            <a:off x="2667000" y="4262151"/>
            <a:ext cx="5362576" cy="961452"/>
          </a:xfrm>
          <a:prstGeom prst="rect">
            <a:avLst/>
          </a:prstGeom>
        </p:spPr>
      </p:pic>
    </p:spTree>
    <p:extLst>
      <p:ext uri="{BB962C8B-B14F-4D97-AF65-F5344CB8AC3E}">
        <p14:creationId xmlns:p14="http://schemas.microsoft.com/office/powerpoint/2010/main" val="318154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4A61-44AE-4EB8-8278-F6C3A61B5BC5}"/>
              </a:ext>
            </a:extLst>
          </p:cNvPr>
          <p:cNvSpPr>
            <a:spLocks noGrp="1"/>
          </p:cNvSpPr>
          <p:nvPr>
            <p:ph type="title"/>
          </p:nvPr>
        </p:nvSpPr>
        <p:spPr>
          <a:xfrm>
            <a:off x="1066800" y="379857"/>
            <a:ext cx="10058400" cy="1609344"/>
          </a:xfrm>
        </p:spPr>
        <p:txBody>
          <a:bodyPr>
            <a:normAutofit/>
          </a:bodyPr>
          <a:lstStyle/>
          <a:p>
            <a:r>
              <a:rPr lang="en-US" sz="4800" dirty="0"/>
              <a:t>First &amp; second-order derivative of 2d</a:t>
            </a:r>
            <a:endParaRPr lang="en-IN" sz="4800" dirty="0"/>
          </a:p>
        </p:txBody>
      </p:sp>
      <p:sp>
        <p:nvSpPr>
          <p:cNvPr id="3" name="Content Placeholder 2">
            <a:extLst>
              <a:ext uri="{FF2B5EF4-FFF2-40B4-BE49-F238E27FC236}">
                <a16:creationId xmlns:a16="http://schemas.microsoft.com/office/drawing/2014/main" id="{50D80A2E-26E2-428D-BD59-519D6AD31544}"/>
              </a:ext>
            </a:extLst>
          </p:cNvPr>
          <p:cNvSpPr>
            <a:spLocks noGrp="1"/>
          </p:cNvSpPr>
          <p:nvPr>
            <p:ph idx="1"/>
          </p:nvPr>
        </p:nvSpPr>
        <p:spPr>
          <a:xfrm>
            <a:off x="1066800" y="1845183"/>
            <a:ext cx="10058400" cy="4050792"/>
          </a:xfrm>
        </p:spPr>
        <p:txBody>
          <a:bodyPr/>
          <a:lstStyle/>
          <a:p>
            <a:r>
              <a:rPr lang="en-US" sz="2400" dirty="0"/>
              <a:t>Let us consider an image function of two variables, f(</a:t>
            </a:r>
            <a:r>
              <a:rPr lang="en-US" sz="2400" dirty="0" err="1"/>
              <a:t>x,y</a:t>
            </a:r>
            <a:r>
              <a:rPr lang="en-US" sz="2400" dirty="0"/>
              <a:t>) , at which time it will be </a:t>
            </a:r>
            <a:r>
              <a:rPr lang="en-US" sz="2400" dirty="0" err="1"/>
              <a:t>dealed</a:t>
            </a:r>
            <a:r>
              <a:rPr lang="en-US" sz="2400" dirty="0"/>
              <a:t> with partial derivatives along the two spatial axes.</a:t>
            </a:r>
          </a:p>
          <a:p>
            <a:endParaRPr lang="en-IN" sz="2400" dirty="0"/>
          </a:p>
          <a:p>
            <a:r>
              <a:rPr lang="en-IN" sz="2400" dirty="0"/>
              <a:t>Laplacian operator</a:t>
            </a:r>
          </a:p>
          <a:p>
            <a:endParaRPr lang="en-IN" dirty="0"/>
          </a:p>
          <a:p>
            <a:endParaRPr lang="en-US" dirty="0"/>
          </a:p>
        </p:txBody>
      </p:sp>
      <p:pic>
        <p:nvPicPr>
          <p:cNvPr id="6" name="Picture 5">
            <a:extLst>
              <a:ext uri="{FF2B5EF4-FFF2-40B4-BE49-F238E27FC236}">
                <a16:creationId xmlns:a16="http://schemas.microsoft.com/office/drawing/2014/main" id="{2A2F31E0-3604-434B-B827-A19308A287BD}"/>
              </a:ext>
            </a:extLst>
          </p:cNvPr>
          <p:cNvPicPr>
            <a:picLocks noChangeAspect="1"/>
          </p:cNvPicPr>
          <p:nvPr/>
        </p:nvPicPr>
        <p:blipFill rotWithShape="1">
          <a:blip r:embed="rId2"/>
          <a:srcRect l="38906" t="74444" r="21171" b="10000"/>
          <a:stretch/>
        </p:blipFill>
        <p:spPr>
          <a:xfrm>
            <a:off x="2838450" y="4086225"/>
            <a:ext cx="4867275" cy="1066800"/>
          </a:xfrm>
          <a:prstGeom prst="rect">
            <a:avLst/>
          </a:prstGeom>
        </p:spPr>
      </p:pic>
    </p:spTree>
    <p:extLst>
      <p:ext uri="{BB962C8B-B14F-4D97-AF65-F5344CB8AC3E}">
        <p14:creationId xmlns:p14="http://schemas.microsoft.com/office/powerpoint/2010/main" val="235199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64F1-7677-4411-9A8B-4F1A4B6F541E}"/>
              </a:ext>
            </a:extLst>
          </p:cNvPr>
          <p:cNvSpPr>
            <a:spLocks noGrp="1"/>
          </p:cNvSpPr>
          <p:nvPr>
            <p:ph type="title"/>
          </p:nvPr>
        </p:nvSpPr>
        <p:spPr/>
        <p:txBody>
          <a:bodyPr/>
          <a:lstStyle/>
          <a:p>
            <a:r>
              <a:rPr lang="en-US" dirty="0"/>
              <a:t>Laplacian filer</a:t>
            </a:r>
            <a:endParaRPr lang="en-IN" dirty="0"/>
          </a:p>
        </p:txBody>
      </p:sp>
      <p:sp>
        <p:nvSpPr>
          <p:cNvPr id="3" name="Content Placeholder 2">
            <a:extLst>
              <a:ext uri="{FF2B5EF4-FFF2-40B4-BE49-F238E27FC236}">
                <a16:creationId xmlns:a16="http://schemas.microsoft.com/office/drawing/2014/main" id="{93A3022F-2ADA-4335-8148-00BC0EE6391E}"/>
              </a:ext>
            </a:extLst>
          </p:cNvPr>
          <p:cNvSpPr>
            <a:spLocks noGrp="1"/>
          </p:cNvSpPr>
          <p:nvPr>
            <p:ph idx="1"/>
          </p:nvPr>
        </p:nvSpPr>
        <p:spPr>
          <a:xfrm>
            <a:off x="1069848" y="2121408"/>
            <a:ext cx="9702927" cy="1698117"/>
          </a:xfrm>
        </p:spPr>
        <p:txBody>
          <a:bodyPr/>
          <a:lstStyle/>
          <a:p>
            <a:r>
              <a:rPr lang="en-US" dirty="0"/>
              <a:t>It highlights grey-level discontinuities in an image.</a:t>
            </a:r>
          </a:p>
          <a:p>
            <a:r>
              <a:rPr lang="en-US" dirty="0"/>
              <a:t>It deemphasizes region with slowly varying gray levels.</a:t>
            </a:r>
            <a:endParaRPr lang="en-IN" dirty="0"/>
          </a:p>
        </p:txBody>
      </p:sp>
    </p:spTree>
    <p:extLst>
      <p:ext uri="{BB962C8B-B14F-4D97-AF65-F5344CB8AC3E}">
        <p14:creationId xmlns:p14="http://schemas.microsoft.com/office/powerpoint/2010/main" val="378491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1940-ED57-4AF6-A4D9-EB11A0663BB4}"/>
              </a:ext>
            </a:extLst>
          </p:cNvPr>
          <p:cNvSpPr>
            <a:spLocks noGrp="1"/>
          </p:cNvSpPr>
          <p:nvPr>
            <p:ph type="title"/>
          </p:nvPr>
        </p:nvSpPr>
        <p:spPr/>
        <p:txBody>
          <a:bodyPr/>
          <a:lstStyle/>
          <a:p>
            <a:r>
              <a:rPr lang="en-US" dirty="0"/>
              <a:t>Laplacian filer</a:t>
            </a:r>
            <a:endParaRPr lang="en-IN" dirty="0"/>
          </a:p>
        </p:txBody>
      </p:sp>
      <p:sp>
        <p:nvSpPr>
          <p:cNvPr id="3" name="Content Placeholder 2">
            <a:extLst>
              <a:ext uri="{FF2B5EF4-FFF2-40B4-BE49-F238E27FC236}">
                <a16:creationId xmlns:a16="http://schemas.microsoft.com/office/drawing/2014/main" id="{D74A74EA-BD7F-45FA-A4A3-ADDAC66D2625}"/>
              </a:ext>
            </a:extLst>
          </p:cNvPr>
          <p:cNvSpPr>
            <a:spLocks noGrp="1"/>
          </p:cNvSpPr>
          <p:nvPr>
            <p:ph idx="1"/>
          </p:nvPr>
        </p:nvSpPr>
        <p:spPr/>
        <p:txBody>
          <a:bodyPr/>
          <a:lstStyle/>
          <a:p>
            <a:r>
              <a:rPr lang="en-US" dirty="0"/>
              <a:t>Isotropic Filter: Isotropic filters are those filters whose response is independent of the direction of the discontinuities in the image to which the filter is applied. In other words, isotropic filters are rotation invariant in the sense that rotating the image and then applying the filters gives the same result as applying the filter to the image first and then rotating the results.</a:t>
            </a:r>
          </a:p>
          <a:p>
            <a:endParaRPr lang="en-US" dirty="0"/>
          </a:p>
          <a:p>
            <a:r>
              <a:rPr lang="en-US" dirty="0"/>
              <a:t>The second order isotropic </a:t>
            </a:r>
            <a:r>
              <a:rPr lang="en-US" dirty="0" err="1"/>
              <a:t>derative</a:t>
            </a:r>
            <a:r>
              <a:rPr lang="en-US" dirty="0"/>
              <a:t> operator is the Laplacian for a function image f(</a:t>
            </a:r>
            <a:r>
              <a:rPr lang="en-US" dirty="0" err="1"/>
              <a:t>x,y</a:t>
            </a:r>
            <a:r>
              <a:rPr lang="en-US" dirty="0"/>
              <a:t>).</a:t>
            </a:r>
          </a:p>
          <a:p>
            <a:endParaRPr lang="en-IN" dirty="0"/>
          </a:p>
        </p:txBody>
      </p:sp>
      <p:pic>
        <p:nvPicPr>
          <p:cNvPr id="5" name="Picture 4">
            <a:extLst>
              <a:ext uri="{FF2B5EF4-FFF2-40B4-BE49-F238E27FC236}">
                <a16:creationId xmlns:a16="http://schemas.microsoft.com/office/drawing/2014/main" id="{EEAD9FED-4DF1-461C-8FB6-235EF7358CC7}"/>
              </a:ext>
            </a:extLst>
          </p:cNvPr>
          <p:cNvPicPr>
            <a:picLocks noChangeAspect="1"/>
          </p:cNvPicPr>
          <p:nvPr/>
        </p:nvPicPr>
        <p:blipFill>
          <a:blip r:embed="rId2"/>
          <a:stretch>
            <a:fillRect/>
          </a:stretch>
        </p:blipFill>
        <p:spPr>
          <a:xfrm>
            <a:off x="2890837" y="4672012"/>
            <a:ext cx="3781425" cy="1400175"/>
          </a:xfrm>
          <a:prstGeom prst="rect">
            <a:avLst/>
          </a:prstGeom>
        </p:spPr>
      </p:pic>
    </p:spTree>
    <p:extLst>
      <p:ext uri="{BB962C8B-B14F-4D97-AF65-F5344CB8AC3E}">
        <p14:creationId xmlns:p14="http://schemas.microsoft.com/office/powerpoint/2010/main" val="79908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257B-B25C-4B88-B0FB-090EDA937762}"/>
              </a:ext>
            </a:extLst>
          </p:cNvPr>
          <p:cNvSpPr>
            <a:spLocks noGrp="1"/>
          </p:cNvSpPr>
          <p:nvPr>
            <p:ph type="title"/>
          </p:nvPr>
        </p:nvSpPr>
        <p:spPr/>
        <p:txBody>
          <a:bodyPr/>
          <a:lstStyle/>
          <a:p>
            <a:r>
              <a:rPr lang="en-US" dirty="0"/>
              <a:t>Laplacian filer</a:t>
            </a:r>
            <a:endParaRPr lang="en-IN" dirty="0"/>
          </a:p>
        </p:txBody>
      </p:sp>
      <p:pic>
        <p:nvPicPr>
          <p:cNvPr id="5" name="Content Placeholder 4">
            <a:extLst>
              <a:ext uri="{FF2B5EF4-FFF2-40B4-BE49-F238E27FC236}">
                <a16:creationId xmlns:a16="http://schemas.microsoft.com/office/drawing/2014/main" id="{7CE6E4A1-3CD1-44D4-90FA-19D92C1CDE6D}"/>
              </a:ext>
            </a:extLst>
          </p:cNvPr>
          <p:cNvPicPr>
            <a:picLocks noGrp="1" noChangeAspect="1"/>
          </p:cNvPicPr>
          <p:nvPr>
            <p:ph idx="1"/>
          </p:nvPr>
        </p:nvPicPr>
        <p:blipFill>
          <a:blip r:embed="rId2"/>
          <a:stretch>
            <a:fillRect/>
          </a:stretch>
        </p:blipFill>
        <p:spPr>
          <a:xfrm>
            <a:off x="1303338" y="1927225"/>
            <a:ext cx="4872038" cy="1238250"/>
          </a:xfrm>
        </p:spPr>
      </p:pic>
      <p:pic>
        <p:nvPicPr>
          <p:cNvPr id="7" name="Picture 6">
            <a:extLst>
              <a:ext uri="{FF2B5EF4-FFF2-40B4-BE49-F238E27FC236}">
                <a16:creationId xmlns:a16="http://schemas.microsoft.com/office/drawing/2014/main" id="{38EF2F7D-B13D-42DE-A04F-E2AD14357780}"/>
              </a:ext>
            </a:extLst>
          </p:cNvPr>
          <p:cNvPicPr>
            <a:picLocks noChangeAspect="1"/>
          </p:cNvPicPr>
          <p:nvPr/>
        </p:nvPicPr>
        <p:blipFill>
          <a:blip r:embed="rId3"/>
          <a:stretch>
            <a:fillRect/>
          </a:stretch>
        </p:blipFill>
        <p:spPr>
          <a:xfrm>
            <a:off x="6489700" y="2093976"/>
            <a:ext cx="4872037" cy="1071499"/>
          </a:xfrm>
          <a:prstGeom prst="rect">
            <a:avLst/>
          </a:prstGeom>
        </p:spPr>
      </p:pic>
      <p:pic>
        <p:nvPicPr>
          <p:cNvPr id="11" name="Picture 10">
            <a:extLst>
              <a:ext uri="{FF2B5EF4-FFF2-40B4-BE49-F238E27FC236}">
                <a16:creationId xmlns:a16="http://schemas.microsoft.com/office/drawing/2014/main" id="{54C103D5-7B11-4796-BD3E-587C4026CEA9}"/>
              </a:ext>
            </a:extLst>
          </p:cNvPr>
          <p:cNvPicPr>
            <a:picLocks noChangeAspect="1"/>
          </p:cNvPicPr>
          <p:nvPr/>
        </p:nvPicPr>
        <p:blipFill>
          <a:blip r:embed="rId4"/>
          <a:stretch>
            <a:fillRect/>
          </a:stretch>
        </p:blipFill>
        <p:spPr>
          <a:xfrm>
            <a:off x="1303338" y="3855530"/>
            <a:ext cx="10058399" cy="1505075"/>
          </a:xfrm>
          <a:prstGeom prst="rect">
            <a:avLst/>
          </a:prstGeom>
        </p:spPr>
      </p:pic>
    </p:spTree>
    <p:extLst>
      <p:ext uri="{BB962C8B-B14F-4D97-AF65-F5344CB8AC3E}">
        <p14:creationId xmlns:p14="http://schemas.microsoft.com/office/powerpoint/2010/main" val="2836718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389</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Cambria</vt:lpstr>
      <vt:lpstr>Rockwell</vt:lpstr>
      <vt:lpstr>Rockwell Condensed</vt:lpstr>
      <vt:lpstr>Wingdings</vt:lpstr>
      <vt:lpstr>Wood Type</vt:lpstr>
      <vt:lpstr>IMAGE SHARPENING</vt:lpstr>
      <vt:lpstr>Sharpening spatial filters</vt:lpstr>
      <vt:lpstr>Blurring vs sharpening</vt:lpstr>
      <vt:lpstr>Derivative operator</vt:lpstr>
      <vt:lpstr>Foundation of sharpening spatial filters</vt:lpstr>
      <vt:lpstr>First &amp; second-order derivative of 2d</vt:lpstr>
      <vt:lpstr>Laplacian filer</vt:lpstr>
      <vt:lpstr>Laplacian filer</vt:lpstr>
      <vt:lpstr>Laplacian filer</vt:lpstr>
      <vt:lpstr>Sample Laplacian mask</vt:lpstr>
      <vt:lpstr>Laplacian filer</vt:lpstr>
      <vt:lpstr>PowerPoint Presentation</vt:lpstr>
      <vt:lpstr>Mathematical representation </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SHARPENING</dc:title>
  <dc:creator>Rahul Bakhtiani</dc:creator>
  <cp:lastModifiedBy>Rahul Bakhtiani</cp:lastModifiedBy>
  <cp:revision>18</cp:revision>
  <dcterms:created xsi:type="dcterms:W3CDTF">2021-02-14T13:45:36Z</dcterms:created>
  <dcterms:modified xsi:type="dcterms:W3CDTF">2021-02-19T08:14:45Z</dcterms:modified>
</cp:coreProperties>
</file>