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Old Standard TT"/>
      <p:regular r:id="rId24"/>
      <p:bold r:id="rId25"/>
      <p: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OldStandardTT-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italic.fntdata"/><Relationship Id="rId25"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ed27f3d9b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ed27f3d9b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ed27f3d9b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ed27f3d9b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ed27f3d9b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ed27f3d9b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d28050cf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d28050cf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d28050cf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d28050cf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56557db9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56557db9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56557db92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56557db92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ed27f3d9b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ed27f3d9b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ed27f3d9b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ed27f3d9b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ed27f3d9b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d27f3d9b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ed27f3d9b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ed27f3d9b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d27f3d9b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d27f3d9b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ed27f3d9b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ed27f3d9b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392150"/>
            <a:ext cx="8520600" cy="2379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3850">
                <a:latin typeface="Arial"/>
                <a:ea typeface="Arial"/>
                <a:cs typeface="Arial"/>
                <a:sym typeface="Arial"/>
              </a:rPr>
              <a:t>Rental Management System</a:t>
            </a:r>
            <a:endParaRPr sz="3850">
              <a:latin typeface="Arial"/>
              <a:ea typeface="Arial"/>
              <a:cs typeface="Arial"/>
              <a:sym typeface="Arial"/>
            </a:endParaRPr>
          </a:p>
        </p:txBody>
      </p:sp>
      <p:sp>
        <p:nvSpPr>
          <p:cNvPr id="60" name="Google Shape;60;p13"/>
          <p:cNvSpPr txBox="1"/>
          <p:nvPr>
            <p:ph idx="1" type="subTitle"/>
          </p:nvPr>
        </p:nvSpPr>
        <p:spPr>
          <a:xfrm>
            <a:off x="311700" y="3393525"/>
            <a:ext cx="8520600" cy="159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                </a:t>
            </a:r>
            <a:r>
              <a:rPr lang="en" sz="1600">
                <a:solidFill>
                  <a:schemeClr val="lt1"/>
                </a:solidFill>
              </a:rPr>
              <a:t>Presented By:</a:t>
            </a:r>
            <a:endParaRPr sz="1600">
              <a:solidFill>
                <a:schemeClr val="lt1"/>
              </a:solidFill>
            </a:endParaRPr>
          </a:p>
          <a:p>
            <a:pPr indent="0" lvl="0" marL="0" rtl="0" algn="l">
              <a:spcBef>
                <a:spcPts val="0"/>
              </a:spcBef>
              <a:spcAft>
                <a:spcPts val="0"/>
              </a:spcAft>
              <a:buNone/>
            </a:pPr>
            <a:r>
              <a:rPr lang="en" sz="1400">
                <a:solidFill>
                  <a:schemeClr val="lt1"/>
                </a:solidFill>
              </a:rPr>
              <a:t>                                                     </a:t>
            </a:r>
            <a:endParaRPr sz="1400">
              <a:solidFill>
                <a:schemeClr val="lt1"/>
              </a:solidFill>
            </a:endParaRPr>
          </a:p>
          <a:p>
            <a:pPr indent="0" lvl="0" marL="0" rtl="0" algn="just">
              <a:spcBef>
                <a:spcPts val="0"/>
              </a:spcBef>
              <a:spcAft>
                <a:spcPts val="0"/>
              </a:spcAft>
              <a:buNone/>
            </a:pPr>
            <a:r>
              <a:rPr lang="en" sz="1400">
                <a:solidFill>
                  <a:schemeClr val="lt1"/>
                </a:solidFill>
              </a:rPr>
              <a:t>                                                        Rahul Balakrishna-002833716</a:t>
            </a:r>
            <a:endParaRPr sz="1400">
              <a:solidFill>
                <a:schemeClr val="lt1"/>
              </a:solidFill>
            </a:endParaRPr>
          </a:p>
          <a:p>
            <a:pPr indent="0" lvl="0" marL="0" rtl="0" algn="just">
              <a:spcBef>
                <a:spcPts val="0"/>
              </a:spcBef>
              <a:spcAft>
                <a:spcPts val="0"/>
              </a:spcAft>
              <a:buNone/>
            </a:pPr>
            <a:r>
              <a:rPr lang="en" sz="1400">
                <a:solidFill>
                  <a:schemeClr val="lt1"/>
                </a:solidFill>
              </a:rPr>
              <a:t>                                                        Preeti Kulkarni-002296910</a:t>
            </a:r>
            <a:endParaRPr sz="1400">
              <a:solidFill>
                <a:schemeClr val="lt1"/>
              </a:solidFill>
            </a:endParaRPr>
          </a:p>
          <a:p>
            <a:pPr indent="0" lvl="0" marL="0" rtl="0" algn="just">
              <a:spcBef>
                <a:spcPts val="0"/>
              </a:spcBef>
              <a:spcAft>
                <a:spcPts val="0"/>
              </a:spcAft>
              <a:buNone/>
            </a:pPr>
            <a:r>
              <a:rPr lang="en" sz="1400">
                <a:solidFill>
                  <a:schemeClr val="lt1"/>
                </a:solidFill>
              </a:rPr>
              <a:t>                                                        Monica </a:t>
            </a:r>
            <a:r>
              <a:rPr lang="en" sz="1400">
                <a:solidFill>
                  <a:schemeClr val="lt1"/>
                </a:solidFill>
              </a:rPr>
              <a:t>Sriramreddy-002641657</a:t>
            </a:r>
            <a:endParaRPr sz="1400">
              <a:solidFill>
                <a:schemeClr val="lt1"/>
              </a:solidFill>
            </a:endParaRPr>
          </a:p>
          <a:p>
            <a:pPr indent="0" lvl="0" marL="0" rtl="0" algn="just">
              <a:spcBef>
                <a:spcPts val="0"/>
              </a:spcBef>
              <a:spcAft>
                <a:spcPts val="0"/>
              </a:spcAft>
              <a:buNone/>
            </a:pPr>
            <a:r>
              <a:rPr lang="en" sz="1400">
                <a:solidFill>
                  <a:schemeClr val="lt1"/>
                </a:solidFill>
              </a:rPr>
              <a:t>                                                        Durga Sreshta Kamani-002885939</a:t>
            </a:r>
            <a:endParaRPr sz="1400">
              <a:solidFill>
                <a:schemeClr val="lt1"/>
              </a:solidFill>
            </a:endParaRPr>
          </a:p>
          <a:p>
            <a:pPr indent="0" lvl="0" marL="0" rtl="0" algn="just">
              <a:spcBef>
                <a:spcPts val="0"/>
              </a:spcBef>
              <a:spcAft>
                <a:spcPts val="0"/>
              </a:spcAft>
              <a:buNone/>
            </a:pPr>
            <a:r>
              <a:t/>
            </a:r>
            <a:endParaRPr sz="14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Rent Mobile</a:t>
            </a:r>
            <a:endParaRPr/>
          </a:p>
        </p:txBody>
      </p:sp>
      <p:sp>
        <p:nvSpPr>
          <p:cNvPr id="120" name="Google Shape;120;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2"/>
          <p:cNvPicPr preferRelativeResize="0"/>
          <p:nvPr/>
        </p:nvPicPr>
        <p:blipFill>
          <a:blip r:embed="rId3">
            <a:alphaModFix/>
          </a:blip>
          <a:stretch>
            <a:fillRect/>
          </a:stretch>
        </p:blipFill>
        <p:spPr>
          <a:xfrm>
            <a:off x="213100" y="1058225"/>
            <a:ext cx="8717800" cy="3685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Phone Complaint</a:t>
            </a:r>
            <a:endParaRPr/>
          </a:p>
        </p:txBody>
      </p:sp>
      <p:sp>
        <p:nvSpPr>
          <p:cNvPr id="127" name="Google Shape;127;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3"/>
          <p:cNvPicPr preferRelativeResize="0"/>
          <p:nvPr/>
        </p:nvPicPr>
        <p:blipFill>
          <a:blip r:embed="rId3">
            <a:alphaModFix/>
          </a:blip>
          <a:stretch>
            <a:fillRect/>
          </a:stretch>
        </p:blipFill>
        <p:spPr>
          <a:xfrm>
            <a:off x="311700" y="1171600"/>
            <a:ext cx="8249776" cy="3541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Bike Complaints</a:t>
            </a:r>
            <a:endParaRPr/>
          </a:p>
        </p:txBody>
      </p:sp>
      <p:sp>
        <p:nvSpPr>
          <p:cNvPr id="134" name="Google Shape;134;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4"/>
          <p:cNvPicPr preferRelativeResize="0"/>
          <p:nvPr/>
        </p:nvPicPr>
        <p:blipFill>
          <a:blip r:embed="rId3">
            <a:alphaModFix/>
          </a:blip>
          <a:stretch>
            <a:fillRect/>
          </a:stretch>
        </p:blipFill>
        <p:spPr>
          <a:xfrm>
            <a:off x="311700" y="1171600"/>
            <a:ext cx="8182724" cy="3074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141" name="Google Shape;141;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5"/>
          <p:cNvPicPr preferRelativeResize="0"/>
          <p:nvPr/>
        </p:nvPicPr>
        <p:blipFill>
          <a:blip r:embed="rId3">
            <a:alphaModFix/>
          </a:blip>
          <a:stretch>
            <a:fillRect/>
          </a:stretch>
        </p:blipFill>
        <p:spPr>
          <a:xfrm>
            <a:off x="376625" y="1058225"/>
            <a:ext cx="8390752" cy="379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8" name="Google Shape;148;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6"/>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Aim:</a:t>
            </a:r>
            <a:br>
              <a:rPr lang="en"/>
            </a:b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F0F0F"/>
                </a:solidFill>
                <a:latin typeface="Roboto"/>
                <a:ea typeface="Roboto"/>
                <a:cs typeface="Roboto"/>
                <a:sym typeface="Roboto"/>
              </a:rPr>
              <a:t>The objective of the project is to rent vehicles and electronics to the customer, in our project the vehicles are cars and bikes, and the electronics are laptops and phones.</a:t>
            </a:r>
            <a:endParaRPr sz="1600">
              <a:solidFill>
                <a:srgbClr val="0F0F0F"/>
              </a:solidFill>
              <a:latin typeface="Roboto"/>
              <a:ea typeface="Roboto"/>
              <a:cs typeface="Roboto"/>
              <a:sym typeface="Roboto"/>
            </a:endParaRPr>
          </a:p>
          <a:p>
            <a:pPr indent="0" lvl="0" marL="0" rtl="0" algn="l">
              <a:spcBef>
                <a:spcPts val="1200"/>
              </a:spcBef>
              <a:spcAft>
                <a:spcPts val="1200"/>
              </a:spcAft>
              <a:buNone/>
            </a:pPr>
            <a:r>
              <a:rPr lang="en" sz="1600">
                <a:solidFill>
                  <a:srgbClr val="0F0F0F"/>
                </a:solidFill>
                <a:latin typeface="Roboto"/>
                <a:ea typeface="Roboto"/>
                <a:cs typeface="Roboto"/>
                <a:sym typeface="Roboto"/>
              </a:rPr>
              <a:t>The system admin is a role that can create accounts for other roles. The customer can create his account and log in to the application to rent the enterprises. At a time the customer cannot make another booking from a single enterprise, the respective enterprise admin will update the available items and then can approve or deny the booking made by the customer and can also charge a late fee if the return date exceeds. The customer can file a complaint for the issues he had with the items. The requests will then return to the respective admins and they will assign the mechanics or technicians depending upon their complaint. The mechanic or Technician solves the issue and updates its status.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a:p>
            <a:pPr indent="0" lvl="0" marL="0" rtl="0" algn="l">
              <a:spcBef>
                <a:spcPts val="0"/>
              </a:spcBef>
              <a:spcAft>
                <a:spcPts val="0"/>
              </a:spcAft>
              <a:buNone/>
            </a:pPr>
            <a:r>
              <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3" name="Google Shape;73;p15"/>
          <p:cNvPicPr preferRelativeResize="0"/>
          <p:nvPr/>
        </p:nvPicPr>
        <p:blipFill>
          <a:blip r:embed="rId3">
            <a:alphaModFix/>
          </a:blip>
          <a:stretch>
            <a:fillRect/>
          </a:stretch>
        </p:blipFill>
        <p:spPr>
          <a:xfrm>
            <a:off x="354775" y="1171600"/>
            <a:ext cx="8520601" cy="3594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StakeHolders:</a:t>
            </a:r>
            <a:endParaRPr/>
          </a:p>
        </p:txBody>
      </p:sp>
      <p:sp>
        <p:nvSpPr>
          <p:cNvPr id="79" name="Google Shape;79;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68300" lvl="0" marL="457200" rtl="0" algn="l">
              <a:spcBef>
                <a:spcPts val="1500"/>
              </a:spcBef>
              <a:spcAft>
                <a:spcPts val="0"/>
              </a:spcAft>
              <a:buClr>
                <a:srgbClr val="374151"/>
              </a:buClr>
              <a:buSzPts val="2200"/>
              <a:buFont typeface="Roboto"/>
              <a:buChar char="●"/>
            </a:pPr>
            <a:r>
              <a:rPr lang="en" sz="2200">
                <a:solidFill>
                  <a:srgbClr val="374151"/>
                </a:solidFill>
                <a:latin typeface="Roboto"/>
                <a:ea typeface="Roboto"/>
                <a:cs typeface="Roboto"/>
                <a:sym typeface="Roboto"/>
              </a:rPr>
              <a:t>System Admin: Account creation for other roles.</a:t>
            </a:r>
            <a:endParaRPr sz="2200">
              <a:solidFill>
                <a:srgbClr val="374151"/>
              </a:solidFill>
              <a:latin typeface="Roboto"/>
              <a:ea typeface="Roboto"/>
              <a:cs typeface="Roboto"/>
              <a:sym typeface="Roboto"/>
            </a:endParaRPr>
          </a:p>
          <a:p>
            <a:pPr indent="-368300" lvl="0" marL="457200" rtl="0" algn="l">
              <a:spcBef>
                <a:spcPts val="0"/>
              </a:spcBef>
              <a:spcAft>
                <a:spcPts val="0"/>
              </a:spcAft>
              <a:buClr>
                <a:srgbClr val="374151"/>
              </a:buClr>
              <a:buSzPts val="2200"/>
              <a:buFont typeface="Roboto"/>
              <a:buChar char="●"/>
            </a:pPr>
            <a:r>
              <a:rPr lang="en" sz="2200">
                <a:solidFill>
                  <a:srgbClr val="374151"/>
                </a:solidFill>
                <a:latin typeface="Roboto"/>
                <a:ea typeface="Roboto"/>
                <a:cs typeface="Roboto"/>
                <a:sym typeface="Roboto"/>
              </a:rPr>
              <a:t>Enterprise Admin:  This admin will be Managing  available items, approves/denies bookings, and handles customer complaints.</a:t>
            </a:r>
            <a:endParaRPr sz="2200">
              <a:solidFill>
                <a:srgbClr val="374151"/>
              </a:solidFill>
              <a:latin typeface="Roboto"/>
              <a:ea typeface="Roboto"/>
              <a:cs typeface="Roboto"/>
              <a:sym typeface="Roboto"/>
            </a:endParaRPr>
          </a:p>
          <a:p>
            <a:pPr indent="-368300" lvl="0" marL="457200" rtl="0" algn="l">
              <a:spcBef>
                <a:spcPts val="0"/>
              </a:spcBef>
              <a:spcAft>
                <a:spcPts val="0"/>
              </a:spcAft>
              <a:buClr>
                <a:srgbClr val="374151"/>
              </a:buClr>
              <a:buSzPts val="2200"/>
              <a:buFont typeface="Roboto"/>
              <a:buChar char="●"/>
            </a:pPr>
            <a:r>
              <a:rPr lang="en" sz="2200">
                <a:solidFill>
                  <a:srgbClr val="374151"/>
                </a:solidFill>
                <a:latin typeface="Roboto"/>
                <a:ea typeface="Roboto"/>
                <a:cs typeface="Roboto"/>
                <a:sym typeface="Roboto"/>
              </a:rPr>
              <a:t>Customer: Creates an account, rents items like phone,laptop,car,bike and files complaints.</a:t>
            </a:r>
            <a:endParaRPr sz="2200">
              <a:solidFill>
                <a:srgbClr val="374151"/>
              </a:solidFill>
              <a:latin typeface="Roboto"/>
              <a:ea typeface="Roboto"/>
              <a:cs typeface="Roboto"/>
              <a:sym typeface="Roboto"/>
            </a:endParaRPr>
          </a:p>
          <a:p>
            <a:pPr indent="-368300" lvl="0" marL="457200" rtl="0" algn="l">
              <a:spcBef>
                <a:spcPts val="0"/>
              </a:spcBef>
              <a:spcAft>
                <a:spcPts val="0"/>
              </a:spcAft>
              <a:buClr>
                <a:srgbClr val="374151"/>
              </a:buClr>
              <a:buSzPts val="2200"/>
              <a:buFont typeface="Roboto"/>
              <a:buChar char="●"/>
            </a:pPr>
            <a:r>
              <a:rPr lang="en" sz="2200">
                <a:solidFill>
                  <a:srgbClr val="374151"/>
                </a:solidFill>
                <a:latin typeface="Roboto"/>
                <a:ea typeface="Roboto"/>
                <a:cs typeface="Roboto"/>
                <a:sym typeface="Roboto"/>
              </a:rPr>
              <a:t>Mechanic/Technician: Resolves customer complaints, updates status.</a:t>
            </a:r>
            <a:endParaRPr sz="2200">
              <a:solidFill>
                <a:srgbClr val="374151"/>
              </a:solidFill>
              <a:latin typeface="Roboto"/>
              <a:ea typeface="Roboto"/>
              <a:cs typeface="Roboto"/>
              <a:sym typeface="Roboto"/>
            </a:endParaRPr>
          </a:p>
          <a:p>
            <a:pPr indent="0" lvl="0" marL="0" rtl="0" algn="l">
              <a:spcBef>
                <a:spcPts val="1500"/>
              </a:spcBef>
              <a:spcAft>
                <a:spcPts val="12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Diagram:</a:t>
            </a:r>
            <a:endParaRPr/>
          </a:p>
        </p:txBody>
      </p:sp>
      <p:sp>
        <p:nvSpPr>
          <p:cNvPr id="85" name="Google Shape;85;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7"/>
          <p:cNvPicPr preferRelativeResize="0"/>
          <p:nvPr/>
        </p:nvPicPr>
        <p:blipFill>
          <a:blip r:embed="rId3">
            <a:alphaModFix/>
          </a:blip>
          <a:stretch>
            <a:fillRect/>
          </a:stretch>
        </p:blipFill>
        <p:spPr>
          <a:xfrm>
            <a:off x="311700" y="1058225"/>
            <a:ext cx="8520599" cy="3762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Login in :</a:t>
            </a:r>
            <a:endParaRPr/>
          </a:p>
        </p:txBody>
      </p:sp>
      <p:sp>
        <p:nvSpPr>
          <p:cNvPr id="92" name="Google Shape;92;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213100" y="1171600"/>
            <a:ext cx="8717800" cy="35046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Rent  car:</a:t>
            </a:r>
            <a:endParaRPr/>
          </a:p>
        </p:txBody>
      </p:sp>
      <p:sp>
        <p:nvSpPr>
          <p:cNvPr id="99" name="Google Shape;99;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311700" y="974775"/>
            <a:ext cx="8520600" cy="3790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Rent Bike:</a:t>
            </a:r>
            <a:endParaRPr/>
          </a:p>
        </p:txBody>
      </p:sp>
      <p:sp>
        <p:nvSpPr>
          <p:cNvPr id="106" name="Google Shape;106;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0"/>
          <p:cNvPicPr preferRelativeResize="0"/>
          <p:nvPr/>
        </p:nvPicPr>
        <p:blipFill>
          <a:blip r:embed="rId3">
            <a:alphaModFix/>
          </a:blip>
          <a:stretch>
            <a:fillRect/>
          </a:stretch>
        </p:blipFill>
        <p:spPr>
          <a:xfrm>
            <a:off x="311700" y="1007850"/>
            <a:ext cx="8619200" cy="3601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Rent Laptop:</a:t>
            </a:r>
            <a:endParaRPr/>
          </a:p>
        </p:txBody>
      </p:sp>
      <p:sp>
        <p:nvSpPr>
          <p:cNvPr id="113" name="Google Shape;113;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1"/>
          <p:cNvPicPr preferRelativeResize="0"/>
          <p:nvPr/>
        </p:nvPicPr>
        <p:blipFill>
          <a:blip r:embed="rId3">
            <a:alphaModFix/>
          </a:blip>
          <a:stretch>
            <a:fillRect/>
          </a:stretch>
        </p:blipFill>
        <p:spPr>
          <a:xfrm>
            <a:off x="213100" y="1122775"/>
            <a:ext cx="8717800" cy="37333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