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2" r:id="rId1"/>
    <p:sldMasterId id="2147483759" r:id="rId2"/>
    <p:sldMasterId id="2147483769" r:id="rId3"/>
    <p:sldMasterId id="2147483779" r:id="rId4"/>
    <p:sldMasterId id="2147483789" r:id="rId5"/>
    <p:sldMasterId id="2147483799" r:id="rId6"/>
    <p:sldMasterId id="2147483827" r:id="rId7"/>
  </p:sldMasterIdLst>
  <p:notesMasterIdLst>
    <p:notesMasterId r:id="rId23"/>
  </p:notesMasterIdLst>
  <p:sldIdLst>
    <p:sldId id="341" r:id="rId8"/>
    <p:sldId id="352" r:id="rId9"/>
    <p:sldId id="355" r:id="rId10"/>
    <p:sldId id="357" r:id="rId11"/>
    <p:sldId id="358" r:id="rId12"/>
    <p:sldId id="359" r:id="rId13"/>
    <p:sldId id="368" r:id="rId14"/>
    <p:sldId id="367" r:id="rId15"/>
    <p:sldId id="366" r:id="rId16"/>
    <p:sldId id="360" r:id="rId17"/>
    <p:sldId id="364" r:id="rId18"/>
    <p:sldId id="365" r:id="rId19"/>
    <p:sldId id="363" r:id="rId20"/>
    <p:sldId id="361" r:id="rId21"/>
    <p:sldId id="362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D88"/>
    <a:srgbClr val="62C619"/>
    <a:srgbClr val="3F246E"/>
    <a:srgbClr val="CE9D00"/>
    <a:srgbClr val="00C2E2"/>
    <a:srgbClr val="ED037C"/>
    <a:srgbClr val="7C98AE"/>
    <a:srgbClr val="FF8C3F"/>
    <a:srgbClr val="3989C9"/>
    <a:srgbClr val="DD0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/>
    <p:restoredTop sz="50000" autoAdjust="0"/>
  </p:normalViewPr>
  <p:slideViewPr>
    <p:cSldViewPr>
      <p:cViewPr varScale="1">
        <p:scale>
          <a:sx n="70" d="100"/>
          <a:sy n="70" d="100"/>
        </p:scale>
        <p:origin x="8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6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.bhasin\Desktop\Lift%202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sheet%20in%20Online+Submission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Population Lift Chart</a:t>
            </a:r>
          </a:p>
        </c:rich>
      </c:tx>
      <c:layout>
        <c:manualLayout>
          <c:xMode val="edge"/>
          <c:yMode val="edge"/>
          <c:x val="0.17179601403135608"/>
          <c:y val="3.9129898940103526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'Evaluation Metrics'!$W$2</c:f>
              <c:strCache>
                <c:ptCount val="1"/>
                <c:pt idx="0">
                  <c:v>Lift by Model</c:v>
                </c:pt>
              </c:strCache>
            </c:strRef>
          </c:tx>
          <c:spPr>
            <a:ln>
              <a:solidFill>
                <a:srgbClr val="0AAD88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8762060532134355E-3"/>
                  <c:y val="-3.3262493078108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B2-4344-99CA-4162E815A9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'Evaluation Metrics'!$K$3:$K$12</c:f>
              <c:numCache>
                <c:formatCode>0%</c:formatCode>
                <c:ptCount val="10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0.70000000000000007</c:v>
                </c:pt>
                <c:pt idx="4">
                  <c:v>0.60000000000000009</c:v>
                </c:pt>
                <c:pt idx="5">
                  <c:v>0.50000000000000011</c:v>
                </c:pt>
                <c:pt idx="6">
                  <c:v>0.40000000000000013</c:v>
                </c:pt>
                <c:pt idx="7">
                  <c:v>0.30000000000000016</c:v>
                </c:pt>
                <c:pt idx="8">
                  <c:v>0.20000000000000015</c:v>
                </c:pt>
                <c:pt idx="9">
                  <c:v>0.10000000000000014</c:v>
                </c:pt>
              </c:numCache>
            </c:numRef>
          </c:cat>
          <c:val>
            <c:numRef>
              <c:f>'Evaluation Metrics'!$W$4:$W$13</c:f>
              <c:numCache>
                <c:formatCode>_-* #,##0.00_-;\-* #,##0.00_-;_-* "-"??_-;_-@_-</c:formatCode>
                <c:ptCount val="10"/>
                <c:pt idx="0">
                  <c:v>1.7861166443522842</c:v>
                </c:pt>
                <c:pt idx="1">
                  <c:v>1.7173356801773174</c:v>
                </c:pt>
                <c:pt idx="2">
                  <c:v>1.6811548397735394</c:v>
                </c:pt>
                <c:pt idx="3">
                  <c:v>1.6697307158895789</c:v>
                </c:pt>
                <c:pt idx="4">
                  <c:v>1.585826870235044</c:v>
                </c:pt>
                <c:pt idx="5">
                  <c:v>1.469146323331002</c:v>
                </c:pt>
                <c:pt idx="6">
                  <c:v>1.3532087299307203</c:v>
                </c:pt>
                <c:pt idx="7">
                  <c:v>1.2270687853848092</c:v>
                </c:pt>
                <c:pt idx="8">
                  <c:v>1.1106965174129355</c:v>
                </c:pt>
                <c:pt idx="9">
                  <c:v>1.0000000000000002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B2-4344-99CA-4162E815A97E}"/>
            </c:ext>
          </c:extLst>
        </c:ser>
        <c:ser>
          <c:idx val="1"/>
          <c:order val="1"/>
          <c:tx>
            <c:strRef>
              <c:f>'Evaluation Metrics'!$X$2</c:f>
              <c:strCache>
                <c:ptCount val="1"/>
                <c:pt idx="0">
                  <c:v>Lift by NO Model</c:v>
                </c:pt>
              </c:strCache>
            </c:strRef>
          </c:tx>
          <c:marker>
            <c:symbol val="none"/>
          </c:marker>
          <c:cat>
            <c:numRef>
              <c:f>'Evaluation Metrics'!$K$3:$K$12</c:f>
              <c:numCache>
                <c:formatCode>0%</c:formatCode>
                <c:ptCount val="10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0.70000000000000007</c:v>
                </c:pt>
                <c:pt idx="4">
                  <c:v>0.60000000000000009</c:v>
                </c:pt>
                <c:pt idx="5">
                  <c:v>0.50000000000000011</c:v>
                </c:pt>
                <c:pt idx="6">
                  <c:v>0.40000000000000013</c:v>
                </c:pt>
                <c:pt idx="7">
                  <c:v>0.30000000000000016</c:v>
                </c:pt>
                <c:pt idx="8">
                  <c:v>0.20000000000000015</c:v>
                </c:pt>
                <c:pt idx="9">
                  <c:v>0.10000000000000014</c:v>
                </c:pt>
              </c:numCache>
            </c:numRef>
          </c:cat>
          <c:val>
            <c:numRef>
              <c:f>'Evaluation Metrics'!$X$4:$X$13</c:f>
              <c:numCache>
                <c:formatCode>_-* #,##0.00_-;\-* #,##0.00_-;_-* "-"??_-;_-@_-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B2-4344-99CA-4162E815A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056824"/>
        <c:axId val="344698824"/>
      </c:lineChart>
      <c:catAx>
        <c:axId val="32705682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344698824"/>
        <c:crosses val="autoZero"/>
        <c:auto val="1"/>
        <c:lblAlgn val="ctr"/>
        <c:lblOffset val="100"/>
        <c:noMultiLvlLbl val="0"/>
      </c:catAx>
      <c:valAx>
        <c:axId val="344698824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crossAx val="3270568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Population Gain Chart</a:t>
            </a:r>
          </a:p>
        </c:rich>
      </c:tx>
      <c:layout>
        <c:manualLayout>
          <c:xMode val="edge"/>
          <c:yMode val="edge"/>
          <c:x val="0.251714255907729"/>
          <c:y val="1.956494947005176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942284054983925"/>
          <c:y val="0.14220586543134711"/>
          <c:w val="0.57679274753232535"/>
          <c:h val="0.759117031039822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'[Worksheet in Online+Submission]Evaluation Metrics'!$R$2</c:f>
              <c:strCache>
                <c:ptCount val="1"/>
                <c:pt idx="0">
                  <c:v>Cumulative % of Churners</c:v>
                </c:pt>
              </c:strCache>
            </c:strRef>
          </c:tx>
          <c:spPr>
            <a:ln>
              <a:solidFill>
                <a:srgbClr val="0AAD88"/>
              </a:solidFill>
            </a:ln>
          </c:spPr>
          <c:marker>
            <c:spPr>
              <a:ln>
                <a:solidFill>
                  <a:srgbClr val="0AAD88"/>
                </a:solidFill>
              </a:ln>
            </c:spPr>
          </c:marker>
          <c:xVal>
            <c:numRef>
              <c:f>'[Worksheet in Online+Submission]Evaluation Metrics'!$N$3:$N$13</c:f>
              <c:numCache>
                <c:formatCode>0%</c:formatCode>
                <c:ptCount val="11"/>
                <c:pt idx="0">
                  <c:v>0</c:v>
                </c:pt>
                <c:pt idx="1">
                  <c:v>0.101157148189623</c:v>
                </c:pt>
                <c:pt idx="2">
                  <c:v>0.2026875699888018</c:v>
                </c:pt>
                <c:pt idx="3">
                  <c:v>0.30048525569242257</c:v>
                </c:pt>
                <c:pt idx="4">
                  <c:v>0.40014930944382232</c:v>
                </c:pt>
                <c:pt idx="5">
                  <c:v>0.50130645763344528</c:v>
                </c:pt>
                <c:pt idx="6">
                  <c:v>0.59985069055617768</c:v>
                </c:pt>
                <c:pt idx="7">
                  <c:v>0.7013811123553565</c:v>
                </c:pt>
                <c:pt idx="8">
                  <c:v>0.79992534527808878</c:v>
                </c:pt>
                <c:pt idx="9">
                  <c:v>0.90033594624860025</c:v>
                </c:pt>
                <c:pt idx="10">
                  <c:v>1</c:v>
                </c:pt>
              </c:numCache>
            </c:numRef>
          </c:xVal>
          <c:yVal>
            <c:numRef>
              <c:f>'[Worksheet in Online+Submission]Evaluation Metrics'!$R$3:$R$13</c:f>
              <c:numCache>
                <c:formatCode>0%</c:formatCode>
                <c:ptCount val="11"/>
                <c:pt idx="0">
                  <c:v>0</c:v>
                </c:pt>
                <c:pt idx="1">
                  <c:v>0.18067846607669616</c:v>
                </c:pt>
                <c:pt idx="2">
                  <c:v>0.34808259587020651</c:v>
                </c:pt>
                <c:pt idx="3">
                  <c:v>0.50516224188790559</c:v>
                </c:pt>
                <c:pt idx="4">
                  <c:v>0.66814159292035402</c:v>
                </c:pt>
                <c:pt idx="5">
                  <c:v>0.79498525073746318</c:v>
                </c:pt>
                <c:pt idx="6">
                  <c:v>0.88126843657817111</c:v>
                </c:pt>
                <c:pt idx="7">
                  <c:v>0.94911504424778759</c:v>
                </c:pt>
                <c:pt idx="8">
                  <c:v>0.98156342182890854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C5-48CA-9141-2D7661328266}"/>
            </c:ext>
          </c:extLst>
        </c:ser>
        <c:ser>
          <c:idx val="1"/>
          <c:order val="1"/>
          <c:tx>
            <c:strRef>
              <c:f>'[Worksheet in Online+Submission]Evaluation Metrics'!$V$2</c:f>
              <c:strCache>
                <c:ptCount val="1"/>
                <c:pt idx="0">
                  <c:v>Cumulative % of Churners NO Model</c:v>
                </c:pt>
              </c:strCache>
            </c:strRef>
          </c:tx>
          <c:xVal>
            <c:numRef>
              <c:f>'[Worksheet in Online+Submission]Evaluation Metrics'!$N$3:$N$13</c:f>
              <c:numCache>
                <c:formatCode>0%</c:formatCode>
                <c:ptCount val="11"/>
                <c:pt idx="0">
                  <c:v>0</c:v>
                </c:pt>
                <c:pt idx="1">
                  <c:v>0.101157148189623</c:v>
                </c:pt>
                <c:pt idx="2">
                  <c:v>0.2026875699888018</c:v>
                </c:pt>
                <c:pt idx="3">
                  <c:v>0.30048525569242257</c:v>
                </c:pt>
                <c:pt idx="4">
                  <c:v>0.40014930944382232</c:v>
                </c:pt>
                <c:pt idx="5">
                  <c:v>0.50130645763344528</c:v>
                </c:pt>
                <c:pt idx="6">
                  <c:v>0.59985069055617768</c:v>
                </c:pt>
                <c:pt idx="7">
                  <c:v>0.7013811123553565</c:v>
                </c:pt>
                <c:pt idx="8">
                  <c:v>0.79992534527808878</c:v>
                </c:pt>
                <c:pt idx="9">
                  <c:v>0.90033594624860025</c:v>
                </c:pt>
                <c:pt idx="10">
                  <c:v>1</c:v>
                </c:pt>
              </c:numCache>
            </c:numRef>
          </c:xVal>
          <c:yVal>
            <c:numRef>
              <c:f>'[Worksheet in Online+Submission]Evaluation Metrics'!$V$3:$V$13</c:f>
              <c:numCache>
                <c:formatCode>0%</c:formatCode>
                <c:ptCount val="11"/>
                <c:pt idx="0">
                  <c:v>0</c:v>
                </c:pt>
                <c:pt idx="1">
                  <c:v>0.10115714818962299</c:v>
                </c:pt>
                <c:pt idx="2">
                  <c:v>0.20268756998880177</c:v>
                </c:pt>
                <c:pt idx="3">
                  <c:v>0.30048525569242251</c:v>
                </c:pt>
                <c:pt idx="4">
                  <c:v>0.40014930944382227</c:v>
                </c:pt>
                <c:pt idx="5">
                  <c:v>0.50130645763344528</c:v>
                </c:pt>
                <c:pt idx="6">
                  <c:v>0.59985069055617768</c:v>
                </c:pt>
                <c:pt idx="7">
                  <c:v>0.70138111235535638</c:v>
                </c:pt>
                <c:pt idx="8">
                  <c:v>0.79992534527808878</c:v>
                </c:pt>
                <c:pt idx="9">
                  <c:v>0.90033594624860003</c:v>
                </c:pt>
                <c:pt idx="10">
                  <c:v>0.99999999999999978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C5-48CA-9141-2D7661328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699608"/>
        <c:axId val="344700000"/>
      </c:scatterChart>
      <c:valAx>
        <c:axId val="344699608"/>
        <c:scaling>
          <c:orientation val="minMax"/>
          <c:max val="1"/>
        </c:scaling>
        <c:delete val="0"/>
        <c:axPos val="b"/>
        <c:numFmt formatCode="0%" sourceLinked="1"/>
        <c:majorTickMark val="out"/>
        <c:minorTickMark val="none"/>
        <c:tickLblPos val="nextTo"/>
        <c:crossAx val="344700000"/>
        <c:crosses val="autoZero"/>
        <c:crossBetween val="midCat"/>
      </c:valAx>
      <c:valAx>
        <c:axId val="3447000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446996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342640113030411"/>
          <c:y val="0.35903184311067293"/>
          <c:w val="0.25021378152869567"/>
          <c:h val="0.39416286665023414"/>
        </c:manualLayout>
      </c:layout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49948-B3FC-4E43-8608-EED7DB33E928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66FB9A3-E852-437D-8878-B0A7B02CBC74}">
      <dgm:prSet phldrT="[Text]" custT="1"/>
      <dgm:spPr/>
      <dgm:t>
        <a:bodyPr/>
        <a:lstStyle/>
        <a:p>
          <a:pPr algn="ctr"/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Days Since Last Login - Change &gt; 17.5  and  </a:t>
          </a:r>
          <a:r>
            <a:rPr lang="en-US" sz="1300" b="0" i="0" dirty="0">
              <a:latin typeface="Arial" panose="020B0604020202020204" pitchFamily="34" charset="0"/>
              <a:cs typeface="Arial" panose="020B0604020202020204" pitchFamily="34" charset="0"/>
            </a:rPr>
            <a:t>Logins - Change &lt;= 2.5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9D36CE-88D7-4D01-8DFE-23FCE97E653A}" type="parTrans" cxnId="{DF1F1271-2B92-4F66-9718-4D0F620A7FEE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9B085D-8A18-4E17-B05B-9918B2CF8366}" type="sibTrans" cxnId="{DF1F1271-2B92-4F66-9718-4D0F620A7FEE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F5575-2814-449A-B5D0-C3F3423BFDAA}">
      <dgm:prSet phldrT="[Text]" custT="1"/>
      <dgm:spPr/>
      <dgm:t>
        <a:bodyPr/>
        <a:lstStyle/>
        <a:p>
          <a:pPr algn="ctr"/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Days Since Last Login - Change &lt;= 17.5  and  </a:t>
          </a:r>
          <a:r>
            <a:rPr lang="en-US" sz="1300" b="0" i="0" dirty="0">
              <a:latin typeface="Arial" panose="020B0604020202020204" pitchFamily="34" charset="0"/>
              <a:cs typeface="Arial" panose="020B0604020202020204" pitchFamily="34" charset="0"/>
            </a:rPr>
            <a:t>Customer Age (in months) &gt; 4.5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63326E-B56D-42A6-A0F0-5B42070BA061}" type="sibTrans" cxnId="{7B754629-9DF2-41F8-9461-E3DDB3B75465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2DFA9-515D-4E51-9409-268A6826DAD1}" type="parTrans" cxnId="{7B754629-9DF2-41F8-9461-E3DDB3B75465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BBC7FA-7716-4305-8318-22F4E8B01D59}" type="pres">
      <dgm:prSet presAssocID="{04C49948-B3FC-4E43-8608-EED7DB33E928}" presName="Name0" presStyleCnt="0">
        <dgm:presLayoutVars>
          <dgm:chMax val="7"/>
          <dgm:chPref val="7"/>
          <dgm:dir/>
        </dgm:presLayoutVars>
      </dgm:prSet>
      <dgm:spPr/>
    </dgm:pt>
    <dgm:pt modelId="{30EDF1A4-2696-4FD0-931A-ADB267969FFD}" type="pres">
      <dgm:prSet presAssocID="{04C49948-B3FC-4E43-8608-EED7DB33E928}" presName="Name1" presStyleCnt="0"/>
      <dgm:spPr/>
    </dgm:pt>
    <dgm:pt modelId="{C0EB1A6E-37D4-4DFA-91D7-B4AA761C0E35}" type="pres">
      <dgm:prSet presAssocID="{04C49948-B3FC-4E43-8608-EED7DB33E928}" presName="cycle" presStyleCnt="0"/>
      <dgm:spPr/>
    </dgm:pt>
    <dgm:pt modelId="{42FD3E15-C1AC-400A-AF6F-A195499C868E}" type="pres">
      <dgm:prSet presAssocID="{04C49948-B3FC-4E43-8608-EED7DB33E928}" presName="srcNode" presStyleLbl="node1" presStyleIdx="0" presStyleCnt="2"/>
      <dgm:spPr/>
    </dgm:pt>
    <dgm:pt modelId="{C3C71F66-EA42-4219-AEA2-73B0B87400C7}" type="pres">
      <dgm:prSet presAssocID="{04C49948-B3FC-4E43-8608-EED7DB33E928}" presName="conn" presStyleLbl="parChTrans1D2" presStyleIdx="0" presStyleCnt="1"/>
      <dgm:spPr/>
    </dgm:pt>
    <dgm:pt modelId="{F07A67E0-8A75-4320-80F5-F03FEB89EB9C}" type="pres">
      <dgm:prSet presAssocID="{04C49948-B3FC-4E43-8608-EED7DB33E928}" presName="extraNode" presStyleLbl="node1" presStyleIdx="0" presStyleCnt="2"/>
      <dgm:spPr/>
    </dgm:pt>
    <dgm:pt modelId="{ACD44ADD-F1ED-40D1-8C77-1F544CFC2489}" type="pres">
      <dgm:prSet presAssocID="{04C49948-B3FC-4E43-8608-EED7DB33E928}" presName="dstNode" presStyleLbl="node1" presStyleIdx="0" presStyleCnt="2"/>
      <dgm:spPr/>
    </dgm:pt>
    <dgm:pt modelId="{7CFE9C6C-80CE-417B-93AE-524597814A11}" type="pres">
      <dgm:prSet presAssocID="{D66FB9A3-E852-437D-8878-B0A7B02CBC74}" presName="text_1" presStyleLbl="node1" presStyleIdx="0" presStyleCnt="2">
        <dgm:presLayoutVars>
          <dgm:bulletEnabled val="1"/>
        </dgm:presLayoutVars>
      </dgm:prSet>
      <dgm:spPr/>
    </dgm:pt>
    <dgm:pt modelId="{B9815FEC-7C70-4EB5-B115-262EEDA8198B}" type="pres">
      <dgm:prSet presAssocID="{D66FB9A3-E852-437D-8878-B0A7B02CBC74}" presName="accent_1" presStyleCnt="0"/>
      <dgm:spPr/>
    </dgm:pt>
    <dgm:pt modelId="{AFA0A696-75C8-4423-8921-EA7AA3B729AD}" type="pres">
      <dgm:prSet presAssocID="{D66FB9A3-E852-437D-8878-B0A7B02CBC74}" presName="accentRepeatNode" presStyleLbl="solidFgAcc1" presStyleIdx="0" presStyleCnt="2"/>
      <dgm:spPr/>
    </dgm:pt>
    <dgm:pt modelId="{5AD93575-71EB-48DD-A2B6-7EE7F7DC3E9E}" type="pres">
      <dgm:prSet presAssocID="{DBDF5575-2814-449A-B5D0-C3F3423BFDAA}" presName="text_2" presStyleLbl="node1" presStyleIdx="1" presStyleCnt="2">
        <dgm:presLayoutVars>
          <dgm:bulletEnabled val="1"/>
        </dgm:presLayoutVars>
      </dgm:prSet>
      <dgm:spPr/>
    </dgm:pt>
    <dgm:pt modelId="{A7E1A831-2F32-4588-A722-7CCA35474378}" type="pres">
      <dgm:prSet presAssocID="{DBDF5575-2814-449A-B5D0-C3F3423BFDAA}" presName="accent_2" presStyleCnt="0"/>
      <dgm:spPr/>
    </dgm:pt>
    <dgm:pt modelId="{D06648CA-DE36-43AA-8DD9-52FF42EA5FFA}" type="pres">
      <dgm:prSet presAssocID="{DBDF5575-2814-449A-B5D0-C3F3423BFDAA}" presName="accentRepeatNode" presStyleLbl="solidFgAcc1" presStyleIdx="1" presStyleCnt="2"/>
      <dgm:spPr/>
    </dgm:pt>
  </dgm:ptLst>
  <dgm:cxnLst>
    <dgm:cxn modelId="{45488414-4807-4381-8505-465DD8DB0BAE}" type="presOf" srcId="{D66FB9A3-E852-437D-8878-B0A7B02CBC74}" destId="{7CFE9C6C-80CE-417B-93AE-524597814A11}" srcOrd="0" destOrd="0" presId="urn:microsoft.com/office/officeart/2008/layout/VerticalCurvedList"/>
    <dgm:cxn modelId="{7B754629-9DF2-41F8-9461-E3DDB3B75465}" srcId="{04C49948-B3FC-4E43-8608-EED7DB33E928}" destId="{DBDF5575-2814-449A-B5D0-C3F3423BFDAA}" srcOrd="1" destOrd="0" parTransId="{4AC2DFA9-515D-4E51-9409-268A6826DAD1}" sibTransId="{5A63326E-B56D-42A6-A0F0-5B42070BA061}"/>
    <dgm:cxn modelId="{0816F52D-DF02-4799-8275-D064E930231B}" type="presOf" srcId="{DBDF5575-2814-449A-B5D0-C3F3423BFDAA}" destId="{5AD93575-71EB-48DD-A2B6-7EE7F7DC3E9E}" srcOrd="0" destOrd="0" presId="urn:microsoft.com/office/officeart/2008/layout/VerticalCurvedList"/>
    <dgm:cxn modelId="{DF1F1271-2B92-4F66-9718-4D0F620A7FEE}" srcId="{04C49948-B3FC-4E43-8608-EED7DB33E928}" destId="{D66FB9A3-E852-437D-8878-B0A7B02CBC74}" srcOrd="0" destOrd="0" parTransId="{639D36CE-88D7-4D01-8DFE-23FCE97E653A}" sibTransId="{FE9B085D-8A18-4E17-B05B-9918B2CF8366}"/>
    <dgm:cxn modelId="{9A3FE09D-18EA-41CE-950D-171685D676F2}" type="presOf" srcId="{FE9B085D-8A18-4E17-B05B-9918B2CF8366}" destId="{C3C71F66-EA42-4219-AEA2-73B0B87400C7}" srcOrd="0" destOrd="0" presId="urn:microsoft.com/office/officeart/2008/layout/VerticalCurvedList"/>
    <dgm:cxn modelId="{883AEADD-4B5A-4556-8199-4BD8D0D588B0}" type="presOf" srcId="{04C49948-B3FC-4E43-8608-EED7DB33E928}" destId="{EEBBC7FA-7716-4305-8318-22F4E8B01D59}" srcOrd="0" destOrd="0" presId="urn:microsoft.com/office/officeart/2008/layout/VerticalCurvedList"/>
    <dgm:cxn modelId="{BE1C59A6-2594-4F73-A9D9-5AA93612F408}" type="presParOf" srcId="{EEBBC7FA-7716-4305-8318-22F4E8B01D59}" destId="{30EDF1A4-2696-4FD0-931A-ADB267969FFD}" srcOrd="0" destOrd="0" presId="urn:microsoft.com/office/officeart/2008/layout/VerticalCurvedList"/>
    <dgm:cxn modelId="{D63AB71B-405D-40B7-9324-ED3F86FD92C8}" type="presParOf" srcId="{30EDF1A4-2696-4FD0-931A-ADB267969FFD}" destId="{C0EB1A6E-37D4-4DFA-91D7-B4AA761C0E35}" srcOrd="0" destOrd="0" presId="urn:microsoft.com/office/officeart/2008/layout/VerticalCurvedList"/>
    <dgm:cxn modelId="{F7222DCC-2A84-4FC3-ACD0-529491F6D900}" type="presParOf" srcId="{C0EB1A6E-37D4-4DFA-91D7-B4AA761C0E35}" destId="{42FD3E15-C1AC-400A-AF6F-A195499C868E}" srcOrd="0" destOrd="0" presId="urn:microsoft.com/office/officeart/2008/layout/VerticalCurvedList"/>
    <dgm:cxn modelId="{32E4646F-3F67-4890-A01B-18D0E2CC8748}" type="presParOf" srcId="{C0EB1A6E-37D4-4DFA-91D7-B4AA761C0E35}" destId="{C3C71F66-EA42-4219-AEA2-73B0B87400C7}" srcOrd="1" destOrd="0" presId="urn:microsoft.com/office/officeart/2008/layout/VerticalCurvedList"/>
    <dgm:cxn modelId="{5A947771-DB75-4651-BD29-43EACA123442}" type="presParOf" srcId="{C0EB1A6E-37D4-4DFA-91D7-B4AA761C0E35}" destId="{F07A67E0-8A75-4320-80F5-F03FEB89EB9C}" srcOrd="2" destOrd="0" presId="urn:microsoft.com/office/officeart/2008/layout/VerticalCurvedList"/>
    <dgm:cxn modelId="{EDA76CC8-545F-4A81-B797-64D829630084}" type="presParOf" srcId="{C0EB1A6E-37D4-4DFA-91D7-B4AA761C0E35}" destId="{ACD44ADD-F1ED-40D1-8C77-1F544CFC2489}" srcOrd="3" destOrd="0" presId="urn:microsoft.com/office/officeart/2008/layout/VerticalCurvedList"/>
    <dgm:cxn modelId="{78420936-308B-42D5-8A66-C9C0BF8A922B}" type="presParOf" srcId="{30EDF1A4-2696-4FD0-931A-ADB267969FFD}" destId="{7CFE9C6C-80CE-417B-93AE-524597814A11}" srcOrd="1" destOrd="0" presId="urn:microsoft.com/office/officeart/2008/layout/VerticalCurvedList"/>
    <dgm:cxn modelId="{CC0EE206-CAA4-4C59-8C73-9DC1CB3D15E9}" type="presParOf" srcId="{30EDF1A4-2696-4FD0-931A-ADB267969FFD}" destId="{B9815FEC-7C70-4EB5-B115-262EEDA8198B}" srcOrd="2" destOrd="0" presId="urn:microsoft.com/office/officeart/2008/layout/VerticalCurvedList"/>
    <dgm:cxn modelId="{99E10792-14BB-45D8-81A8-1BF009A68708}" type="presParOf" srcId="{B9815FEC-7C70-4EB5-B115-262EEDA8198B}" destId="{AFA0A696-75C8-4423-8921-EA7AA3B729AD}" srcOrd="0" destOrd="0" presId="urn:microsoft.com/office/officeart/2008/layout/VerticalCurvedList"/>
    <dgm:cxn modelId="{28D75DFE-A1BF-4076-9896-7D7205A2CB95}" type="presParOf" srcId="{30EDF1A4-2696-4FD0-931A-ADB267969FFD}" destId="{5AD93575-71EB-48DD-A2B6-7EE7F7DC3E9E}" srcOrd="3" destOrd="0" presId="urn:microsoft.com/office/officeart/2008/layout/VerticalCurvedList"/>
    <dgm:cxn modelId="{F3279F33-8431-4ED8-94D9-32E85B72FC69}" type="presParOf" srcId="{30EDF1A4-2696-4FD0-931A-ADB267969FFD}" destId="{A7E1A831-2F32-4588-A722-7CCA35474378}" srcOrd="4" destOrd="0" presId="urn:microsoft.com/office/officeart/2008/layout/VerticalCurvedList"/>
    <dgm:cxn modelId="{9082599B-66D3-485C-A377-F60F5239B04A}" type="presParOf" srcId="{A7E1A831-2F32-4588-A722-7CCA35474378}" destId="{D06648CA-DE36-43AA-8DD9-52FF42EA5F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71F66-EA42-4219-AEA2-73B0B87400C7}">
      <dsp:nvSpPr>
        <dsp:cNvPr id="0" name=""/>
        <dsp:cNvSpPr/>
      </dsp:nvSpPr>
      <dsp:spPr>
        <a:xfrm>
          <a:off x="-1468875" y="-229975"/>
          <a:ext cx="1765619" cy="1765619"/>
        </a:xfrm>
        <a:prstGeom prst="blockArc">
          <a:avLst>
            <a:gd name="adj1" fmla="val 18900000"/>
            <a:gd name="adj2" fmla="val 2700000"/>
            <a:gd name="adj3" fmla="val 1223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E9C6C-80CE-417B-93AE-524597814A11}">
      <dsp:nvSpPr>
        <dsp:cNvPr id="0" name=""/>
        <dsp:cNvSpPr/>
      </dsp:nvSpPr>
      <dsp:spPr>
        <a:xfrm>
          <a:off x="240014" y="186527"/>
          <a:ext cx="6312352" cy="3730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6072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Days Since Last Login - Change &gt; 17.5  and  </a:t>
          </a: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Logins - Change &lt;= 2.5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014" y="186527"/>
        <a:ext cx="6312352" cy="373003"/>
      </dsp:txXfrm>
    </dsp:sp>
    <dsp:sp modelId="{AFA0A696-75C8-4423-8921-EA7AA3B729AD}">
      <dsp:nvSpPr>
        <dsp:cNvPr id="0" name=""/>
        <dsp:cNvSpPr/>
      </dsp:nvSpPr>
      <dsp:spPr>
        <a:xfrm>
          <a:off x="6887" y="139902"/>
          <a:ext cx="466254" cy="4662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AD93575-71EB-48DD-A2B6-7EE7F7DC3E9E}">
      <dsp:nvSpPr>
        <dsp:cNvPr id="0" name=""/>
        <dsp:cNvSpPr/>
      </dsp:nvSpPr>
      <dsp:spPr>
        <a:xfrm>
          <a:off x="240014" y="746137"/>
          <a:ext cx="6312352" cy="3730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6072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Days Since Last Login - Change &lt;= 17.5  and  </a:t>
          </a: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Customer Age (in months) &gt; 4.5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014" y="746137"/>
        <a:ext cx="6312352" cy="373003"/>
      </dsp:txXfrm>
    </dsp:sp>
    <dsp:sp modelId="{D06648CA-DE36-43AA-8DD9-52FF42EA5FFA}">
      <dsp:nvSpPr>
        <dsp:cNvPr id="0" name=""/>
        <dsp:cNvSpPr/>
      </dsp:nvSpPr>
      <dsp:spPr>
        <a:xfrm>
          <a:off x="6887" y="699512"/>
          <a:ext cx="466254" cy="4662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3A6D-A27B-464A-8085-12C2023C33A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22804-678A-4588-8318-46D4BE49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9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7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2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FDDDB-F05D-2E49-9C10-4F6AB949E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0D783E-D406-104A-8E62-287FB56CA2E9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ank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7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250A-8ADF-EB4F-885B-F0CB952C15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8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6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0C2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83386-0603-CB41-B851-86821CFE5E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D61C1D-0A55-2249-AE5E-EBFB47DADBC4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54232-75E9-3849-996C-18C6731613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248FB-0E2E-BA44-BA49-725257B11DF0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5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1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2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21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op Bar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A9299-A27C-764A-89CC-15B957988E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sic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AA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EDF34-BD48-0B48-9259-D5F319867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9B4413-1374-5B4E-B988-72DF93ECD468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0C128-7ABB-1B44-A68F-ECCC4C7A0E18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63" y="476672"/>
            <a:ext cx="1510777" cy="24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ADDDE-045B-E44F-BDEA-08AE7E6AC4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9C1ECB-7705-6B42-B534-5DF04A5F771B}"/>
              </a:ext>
            </a:extLst>
          </p:cNvPr>
          <p:cNvSpPr/>
          <p:nvPr userDrawn="1"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7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06571-D4B4-CB4D-AFF2-E20035196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6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66EB7-08C0-644A-A74C-686A1A5AA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7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3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B554F-7E8A-C74A-8359-B581DCBE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5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5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4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3989C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3989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DF8EE-4A8A-B342-AC06-48D38C0820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79E1E-4059-6D4C-B2DA-D243E675219E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1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8B75F-E14D-7A49-92B4-6B69003A7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9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B032D-8B0C-B54B-ACFB-9E5015544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CC098A-9E4A-0E46-9529-FEABB0D27F62}"/>
              </a:ext>
            </a:extLst>
          </p:cNvPr>
          <p:cNvSpPr/>
          <p:nvPr userDrawn="1"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4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1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8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21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C3CA0-7D87-DF42-9A75-7DA49599E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1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C7A54-B9D5-E94C-B605-3E018A173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1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D6717-8CF2-C142-98B8-BD746B740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5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FF8C3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FF8C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AA10-999E-6D46-A415-70759D69E5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DE75FC-B753-5945-B1F8-09D61C52AB2C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8600E-CCBB-3648-941C-B98583C319F9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8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with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52607-021B-1D4D-8DD4-5426141132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1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9645-2FFB-E84C-B919-3D41018F23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B5C5-BB5C-764D-A725-9C7180A5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5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1B817-36EF-5049-9172-95EB88907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4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5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57393-36AC-8B4D-B3A6-3AA665720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1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77F2D-DB98-EC4D-8F60-E28259F90B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asic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8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CD72-10B3-E445-A0D6-660C3F39D0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5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7C98A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7C98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B2DA1-CA63-1840-B11F-5E3D5AB83A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01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7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7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76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8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1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67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3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94" r:id="rId2"/>
    <p:sldLayoutId id="2147483757" r:id="rId3"/>
    <p:sldLayoutId id="2147483815" r:id="rId4"/>
    <p:sldLayoutId id="2147483816" r:id="rId5"/>
    <p:sldLayoutId id="2147483695" r:id="rId6"/>
    <p:sldLayoutId id="2147483697" r:id="rId7"/>
    <p:sldLayoutId id="2147483700" r:id="rId8"/>
    <p:sldLayoutId id="2147483809" r:id="rId9"/>
    <p:sldLayoutId id="214748375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D03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9D376-1FF6-5540-9794-FA2D4CE6DF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817" r:id="rId5"/>
    <p:sldLayoutId id="2147483818" r:id="rId6"/>
    <p:sldLayoutId id="2147483764" r:id="rId7"/>
    <p:sldLayoutId id="2147483765" r:id="rId8"/>
    <p:sldLayoutId id="2147483767" r:id="rId9"/>
    <p:sldLayoutId id="2147483810" r:id="rId10"/>
    <p:sldLayoutId id="214748376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C2E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3FB75-7A01-084F-9B19-C1794076EF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819" r:id="rId4"/>
    <p:sldLayoutId id="2147483820" r:id="rId5"/>
    <p:sldLayoutId id="2147483774" r:id="rId6"/>
    <p:sldLayoutId id="2147483776" r:id="rId7"/>
    <p:sldLayoutId id="2147483777" r:id="rId8"/>
    <p:sldLayoutId id="2147483811" r:id="rId9"/>
    <p:sldLayoutId id="214748377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AAD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A9EA3-F2BD-C644-9515-672553C7BD4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821" r:id="rId4"/>
    <p:sldLayoutId id="2147483822" r:id="rId5"/>
    <p:sldLayoutId id="2147483784" r:id="rId6"/>
    <p:sldLayoutId id="2147483785" r:id="rId7"/>
    <p:sldLayoutId id="2147483787" r:id="rId8"/>
    <p:sldLayoutId id="2147483812" r:id="rId9"/>
    <p:sldLayoutId id="214748378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989C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02758-ECDB-144C-8CA5-29F80110DAC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23" r:id="rId4"/>
    <p:sldLayoutId id="2147483824" r:id="rId5"/>
    <p:sldLayoutId id="2147483794" r:id="rId6"/>
    <p:sldLayoutId id="2147483796" r:id="rId7"/>
    <p:sldLayoutId id="2147483797" r:id="rId8"/>
    <p:sldLayoutId id="2147483813" r:id="rId9"/>
    <p:sldLayoutId id="214748379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FF8C3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25" r:id="rId5"/>
    <p:sldLayoutId id="2147483826" r:id="rId6"/>
    <p:sldLayoutId id="2147483804" r:id="rId7"/>
    <p:sldLayoutId id="2147483806" r:id="rId8"/>
    <p:sldLayoutId id="2147483807" r:id="rId9"/>
    <p:sldLayoutId id="2147483814" r:id="rId10"/>
    <p:sldLayoutId id="214748380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7C98A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5" r:id="rId7"/>
    <p:sldLayoutId id="2147483836" r:id="rId8"/>
    <p:sldLayoutId id="2147483837" r:id="rId9"/>
    <p:sldLayoutId id="214748383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CE9D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MMA Online Datathon 2018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Predicting Customer Churn at QWE Inc.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September 26, 2018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 Rahul Bhasin, Arka Basu and Arun Augustine (Team D)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52F3D-633E-E54D-A4AF-F5389617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Segmentation Need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71E981EF-CEBC-4393-9F34-7926B5CDCA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Natural customer segmentation for QWE Inc.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Our deep-dive analysis on dataset reveals that there are no such significant observable factors </a:t>
            </a:r>
            <a:br>
              <a:rPr lang="en-US" sz="1300" dirty="0"/>
            </a:br>
            <a:r>
              <a:rPr lang="en-US" sz="1300" dirty="0"/>
              <a:t>where customer churn behaviour is different, and thus customer segmentation won’t be much </a:t>
            </a:r>
            <a:br>
              <a:rPr lang="en-US" sz="1300" dirty="0"/>
            </a:br>
            <a:r>
              <a:rPr lang="en-US" sz="1300" dirty="0"/>
              <a:t>useful (for more details refer Correlation Heatmap and Distribution Plots for churn and non-churn</a:t>
            </a:r>
            <a:br>
              <a:rPr lang="en-US" sz="1300" dirty="0"/>
            </a:br>
            <a:r>
              <a:rPr lang="en-US" sz="1300" dirty="0"/>
              <a:t>customers in Appendix).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However, the two key insights observed in our dataset were: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>
              <a:spcAft>
                <a:spcPts val="0"/>
              </a:spcAft>
            </a:pPr>
            <a:r>
              <a:rPr lang="en-US" sz="1300" dirty="0"/>
              <a:t>The distribution of customer longevity for non-churners shows a higher number of new customers</a:t>
            </a:r>
            <a:br>
              <a:rPr lang="en-US" sz="1300" dirty="0"/>
            </a:br>
            <a:r>
              <a:rPr lang="en-US" sz="1300" dirty="0"/>
              <a:t>which linearly decreases with tenure. This was in contrast with the corresponding distribution for</a:t>
            </a:r>
            <a:br>
              <a:rPr lang="en-US" sz="1300" dirty="0"/>
            </a:br>
            <a:r>
              <a:rPr lang="en-US" sz="1300" dirty="0"/>
              <a:t>churners which doesn’t show a similar linear pattern and have peaks at 6, 12, 18 and 24 months,</a:t>
            </a:r>
            <a:br>
              <a:rPr lang="en-US" sz="1300" dirty="0"/>
            </a:br>
            <a:r>
              <a:rPr lang="en-US" sz="1300" dirty="0"/>
              <a:t>depicting expiration of their service contract. 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>
              <a:spcAft>
                <a:spcPts val="0"/>
              </a:spcAft>
            </a:pPr>
            <a:r>
              <a:rPr lang="en-US" sz="1300" dirty="0"/>
              <a:t>For significant number of churn customers, 'Days Since Last Login - Change’ variable had value as</a:t>
            </a:r>
            <a:br>
              <a:rPr lang="en-US" sz="1300" dirty="0"/>
            </a:br>
            <a:r>
              <a:rPr lang="en-US" sz="1300" dirty="0"/>
              <a:t>31 Days showing their inactive behaviour, which was missing in the plot for non-churn customers.</a:t>
            </a:r>
          </a:p>
          <a:p>
            <a:pPr>
              <a:spcAft>
                <a:spcPts val="0"/>
              </a:spcAft>
            </a:pPr>
            <a:endParaRPr lang="en-US" sz="1300" dirty="0"/>
          </a:p>
          <a:p>
            <a:pPr>
              <a:spcAft>
                <a:spcPts val="0"/>
              </a:spcAft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32E76F-AB78-4009-A8F8-C9A3E656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9" y="1484784"/>
            <a:ext cx="3240358" cy="21251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E48CF1-DC9F-4EE3-8487-5DED1102A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9" y="4013448"/>
            <a:ext cx="3240358" cy="22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4341745"/>
            <a:ext cx="9601067" cy="563564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C4623D0-87B7-470A-8AD9-5427B7A0E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95" y="834487"/>
            <a:ext cx="1658409" cy="165840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DF2F8B5-9493-406E-8DC2-F281CE79D71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0"/>
            <a:ext cx="12192000" cy="37890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D30D07EF-BAD8-4CF2-A1CD-E2DF47BDE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029312"/>
            <a:ext cx="1658409" cy="16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6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Model Evaluation Metrics Summary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E7D84B5-CD52-4C71-A9D7-DD4AE9854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300" dirty="0"/>
              <a:t>Machine Learning Technique Used : XGBoost  (since dataset was unbalanced, oversampling was done) </a:t>
            </a:r>
          </a:p>
          <a:p>
            <a:pPr>
              <a:spcAft>
                <a:spcPts val="0"/>
              </a:spcAft>
            </a:pPr>
            <a:endParaRPr lang="en-US" sz="1300" dirty="0"/>
          </a:p>
          <a:p>
            <a:pPr>
              <a:spcAft>
                <a:spcPts val="0"/>
              </a:spcAft>
            </a:pPr>
            <a:r>
              <a:rPr lang="en-US" sz="1300" dirty="0"/>
              <a:t>Sensitivity (True Positive Rate) = 75.9%  |  Specificity = 83.3%  |  Accuracy = 79.6%  |  Cut-off Used = 0.50</a:t>
            </a:r>
          </a:p>
          <a:p>
            <a:pPr>
              <a:spcAft>
                <a:spcPts val="0"/>
              </a:spcAft>
            </a:pPr>
            <a:endParaRPr lang="en-US" sz="1300" dirty="0"/>
          </a:p>
          <a:p>
            <a:pPr>
              <a:spcAft>
                <a:spcPts val="0"/>
              </a:spcAft>
            </a:pPr>
            <a:r>
              <a:rPr lang="en-US" sz="1300" dirty="0"/>
              <a:t>Lift chart and gain chart:</a:t>
            </a:r>
          </a:p>
          <a:p>
            <a:pPr>
              <a:spcAft>
                <a:spcPts val="0"/>
              </a:spcAft>
            </a:pPr>
            <a:endParaRPr lang="en-US" sz="13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314DC1-968B-4216-855F-2DBE45E961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97588"/>
              </p:ext>
            </p:extLst>
          </p:nvPr>
        </p:nvGraphicFramePr>
        <p:xfrm>
          <a:off x="595914" y="3053644"/>
          <a:ext cx="4415539" cy="259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8B42E7-4D37-4B43-897F-B851B311F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95622"/>
              </p:ext>
            </p:extLst>
          </p:nvPr>
        </p:nvGraphicFramePr>
        <p:xfrm>
          <a:off x="9914939" y="1926071"/>
          <a:ext cx="1440160" cy="112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4939" y="1926071"/>
                        <a:ext cx="1440160" cy="112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D0C8B4-C1F8-4323-9011-1D45EE93AC0B}"/>
              </a:ext>
            </a:extLst>
          </p:cNvPr>
          <p:cNvSpPr txBox="1"/>
          <p:nvPr/>
        </p:nvSpPr>
        <p:spPr>
          <a:xfrm>
            <a:off x="8863999" y="1447778"/>
            <a:ext cx="306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 further details and Decile Analysis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refer attached file below :-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961DD8E-947B-4E8C-8019-FDD2FD368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97569"/>
              </p:ext>
            </p:extLst>
          </p:nvPr>
        </p:nvGraphicFramePr>
        <p:xfrm>
          <a:off x="4600988" y="3053644"/>
          <a:ext cx="4524412" cy="259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501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Variables Correlation Heatmap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3C09CC06-8F6B-4B19-B0AE-B5A34D2583F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The Variables Correlation Heatmap depicts that there is no significant correlation among variables </a:t>
            </a:r>
            <a:br>
              <a:rPr lang="en-US" sz="1300" dirty="0"/>
            </a:br>
            <a:r>
              <a:rPr lang="en-US" sz="1300" dirty="0"/>
              <a:t>(specially with ‘Churn’ variable).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01931F-F6A2-463F-8635-BA75E676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43" y="1912358"/>
            <a:ext cx="6728714" cy="46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8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Variables Distribution Plots (Non-Churn Customers)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3" name="Picture 2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A02FCCCF-5EA0-4EEC-853B-2925BF72D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44" y="2165006"/>
            <a:ext cx="6806112" cy="4419796"/>
          </a:xfrm>
          <a:prstGeom prst="rect">
            <a:avLst/>
          </a:prstGeom>
        </p:spPr>
      </p:pic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A04E6FAE-24E3-418E-B261-03EF1C7E1E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Distribution plots reveal that there are no such significant observable factors where customer churn behaviour</a:t>
            </a:r>
            <a:br>
              <a:rPr lang="en-US" sz="1300" dirty="0"/>
            </a:br>
            <a:r>
              <a:rPr lang="en-US" sz="1300" dirty="0"/>
              <a:t>is different (except for Customer Age and Days Since Last Login – Change variables), and thus customer </a:t>
            </a:r>
            <a:br>
              <a:rPr lang="en-US" sz="1300" dirty="0"/>
            </a:br>
            <a:r>
              <a:rPr lang="en-US" sz="1300" dirty="0"/>
              <a:t>segmentation won’t be much useful.</a:t>
            </a:r>
          </a:p>
        </p:txBody>
      </p:sp>
    </p:spTree>
    <p:extLst>
      <p:ext uri="{BB962C8B-B14F-4D97-AF65-F5344CB8AC3E}">
        <p14:creationId xmlns:p14="http://schemas.microsoft.com/office/powerpoint/2010/main" val="225829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Variables Distribution Plots (Churn Customers)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4" name="Picture 3" descr="A screenshot of text&#10;&#10;Description generated with high confidence">
            <a:extLst>
              <a:ext uri="{FF2B5EF4-FFF2-40B4-BE49-F238E27FC236}">
                <a16:creationId xmlns:a16="http://schemas.microsoft.com/office/drawing/2014/main" id="{233782FB-6B6C-4920-AA5E-1F1DE64C5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099577"/>
            <a:ext cx="6840760" cy="4497775"/>
          </a:xfrm>
          <a:prstGeom prst="rect">
            <a:avLst/>
          </a:prstGeom>
        </p:spPr>
      </p:pic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E7D84B5-CD52-4C71-A9D7-DD4AE9854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Distribution plots reveal that there are no such significant observable factors where customer churn behaviour</a:t>
            </a:r>
            <a:br>
              <a:rPr lang="en-US" sz="1300" dirty="0"/>
            </a:br>
            <a:r>
              <a:rPr lang="en-US" sz="1300" dirty="0"/>
              <a:t>is different (except for Customer Age and Days Since Last Login – Change variables), and thus customer </a:t>
            </a:r>
            <a:br>
              <a:rPr lang="en-US" sz="1300" dirty="0"/>
            </a:br>
            <a:r>
              <a:rPr lang="en-US" sz="1300" dirty="0"/>
              <a:t>segmentation won’t be much useful.</a:t>
            </a:r>
          </a:p>
        </p:txBody>
      </p:sp>
    </p:spTree>
    <p:extLst>
      <p:ext uri="{BB962C8B-B14F-4D97-AF65-F5344CB8AC3E}">
        <p14:creationId xmlns:p14="http://schemas.microsoft.com/office/powerpoint/2010/main" val="220224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Goals and Objectives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Business Objectives: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b="1" dirty="0"/>
          </a:p>
          <a:p>
            <a:r>
              <a:rPr lang="en-US" sz="1300" dirty="0"/>
              <a:t>Identify the factors which influence the customer churn rate at QWE Inc. the most</a:t>
            </a:r>
          </a:p>
          <a:p>
            <a:r>
              <a:rPr lang="en-US" sz="1300" dirty="0"/>
              <a:t>Estimate how likely a given customer would leave in the next two months based on its historical </a:t>
            </a:r>
            <a:br>
              <a:rPr lang="en-US" sz="1300" dirty="0"/>
            </a:br>
            <a:r>
              <a:rPr lang="en-US" sz="1300" dirty="0"/>
              <a:t>behavioral data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Modeling Objectives: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Build a predictive model that can be used by QWE Inc. to predict the specific customers who are</a:t>
            </a:r>
            <a:br>
              <a:rPr lang="en-US" sz="1300" dirty="0"/>
            </a:br>
            <a:r>
              <a:rPr lang="en-US" sz="1300" dirty="0"/>
              <a:t>most likely to end their relationship (churn) with QWE Inc.</a:t>
            </a:r>
          </a:p>
          <a:p>
            <a:r>
              <a:rPr lang="en-US" sz="1300" dirty="0"/>
              <a:t>Suggest analytical solution and recommendations for proactive customer retention program</a:t>
            </a:r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93A699A6-E018-4493-8711-5D5BAC67E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520" y="3649556"/>
            <a:ext cx="1403816" cy="1403816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06F6E4EF-AE0B-43E4-9A80-EA9539ECF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520" y="1666634"/>
            <a:ext cx="1403816" cy="14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0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Important Predictors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BB48CF7-16E9-4A23-AE55-4D428779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82184"/>
              </p:ext>
            </p:extLst>
          </p:nvPr>
        </p:nvGraphicFramePr>
        <p:xfrm>
          <a:off x="8040216" y="1555976"/>
          <a:ext cx="3312368" cy="1873024"/>
        </p:xfrm>
        <a:graphic>
          <a:graphicData uri="http://schemas.openxmlformats.org/drawingml/2006/table">
            <a:tbl>
              <a:tblPr/>
              <a:tblGrid>
                <a:gridCol w="2339504">
                  <a:extLst>
                    <a:ext uri="{9D8B030D-6E8A-4147-A177-3AD203B41FA5}">
                      <a16:colId xmlns:a16="http://schemas.microsoft.com/office/drawing/2014/main" val="3581235079"/>
                    </a:ext>
                  </a:extLst>
                </a:gridCol>
                <a:gridCol w="972864">
                  <a:extLst>
                    <a:ext uri="{9D8B030D-6E8A-4147-A177-3AD203B41FA5}">
                      <a16:colId xmlns:a16="http://schemas.microsoft.com/office/drawing/2014/main" val="4199454729"/>
                    </a:ext>
                  </a:extLst>
                </a:gridCol>
              </a:tblGrid>
              <a:tr h="2750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5 Important Predictors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63699"/>
                  </a:ext>
                </a:extLst>
              </a:tr>
              <a:tr h="27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81936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 Days Since Last Login - Change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37745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 CHI - Current Month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94816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 Customer Age (in months)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3207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 CHI - Change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69638"/>
                  </a:ext>
                </a:extLst>
              </a:tr>
              <a:tr h="275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 Logins - Change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91297"/>
                  </a:ext>
                </a:extLst>
              </a:tr>
            </a:tbl>
          </a:graphicData>
        </a:graphic>
      </p:graphicFrame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71E981EF-CEBC-4393-9F34-7926B5CDCA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Top Predictors driving customer churn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Based on the model built from Decision Tree, the top three factors influencing the customer</a:t>
            </a:r>
            <a:br>
              <a:rPr lang="en-US" sz="1300" dirty="0"/>
            </a:br>
            <a:r>
              <a:rPr lang="en-US" sz="1300" dirty="0"/>
              <a:t>churn at QWE Inc. have been identified as </a:t>
            </a:r>
          </a:p>
          <a:p>
            <a:r>
              <a:rPr lang="en-US" sz="1300" dirty="0"/>
              <a:t>Days since last login - Change</a:t>
            </a:r>
          </a:p>
          <a:p>
            <a:r>
              <a:rPr lang="en-US" sz="1300" dirty="0"/>
              <a:t>CHI – Current Month</a:t>
            </a:r>
          </a:p>
          <a:p>
            <a:r>
              <a:rPr lang="en-US" sz="1300" dirty="0"/>
              <a:t>Customer Age (i.e., tenure with QWE).</a:t>
            </a:r>
          </a:p>
          <a:p>
            <a:pPr marL="0" indent="0">
              <a:buNone/>
            </a:pPr>
            <a:r>
              <a:rPr lang="en-US" sz="1300" dirty="0"/>
              <a:t>Thus, Mr. Well is correct with his suggestion that Customer Age and CHI Score are the two</a:t>
            </a:r>
            <a:br>
              <a:rPr lang="en-US" sz="1300" dirty="0"/>
            </a:br>
            <a:r>
              <a:rPr lang="en-US" sz="1300" dirty="0"/>
              <a:t>important predictors.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The Churn Rate within the age groups does not have any linear trend and it depicts a pattern</a:t>
            </a:r>
            <a:br>
              <a:rPr lang="en-US" sz="1300" dirty="0"/>
            </a:br>
            <a:r>
              <a:rPr lang="en-US" sz="1300" dirty="0"/>
              <a:t>of fluctuations. This does not align with Mr. Wall’s belief that the customers having tenure with </a:t>
            </a:r>
            <a:br>
              <a:rPr lang="en-US" sz="1300" dirty="0"/>
            </a:br>
            <a:r>
              <a:rPr lang="en-US" sz="1300" dirty="0"/>
              <a:t>QWE Inc. between 6 and 14 months are the riskiest group. </a:t>
            </a:r>
          </a:p>
          <a:p>
            <a:pPr marL="0" indent="0">
              <a:buNone/>
            </a:pPr>
            <a:r>
              <a:rPr lang="en-US" sz="1300" dirty="0"/>
              <a:t>Furthermore, customers within 8-14 months group have the highest churn rate, indicating that</a:t>
            </a:r>
            <a:br>
              <a:rPr lang="en-US" sz="1300" dirty="0"/>
            </a:br>
            <a:r>
              <a:rPr lang="en-US" sz="1300" dirty="0"/>
              <a:t>the customers having 12-months contract left the QWE service after their contract expired.  </a:t>
            </a:r>
          </a:p>
        </p:txBody>
      </p:sp>
      <p:pic>
        <p:nvPicPr>
          <p:cNvPr id="23" name="Picture 2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0B552E8-80A8-48B2-8F36-C52D69CF1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65" y="3723485"/>
            <a:ext cx="3648869" cy="25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5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0"/>
            <a:ext cx="12192000" cy="37890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1" y="4797152"/>
            <a:ext cx="9601067" cy="563564"/>
          </a:xfrm>
        </p:spPr>
        <p:txBody>
          <a:bodyPr/>
          <a:lstStyle/>
          <a:p>
            <a:r>
              <a:rPr lang="en-US" dirty="0"/>
              <a:t>Making Smart Decisions</a:t>
            </a:r>
            <a:br>
              <a:rPr lang="en-US" dirty="0"/>
            </a:br>
            <a:r>
              <a:rPr lang="en-US" dirty="0"/>
              <a:t>Based on Decision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1" y="5999412"/>
            <a:ext cx="9601067" cy="533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A025D3D-75EE-46BD-B534-83CA9ED2E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2"/>
          <a:stretch/>
        </p:blipFill>
        <p:spPr>
          <a:xfrm>
            <a:off x="2063552" y="116632"/>
            <a:ext cx="7488832" cy="3672408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59D2A1-8D78-4649-A55E-78C80C20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4"/>
          <a:stretch/>
        </p:blipFill>
        <p:spPr>
          <a:xfrm>
            <a:off x="9552384" y="4342426"/>
            <a:ext cx="1643638" cy="14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Subsetting Dataset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71E981EF-CEBC-4393-9F34-7926B5CDCA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Carving out Risky Customers from dataset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The decision tree places the most important variables and splitting criteria within the top nodes.</a:t>
            </a:r>
            <a:br>
              <a:rPr lang="en-US" sz="1300" dirty="0"/>
            </a:br>
            <a:r>
              <a:rPr lang="en-US" sz="1300" dirty="0"/>
              <a:t>Based on top 3 nodes of the decision tree, the model reveals that the customer is likely to churn</a:t>
            </a:r>
            <a:br>
              <a:rPr lang="en-US" sz="1300" dirty="0"/>
            </a:br>
            <a:r>
              <a:rPr lang="en-US" sz="1300" dirty="0"/>
              <a:t>if it satisfies one of the following two conditions: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Thus, QWE Inc. must pay special attention to customers falling under these two criteria. A </a:t>
            </a:r>
            <a:br>
              <a:rPr lang="en-US" sz="1300" dirty="0"/>
            </a:br>
            <a:r>
              <a:rPr lang="en-US" sz="1300" dirty="0"/>
              <a:t>proactive customer retention program should be launched with the focus on these customers. </a:t>
            </a:r>
          </a:p>
          <a:p>
            <a:pPr marL="0" indent="0">
              <a:buNone/>
            </a:pPr>
            <a:r>
              <a:rPr lang="en-US" sz="1300" dirty="0"/>
              <a:t>Subsetting these customers out of dataset reduces our original dataset significantly with the </a:t>
            </a:r>
            <a:br>
              <a:rPr lang="en-US" sz="1300" dirty="0"/>
            </a:br>
            <a:r>
              <a:rPr lang="en-US" sz="1300" dirty="0"/>
              <a:t>higher concentration of Risky Customers.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60FDA6-0E6E-45EB-AB98-8BC0FB6FB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6"/>
          <a:stretch/>
        </p:blipFill>
        <p:spPr>
          <a:xfrm>
            <a:off x="8915684" y="2600908"/>
            <a:ext cx="2041487" cy="1656184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5CA11D0-F5A1-43CF-B70C-4AABCE557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100382"/>
              </p:ext>
            </p:extLst>
          </p:nvPr>
        </p:nvGraphicFramePr>
        <p:xfrm>
          <a:off x="395155" y="2891886"/>
          <a:ext cx="6559255" cy="1305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2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Predicting Churn Likelihood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71E981EF-CEBC-4393-9F34-7926B5CDCA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Forecasting churn propensity for Risky Customers subset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Iterating several machine learning algorithms and fine-tuning parameters over Risky Customers</a:t>
            </a:r>
            <a:br>
              <a:rPr lang="en-US" sz="1300" dirty="0"/>
            </a:br>
            <a:r>
              <a:rPr lang="en-US" sz="1300" dirty="0"/>
              <a:t>subset shows that our model with XGBoost technique gives the best results with </a:t>
            </a:r>
            <a:r>
              <a:rPr lang="en-US" sz="1300" b="1" dirty="0"/>
              <a:t>model Accuracy</a:t>
            </a:r>
            <a:br>
              <a:rPr lang="en-US" sz="1300" b="1" dirty="0"/>
            </a:br>
            <a:r>
              <a:rPr lang="en-US" sz="1300" b="1" dirty="0"/>
              <a:t>of 79.6% </a:t>
            </a:r>
            <a:r>
              <a:rPr lang="en-US" sz="1300" dirty="0"/>
              <a:t>on test set. Our approach can be expected to identify </a:t>
            </a:r>
            <a:r>
              <a:rPr lang="en-US" sz="1300" b="1" dirty="0"/>
              <a:t>1.79 times higher* </a:t>
            </a:r>
            <a:r>
              <a:rPr lang="en-US" sz="1300" dirty="0"/>
              <a:t>proportion of </a:t>
            </a:r>
            <a:br>
              <a:rPr lang="en-US" sz="1300" dirty="0"/>
            </a:br>
            <a:r>
              <a:rPr lang="en-US" sz="1300" dirty="0"/>
              <a:t>customers who would actually churn, when compared with no model approach having a random</a:t>
            </a:r>
            <a:br>
              <a:rPr lang="en-US" sz="1300" dirty="0"/>
            </a:br>
            <a:r>
              <a:rPr lang="en-US" sz="1300" dirty="0"/>
              <a:t>selection.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In this particular business problem, </a:t>
            </a:r>
            <a:r>
              <a:rPr lang="en-US" sz="1300" b="1" dirty="0"/>
              <a:t>True Positive Rate </a:t>
            </a:r>
            <a:r>
              <a:rPr lang="en-US" sz="1300" dirty="0"/>
              <a:t>is one of the most important model</a:t>
            </a:r>
            <a:br>
              <a:rPr lang="en-US" sz="1300" dirty="0"/>
            </a:br>
            <a:r>
              <a:rPr lang="en-US" sz="1300" dirty="0"/>
              <a:t>evaluation metrics because we are more concerned if our model wrongly predicts a customer to</a:t>
            </a:r>
            <a:br>
              <a:rPr lang="en-US" sz="1300" dirty="0"/>
            </a:br>
            <a:r>
              <a:rPr lang="en-US" sz="1300" dirty="0"/>
              <a:t>be non-churner when it will actually churn rather than predicting it churner when it will actually not.</a:t>
            </a:r>
            <a:br>
              <a:rPr lang="en-US" sz="1300" dirty="0"/>
            </a:br>
            <a:r>
              <a:rPr lang="en-US" sz="1300" dirty="0"/>
              <a:t>Therefore, True Positive Rate metric is the accuracy in this context. The True Positive Rate for our</a:t>
            </a:r>
            <a:br>
              <a:rPr lang="en-US" sz="1300" dirty="0"/>
            </a:br>
            <a:r>
              <a:rPr lang="en-US" sz="1300" dirty="0"/>
              <a:t>Churn Propensity model is equal to </a:t>
            </a:r>
            <a:r>
              <a:rPr lang="en-US" sz="1300" b="1" dirty="0"/>
              <a:t>75.9%. 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Additionally, training the model on Risky Customers subset shows that the top 5 variables influencing</a:t>
            </a:r>
            <a:br>
              <a:rPr lang="en-US" sz="1300" dirty="0"/>
            </a:br>
            <a:r>
              <a:rPr lang="en-US" sz="1300" dirty="0"/>
              <a:t>the churn rate for Risky Customers based on </a:t>
            </a:r>
            <a:r>
              <a:rPr lang="en-US" sz="1300"/>
              <a:t>feature importance are</a:t>
            </a:r>
            <a:r>
              <a:rPr lang="en-US" sz="1300" dirty="0"/>
              <a:t>: Views – Change, </a:t>
            </a:r>
            <a:r>
              <a:rPr lang="en-US" sz="1300"/>
              <a:t>CHI – Current</a:t>
            </a:r>
            <a:br>
              <a:rPr lang="en-US" sz="1300"/>
            </a:br>
            <a:r>
              <a:rPr lang="en-US" sz="1300"/>
              <a:t>Month</a:t>
            </a:r>
            <a:r>
              <a:rPr lang="en-US" sz="1300" dirty="0"/>
              <a:t>, Customer Age, </a:t>
            </a:r>
            <a:r>
              <a:rPr lang="en-US" sz="1300"/>
              <a:t>CHI – Change </a:t>
            </a:r>
            <a:r>
              <a:rPr lang="en-US" sz="1300" dirty="0"/>
              <a:t>and Days Since Last Login – Change. 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i="1" dirty="0"/>
              <a:t>* Based on top decile. For more details refer Model Evaluation Metrics Summary slide in Appendix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A5607C-A5F5-4957-A3E5-0E5FA0818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2528658"/>
            <a:ext cx="1800683" cy="18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1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0"/>
            <a:ext cx="12192000" cy="37890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1" y="4797152"/>
            <a:ext cx="9601067" cy="563564"/>
          </a:xfrm>
        </p:spPr>
        <p:txBody>
          <a:bodyPr/>
          <a:lstStyle/>
          <a:p>
            <a:r>
              <a:rPr lang="en-US" dirty="0"/>
              <a:t>Identifying subgroups within </a:t>
            </a:r>
            <a:r>
              <a:rPr lang="en-US" sz="5400" dirty="0"/>
              <a:t>Risky Customers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1" y="5999412"/>
            <a:ext cx="9601067" cy="533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4CB6A2-804F-4EA2-812D-38F30ACC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23230"/>
              </p:ext>
            </p:extLst>
          </p:nvPr>
        </p:nvGraphicFramePr>
        <p:xfrm>
          <a:off x="568278" y="886407"/>
          <a:ext cx="11055443" cy="2016225"/>
        </p:xfrm>
        <a:graphic>
          <a:graphicData uri="http://schemas.openxmlformats.org/drawingml/2006/table">
            <a:tbl>
              <a:tblPr/>
              <a:tblGrid>
                <a:gridCol w="2824444">
                  <a:extLst>
                    <a:ext uri="{9D8B030D-6E8A-4147-A177-3AD203B41FA5}">
                      <a16:colId xmlns:a16="http://schemas.microsoft.com/office/drawing/2014/main" val="2900105272"/>
                    </a:ext>
                  </a:extLst>
                </a:gridCol>
                <a:gridCol w="782721">
                  <a:extLst>
                    <a:ext uri="{9D8B030D-6E8A-4147-A177-3AD203B41FA5}">
                      <a16:colId xmlns:a16="http://schemas.microsoft.com/office/drawing/2014/main" val="3739958202"/>
                    </a:ext>
                  </a:extLst>
                </a:gridCol>
                <a:gridCol w="1063320">
                  <a:extLst>
                    <a:ext uri="{9D8B030D-6E8A-4147-A177-3AD203B41FA5}">
                      <a16:colId xmlns:a16="http://schemas.microsoft.com/office/drawing/2014/main" val="2056195417"/>
                    </a:ext>
                  </a:extLst>
                </a:gridCol>
                <a:gridCol w="1104522">
                  <a:extLst>
                    <a:ext uri="{9D8B030D-6E8A-4147-A177-3AD203B41FA5}">
                      <a16:colId xmlns:a16="http://schemas.microsoft.com/office/drawing/2014/main" val="2232026913"/>
                    </a:ext>
                  </a:extLst>
                </a:gridCol>
                <a:gridCol w="1089614">
                  <a:extLst>
                    <a:ext uri="{9D8B030D-6E8A-4147-A177-3AD203B41FA5}">
                      <a16:colId xmlns:a16="http://schemas.microsoft.com/office/drawing/2014/main" val="1168650354"/>
                    </a:ext>
                  </a:extLst>
                </a:gridCol>
                <a:gridCol w="838165">
                  <a:extLst>
                    <a:ext uri="{9D8B030D-6E8A-4147-A177-3AD203B41FA5}">
                      <a16:colId xmlns:a16="http://schemas.microsoft.com/office/drawing/2014/main" val="3891728650"/>
                    </a:ext>
                  </a:extLst>
                </a:gridCol>
                <a:gridCol w="1257246">
                  <a:extLst>
                    <a:ext uri="{9D8B030D-6E8A-4147-A177-3AD203B41FA5}">
                      <a16:colId xmlns:a16="http://schemas.microsoft.com/office/drawing/2014/main" val="3524496110"/>
                    </a:ext>
                  </a:extLst>
                </a:gridCol>
                <a:gridCol w="1005797">
                  <a:extLst>
                    <a:ext uri="{9D8B030D-6E8A-4147-A177-3AD203B41FA5}">
                      <a16:colId xmlns:a16="http://schemas.microsoft.com/office/drawing/2014/main" val="3674753682"/>
                    </a:ext>
                  </a:extLst>
                </a:gridCol>
                <a:gridCol w="1089614">
                  <a:extLst>
                    <a:ext uri="{9D8B030D-6E8A-4147-A177-3AD203B41FA5}">
                      <a16:colId xmlns:a16="http://schemas.microsoft.com/office/drawing/2014/main" val="2538079470"/>
                    </a:ext>
                  </a:extLst>
                </a:gridCol>
              </a:tblGrid>
              <a:tr h="24888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 Predictors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109072"/>
                  </a:ext>
                </a:extLst>
              </a:tr>
              <a:tr h="485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Subsegment Identified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Age (in months)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CHI - Current 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CHI -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Views -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Since Last Login -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to churn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Churn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69749"/>
                  </a:ext>
                </a:extLst>
              </a:tr>
              <a:tr h="2464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Mysteriously Lapsed Contract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96679"/>
                  </a:ext>
                </a:extLst>
              </a:tr>
              <a:tr h="246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56121"/>
                  </a:ext>
                </a:extLst>
              </a:tr>
              <a:tr h="296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Highly Engaged Happy Customers</a:t>
                      </a:r>
                    </a:p>
                  </a:txBody>
                  <a:tcPr marL="9525" marR="9525" marT="9525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333321"/>
                  </a:ext>
                </a:extLst>
              </a:tr>
              <a:tr h="2464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Lapsed Happy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415841"/>
                  </a:ext>
                </a:extLst>
              </a:tr>
              <a:tr h="246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0290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62152FD-5CE1-4911-9640-E2439BB68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51" y="4444317"/>
            <a:ext cx="1269233" cy="12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Subgroups and Retention Strategies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71E981EF-CEBC-4393-9F34-7926B5CDCA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Forecasting churn propensity for Risky Customers subset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Taking a closer look into the characteristics of few customers with the highest probability to churn as shown</a:t>
            </a:r>
            <a:br>
              <a:rPr lang="en-US" sz="1300" dirty="0"/>
            </a:br>
            <a:r>
              <a:rPr lang="en-US" sz="1300" dirty="0"/>
              <a:t>in the previous slide, we can classify the Risky Customers into three subgroups: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300" b="1" dirty="0"/>
              <a:t>Mysteriously Lapsed Contract Customers:</a:t>
            </a:r>
            <a:r>
              <a:rPr lang="en-US" sz="1300" dirty="0"/>
              <a:t> This subgroup of customers usually has customer tenure</a:t>
            </a:r>
            <a:br>
              <a:rPr lang="en-US" sz="1300" dirty="0"/>
            </a:br>
            <a:r>
              <a:rPr lang="en-US" sz="1300" dirty="0"/>
              <a:t>of 12, 18 or 24 months indicating that they discontinue QWE service once their contract ends. This</a:t>
            </a:r>
            <a:br>
              <a:rPr lang="en-US" sz="1300" dirty="0"/>
            </a:br>
            <a:r>
              <a:rPr lang="en-US" sz="1300" dirty="0"/>
              <a:t>subgroup never respond to our service satisfaction portion of the survey and have become lapsed.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b="1" dirty="0"/>
              <a:t>&gt; Retention Strategy: </a:t>
            </a:r>
            <a:r>
              <a:rPr lang="en-US" sz="1300" dirty="0"/>
              <a:t>Periodically contact them to measure their satisfaction level before their</a:t>
            </a:r>
            <a:br>
              <a:rPr lang="en-US" sz="1300" dirty="0"/>
            </a:br>
            <a:r>
              <a:rPr lang="en-US" sz="1300" dirty="0"/>
              <a:t>       service contract expires and make sure they are satisfied with our service.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300" dirty="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300" b="1" dirty="0"/>
              <a:t>Highly Engaged Happy Customers: </a:t>
            </a:r>
            <a:r>
              <a:rPr lang="en-US" sz="1300" dirty="0"/>
              <a:t>Customers belonging to this subgroup have used our service</a:t>
            </a:r>
            <a:br>
              <a:rPr lang="en-US" sz="1300" dirty="0"/>
            </a:br>
            <a:r>
              <a:rPr lang="en-US" sz="1300" dirty="0"/>
              <a:t>recently, have active logins last week and have high satisfaction in November. They might decide to</a:t>
            </a:r>
            <a:br>
              <a:rPr lang="en-US" sz="1300" dirty="0"/>
            </a:br>
            <a:r>
              <a:rPr lang="en-US" sz="1300" dirty="0"/>
              <a:t>end the contract because they do not need it anymore. This subgroup is the most important for QWE</a:t>
            </a:r>
            <a:br>
              <a:rPr lang="en-US" sz="1300" dirty="0"/>
            </a:br>
            <a:r>
              <a:rPr lang="en-US" sz="1300" dirty="0"/>
              <a:t>Inc. to retain among the three subgroups. </a:t>
            </a:r>
            <a:br>
              <a:rPr lang="en-US" sz="1300" dirty="0"/>
            </a:br>
            <a:r>
              <a:rPr lang="en-US" sz="1300" dirty="0"/>
              <a:t>     </a:t>
            </a:r>
            <a:r>
              <a:rPr lang="en-US" sz="1300" b="1" dirty="0"/>
              <a:t>&gt; Retention Strategy: </a:t>
            </a:r>
            <a:r>
              <a:rPr lang="en-US" sz="1300" dirty="0"/>
              <a:t>Call them to understand their service requirements.</a:t>
            </a:r>
            <a:br>
              <a:rPr lang="en-US" sz="1300" dirty="0"/>
            </a:br>
            <a:endParaRPr lang="en-US" sz="1300" dirty="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300" b="1" dirty="0"/>
              <a:t>Lapsed Happy Customers: </a:t>
            </a:r>
            <a:r>
              <a:rPr lang="en-US" sz="1300" dirty="0"/>
              <a:t>This subgroup of customers have not logged in for a month but give positive</a:t>
            </a:r>
            <a:br>
              <a:rPr lang="en-US" sz="1300" dirty="0"/>
            </a:br>
            <a:r>
              <a:rPr lang="en-US" sz="1300" dirty="0"/>
              <a:t>feedback by showing satisfaction. These customers might not rely heavily on our service and are inactive.</a:t>
            </a:r>
            <a:br>
              <a:rPr lang="en-US" sz="1300" b="1" dirty="0"/>
            </a:br>
            <a:r>
              <a:rPr lang="en-US" sz="1300" b="1" dirty="0"/>
              <a:t>     &gt; Retention Strategy: </a:t>
            </a:r>
            <a:r>
              <a:rPr lang="en-US" sz="1300" dirty="0"/>
              <a:t>Contact them to figure out the reasons for their inactivity and provide support.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0CD07-6053-427B-AA9A-22543C782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500" y="2731420"/>
            <a:ext cx="1395160" cy="13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Financial Returns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71E981EF-CEBC-4393-9F34-7926B5CDCA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Analyzing the need for a call-based retention program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b="1" dirty="0"/>
              <a:t>Assumption: </a:t>
            </a:r>
            <a:r>
              <a:rPr lang="en-US" sz="1300" dirty="0"/>
              <a:t>Let us suppose that the average customer conversion rate is 20%. That means</a:t>
            </a:r>
            <a:br>
              <a:rPr lang="en-US" sz="1300" dirty="0"/>
            </a:br>
            <a:r>
              <a:rPr lang="en-US" sz="1300" dirty="0"/>
              <a:t>out of 100 customers contacted by call-based retention program only 20 customers retain.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It is given that the Average ARPU (Average Revenue per User) for QWE is $100 per month and</a:t>
            </a:r>
            <a:br>
              <a:rPr lang="en-US" sz="1300" dirty="0"/>
            </a:br>
            <a:r>
              <a:rPr lang="en-US" sz="1300" dirty="0"/>
              <a:t>each phone call costs QWE $10.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We will target our Risky Customers subset using call-based retention program which contains</a:t>
            </a:r>
            <a:br>
              <a:rPr lang="en-US" sz="1300" dirty="0"/>
            </a:br>
            <a:r>
              <a:rPr lang="en-US" sz="1300" dirty="0"/>
              <a:t>295 customers who would actually churn. Since True Positive Rate for our model is 75.9%, so</a:t>
            </a:r>
            <a:br>
              <a:rPr lang="en-US" sz="1300" dirty="0"/>
            </a:br>
            <a:r>
              <a:rPr lang="en-US" sz="1300" dirty="0"/>
              <a:t>out of 295 customers, 224 customers would be correctly targeted. Out of these 224 customers,</a:t>
            </a:r>
            <a:br>
              <a:rPr lang="en-US" sz="1300" dirty="0"/>
            </a:br>
            <a:r>
              <a:rPr lang="en-US" sz="1300" dirty="0"/>
              <a:t>49 customers would actually retain because our assumed conversion rate is 20%.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Expected Financial Return per month = Total ARPU saved per month –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 			    Total cost incurred in phone calls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                                                             = $4900 - $2950 = </a:t>
            </a:r>
            <a:r>
              <a:rPr lang="en-US" sz="1300" b="1" dirty="0"/>
              <a:t>$1950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300" dirty="0"/>
              <a:t>Hence, we would recommend QWE Inc. to launch call-based retention program and use our predictive</a:t>
            </a:r>
            <a:br>
              <a:rPr lang="en-US" sz="1300" dirty="0"/>
            </a:br>
            <a:r>
              <a:rPr lang="en-US" sz="1300" dirty="0"/>
              <a:t>model to support it based on our assumptions and calculations.</a:t>
            </a:r>
          </a:p>
          <a:p>
            <a:pPr marL="0" indent="0">
              <a:spcAft>
                <a:spcPts val="0"/>
              </a:spcAft>
              <a:buNone/>
            </a:pPr>
            <a:endParaRPr lang="en-US" sz="1300" dirty="0"/>
          </a:p>
        </p:txBody>
      </p:sp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D62EE27-F00E-4E0A-B926-DAA53EA98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597" y="2542517"/>
            <a:ext cx="1772965" cy="17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67539"/>
      </p:ext>
    </p:extLst>
  </p:cSld>
  <p:clrMapOvr>
    <a:masterClrMapping/>
  </p:clrMapOvr>
</p:sld>
</file>

<file path=ppt/theme/theme1.xml><?xml version="1.0" encoding="utf-8"?>
<a:theme xmlns:a="http://schemas.openxmlformats.org/drawingml/2006/main" name="Rotman Pi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Cy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Dark Te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9989</TotalTime>
  <Words>524</Words>
  <Application>Microsoft Office PowerPoint</Application>
  <PresentationFormat>Widescreen</PresentationFormat>
  <Paragraphs>190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Arial</vt:lpstr>
      <vt:lpstr>Calibri Light</vt:lpstr>
      <vt:lpstr>Var(--jp-code-font-family)</vt:lpstr>
      <vt:lpstr>Rotman Pink</vt:lpstr>
      <vt:lpstr>Rotman Cyan</vt:lpstr>
      <vt:lpstr>Rotman Dark Teal</vt:lpstr>
      <vt:lpstr>Rotman Blue</vt:lpstr>
      <vt:lpstr>Rotman Orange</vt:lpstr>
      <vt:lpstr>Rotman Grey</vt:lpstr>
      <vt:lpstr>Rotman Gold</vt:lpstr>
      <vt:lpstr>Worksheet</vt:lpstr>
      <vt:lpstr>MMA Online Datathon 2018</vt:lpstr>
      <vt:lpstr>Goals and Objectives</vt:lpstr>
      <vt:lpstr>Important Predictors</vt:lpstr>
      <vt:lpstr>Making Smart Decisions Based on Decision Tree</vt:lpstr>
      <vt:lpstr>Subsetting Dataset</vt:lpstr>
      <vt:lpstr>Predicting Churn Likelihood</vt:lpstr>
      <vt:lpstr>Identifying subgroups within Risky Customers</vt:lpstr>
      <vt:lpstr>Subgroups and Retention Strategies</vt:lpstr>
      <vt:lpstr>Financial Returns</vt:lpstr>
      <vt:lpstr>Segmentation Need</vt:lpstr>
      <vt:lpstr>Appendix</vt:lpstr>
      <vt:lpstr>Model Evaluation Metrics Summary</vt:lpstr>
      <vt:lpstr>Variables Correlation Heatmap</vt:lpstr>
      <vt:lpstr>Variables Distribution Plots (Non-Churn Customers)</vt:lpstr>
      <vt:lpstr>Variables Distribution Plots (Churn Customers)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Huber</dc:creator>
  <cp:lastModifiedBy>Bhasin, Rahul</cp:lastModifiedBy>
  <cp:revision>254</cp:revision>
  <dcterms:created xsi:type="dcterms:W3CDTF">2013-07-26T14:57:40Z</dcterms:created>
  <dcterms:modified xsi:type="dcterms:W3CDTF">2018-09-26T15:45:47Z</dcterms:modified>
</cp:coreProperties>
</file>