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58" r:id="rId6"/>
    <p:sldId id="268" r:id="rId7"/>
    <p:sldId id="259" r:id="rId8"/>
    <p:sldId id="269" r:id="rId9"/>
    <p:sldId id="270" r:id="rId10"/>
    <p:sldId id="271" r:id="rId11"/>
    <p:sldId id="272" r:id="rId12"/>
    <p:sldId id="274" r:id="rId13"/>
    <p:sldId id="260" r:id="rId14"/>
    <p:sldId id="273" r:id="rId15"/>
    <p:sldId id="289" r:id="rId16"/>
    <p:sldId id="275" r:id="rId17"/>
    <p:sldId id="276" r:id="rId18"/>
    <p:sldId id="295" r:id="rId19"/>
    <p:sldId id="261" r:id="rId20"/>
    <p:sldId id="277" r:id="rId21"/>
    <p:sldId id="279" r:id="rId22"/>
    <p:sldId id="290" r:id="rId23"/>
    <p:sldId id="278" r:id="rId24"/>
    <p:sldId id="291" r:id="rId25"/>
    <p:sldId id="281" r:id="rId26"/>
    <p:sldId id="296" r:id="rId27"/>
    <p:sldId id="297" r:id="rId28"/>
    <p:sldId id="262" r:id="rId29"/>
    <p:sldId id="282" r:id="rId30"/>
    <p:sldId id="284" r:id="rId31"/>
    <p:sldId id="264" r:id="rId32"/>
    <p:sldId id="292" r:id="rId33"/>
    <p:sldId id="293" r:id="rId34"/>
    <p:sldId id="2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096039-375C-47D0-AA51-8133C1836779}">
          <p14:sldIdLst>
            <p14:sldId id="256"/>
            <p14:sldId id="257"/>
            <p14:sldId id="265"/>
            <p14:sldId id="267"/>
            <p14:sldId id="258"/>
            <p14:sldId id="268"/>
            <p14:sldId id="259"/>
            <p14:sldId id="269"/>
            <p14:sldId id="270"/>
            <p14:sldId id="271"/>
            <p14:sldId id="272"/>
            <p14:sldId id="274"/>
            <p14:sldId id="260"/>
            <p14:sldId id="273"/>
            <p14:sldId id="289"/>
            <p14:sldId id="275"/>
            <p14:sldId id="276"/>
            <p14:sldId id="295"/>
            <p14:sldId id="261"/>
            <p14:sldId id="277"/>
            <p14:sldId id="279"/>
            <p14:sldId id="290"/>
            <p14:sldId id="278"/>
            <p14:sldId id="291"/>
            <p14:sldId id="281"/>
            <p14:sldId id="296"/>
            <p14:sldId id="297"/>
            <p14:sldId id="262"/>
            <p14:sldId id="282"/>
            <p14:sldId id="284"/>
            <p14:sldId id="264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E4EF-C7CF-4AEE-AA3E-0B542D64316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B9F5-5538-4F12-A23A-052A44874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4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E4EF-C7CF-4AEE-AA3E-0B542D64316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B9F5-5538-4F12-A23A-052A44874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1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E4EF-C7CF-4AEE-AA3E-0B542D64316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B9F5-5538-4F12-A23A-052A44874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5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E4EF-C7CF-4AEE-AA3E-0B542D64316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B9F5-5538-4F12-A23A-052A44874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6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E4EF-C7CF-4AEE-AA3E-0B542D64316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B9F5-5538-4F12-A23A-052A44874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2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E4EF-C7CF-4AEE-AA3E-0B542D64316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B9F5-5538-4F12-A23A-052A44874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E4EF-C7CF-4AEE-AA3E-0B542D64316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B9F5-5538-4F12-A23A-052A44874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1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E4EF-C7CF-4AEE-AA3E-0B542D64316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B9F5-5538-4F12-A23A-052A44874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9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E4EF-C7CF-4AEE-AA3E-0B542D64316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B9F5-5538-4F12-A23A-052A44874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7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E4EF-C7CF-4AEE-AA3E-0B542D64316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B9F5-5538-4F12-A23A-052A44874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2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E4EF-C7CF-4AEE-AA3E-0B542D64316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B9F5-5538-4F12-A23A-052A44874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8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EE4EF-C7CF-4AEE-AA3E-0B542D64316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B9F5-5538-4F12-A23A-052A44874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3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/>
              <a:t>Deep Convolutional Neural Network for Real Time Visual Inspection of Structural Audit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02929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Aditya Shenoy – 161080036</a:t>
            </a:r>
          </a:p>
          <a:p>
            <a:pPr algn="r"/>
            <a:r>
              <a:rPr lang="en-US" dirty="0" smtClean="0"/>
              <a:t>Rahul Bhoir – 161080063</a:t>
            </a:r>
          </a:p>
          <a:p>
            <a:pPr algn="r"/>
            <a:r>
              <a:rPr lang="en-US" dirty="0" smtClean="0"/>
              <a:t>Kalyani Borkar – 171081990</a:t>
            </a:r>
          </a:p>
          <a:p>
            <a:pPr algn="r"/>
            <a:r>
              <a:rPr lang="en-US" dirty="0" smtClean="0"/>
              <a:t>Rani Deore – 171081993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30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Audit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 health examination of </a:t>
            </a:r>
            <a:r>
              <a:rPr lang="en-US" dirty="0"/>
              <a:t>a building to ensure </a:t>
            </a:r>
            <a:r>
              <a:rPr lang="en-US" dirty="0" smtClean="0"/>
              <a:t>its safety</a:t>
            </a:r>
            <a:endParaRPr lang="en-US" dirty="0"/>
          </a:p>
          <a:p>
            <a:r>
              <a:rPr lang="en-US" dirty="0" smtClean="0"/>
              <a:t>It identifies </a:t>
            </a:r>
            <a:r>
              <a:rPr lang="en-US" dirty="0"/>
              <a:t>parts </a:t>
            </a:r>
            <a:r>
              <a:rPr lang="en-US" dirty="0" smtClean="0"/>
              <a:t>of </a:t>
            </a:r>
            <a:r>
              <a:rPr lang="en-US" dirty="0"/>
              <a:t>a building that may be in need of immediate repair, renovation or replacement</a:t>
            </a:r>
          </a:p>
          <a:p>
            <a:r>
              <a:rPr lang="en-US" dirty="0" smtClean="0"/>
              <a:t>Should be conducted once in 5 years for 15-30 years old buildings</a:t>
            </a:r>
          </a:p>
          <a:p>
            <a:r>
              <a:rPr lang="en-US" dirty="0"/>
              <a:t>Should be conducted once </a:t>
            </a:r>
            <a:r>
              <a:rPr lang="en-US" dirty="0" smtClean="0"/>
              <a:t>every 3 </a:t>
            </a:r>
            <a:r>
              <a:rPr lang="en-US" dirty="0"/>
              <a:t>years for </a:t>
            </a:r>
            <a:r>
              <a:rPr lang="en-US" dirty="0" smtClean="0"/>
              <a:t>30+ </a:t>
            </a:r>
            <a:r>
              <a:rPr lang="en-US" dirty="0"/>
              <a:t>years old buildings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structural audit is a highly recommended preventive measure to avoid any calamitous eventualities </a:t>
            </a:r>
            <a:r>
              <a:rPr lang="en-US" dirty="0" smtClean="0"/>
              <a:t>altogether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2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on Video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Full Convolution Network (</a:t>
            </a:r>
            <a:r>
              <a:rPr lang="en-US" dirty="0" err="1" smtClean="0"/>
              <a:t>FCN</a:t>
            </a:r>
            <a:r>
              <a:rPr lang="en-US" dirty="0" smtClean="0"/>
              <a:t>) enables pixel level classification</a:t>
            </a:r>
          </a:p>
          <a:p>
            <a:r>
              <a:rPr lang="en-US" dirty="0" smtClean="0"/>
              <a:t>Temporal features of subsequent frames can be captured using Convolutional Long Short Term Memory (</a:t>
            </a:r>
            <a:r>
              <a:rPr lang="en-US" dirty="0" err="1" smtClean="0"/>
              <a:t>Conv</a:t>
            </a:r>
            <a:r>
              <a:rPr lang="en-US" dirty="0" smtClean="0"/>
              <a:t>-LSTM)</a:t>
            </a:r>
          </a:p>
          <a:p>
            <a:r>
              <a:rPr lang="en-US" dirty="0" smtClean="0"/>
              <a:t>Faster Region-based Convolutional Neural Network (R-</a:t>
            </a:r>
            <a:r>
              <a:rPr lang="en-US" dirty="0" err="1" smtClean="0"/>
              <a:t>FCN</a:t>
            </a:r>
            <a:r>
              <a:rPr lang="en-US" dirty="0" smtClean="0"/>
              <a:t>) gives better accuracy results</a:t>
            </a:r>
          </a:p>
          <a:p>
            <a:r>
              <a:rPr lang="en-US" dirty="0" smtClean="0"/>
              <a:t>You Look Only Once (YOLO) processes the input faster and can be used in real time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6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 a need for a single generalized model, which can classify more than one structural defect during the visual inspection of structural audit</a:t>
            </a:r>
          </a:p>
        </p:txBody>
      </p:sp>
    </p:spTree>
    <p:extLst>
      <p:ext uri="{BB962C8B-B14F-4D97-AF65-F5344CB8AC3E}">
        <p14:creationId xmlns:p14="http://schemas.microsoft.com/office/powerpoint/2010/main" val="303078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0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proposed system classifies cracks, dampness and paint peel-off using a single generalized model as a part of visual inspection while doing structural audit of infrastructures</a:t>
            </a:r>
          </a:p>
        </p:txBody>
      </p:sp>
    </p:spTree>
    <p:extLst>
      <p:ext uri="{BB962C8B-B14F-4D97-AF65-F5344CB8AC3E}">
        <p14:creationId xmlns:p14="http://schemas.microsoft.com/office/powerpoint/2010/main" val="126072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E127-B888-4781-8D63-5FE707FB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8413D-1229-41CB-B81E-BE69FD01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Transfer learning is a research problem in machine learning that focuses on storing knowledge gained while solving one problem and applying it to a different but related </a:t>
            </a:r>
            <a:r>
              <a:rPr lang="en-US" dirty="0" smtClean="0"/>
              <a:t>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76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-50 Model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84" y="1825625"/>
            <a:ext cx="92310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53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Defect Classifier (EDC)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56" y="1867230"/>
            <a:ext cx="10511844" cy="404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66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video is divided into frames and each frame is divided into grids</a:t>
            </a:r>
          </a:p>
          <a:p>
            <a:r>
              <a:rPr lang="en-US" dirty="0" smtClean="0"/>
              <a:t>Each sub-image in the grid is passed to the model for prediction</a:t>
            </a:r>
          </a:p>
          <a:p>
            <a:r>
              <a:rPr lang="en-US" dirty="0" smtClean="0"/>
              <a:t>The predictions are then color coded</a:t>
            </a:r>
          </a:p>
          <a:p>
            <a:r>
              <a:rPr lang="en-US" dirty="0" smtClean="0"/>
              <a:t>The color coded result is pasted along with the original video frames</a:t>
            </a:r>
          </a:p>
        </p:txBody>
      </p:sp>
    </p:spTree>
    <p:extLst>
      <p:ext uri="{BB962C8B-B14F-4D97-AF65-F5344CB8AC3E}">
        <p14:creationId xmlns:p14="http://schemas.microsoft.com/office/powerpoint/2010/main" val="156694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5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60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Classes – Crack, Dampness, Paint Peel Off, Plain Wall</a:t>
            </a:r>
          </a:p>
          <a:p>
            <a:r>
              <a:rPr lang="en-US" dirty="0" smtClean="0"/>
              <a:t>Image Dimensions – 256*256</a:t>
            </a:r>
          </a:p>
          <a:p>
            <a:r>
              <a:rPr lang="en-US" dirty="0" smtClean="0"/>
              <a:t>Training Size </a:t>
            </a:r>
            <a:r>
              <a:rPr lang="en-US" smtClean="0"/>
              <a:t>– 32,000</a:t>
            </a:r>
            <a:endParaRPr lang="en-US" dirty="0" smtClean="0"/>
          </a:p>
          <a:p>
            <a:r>
              <a:rPr lang="en-US" dirty="0" smtClean="0"/>
              <a:t>Testing Size – 4,000</a:t>
            </a:r>
          </a:p>
          <a:p>
            <a:r>
              <a:rPr lang="en-US" dirty="0" smtClean="0"/>
              <a:t>Non Distorting Transformations – 7</a:t>
            </a:r>
          </a:p>
          <a:p>
            <a:r>
              <a:rPr lang="en-US" dirty="0" smtClean="0"/>
              <a:t>Distorting Transformations – 2</a:t>
            </a:r>
          </a:p>
        </p:txBody>
      </p:sp>
    </p:spTree>
    <p:extLst>
      <p:ext uri="{BB962C8B-B14F-4D97-AF65-F5344CB8AC3E}">
        <p14:creationId xmlns:p14="http://schemas.microsoft.com/office/powerpoint/2010/main" val="944999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ResNet</a:t>
            </a:r>
            <a:r>
              <a:rPr lang="en-US" dirty="0" smtClean="0"/>
              <a:t>-50 </a:t>
            </a:r>
            <a:r>
              <a:rPr lang="en-US" dirty="0"/>
              <a:t>is not similar to our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Validation </a:t>
            </a:r>
            <a:r>
              <a:rPr lang="en-US" dirty="0"/>
              <a:t>accuracy of the model trained was very </a:t>
            </a:r>
            <a:r>
              <a:rPr lang="en-US" dirty="0" smtClean="0"/>
              <a:t>poor</a:t>
            </a:r>
          </a:p>
          <a:p>
            <a:r>
              <a:rPr lang="en-US" dirty="0" smtClean="0"/>
              <a:t>9 </a:t>
            </a:r>
            <a:r>
              <a:rPr lang="en-US" dirty="0"/>
              <a:t>out of 10 images were incorrectly classified.</a:t>
            </a:r>
          </a:p>
        </p:txBody>
      </p:sp>
    </p:spTree>
    <p:extLst>
      <p:ext uri="{BB962C8B-B14F-4D97-AF65-F5344CB8AC3E}">
        <p14:creationId xmlns:p14="http://schemas.microsoft.com/office/powerpoint/2010/main" val="279548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dirty="0" smtClean="0"/>
              <a:t>Transfer Learning Model Accuracy and Loss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6DC87A-2B64-4E4E-9C8F-D780F7FE1210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b="497"/>
          <a:stretch/>
        </p:blipFill>
        <p:spPr>
          <a:xfrm>
            <a:off x="420626" y="1781174"/>
            <a:ext cx="5039194" cy="372427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CD9D05-0160-44A1-8CD7-412A0AEB73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00750" y="1781174"/>
            <a:ext cx="55435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8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EDC - Train and Test Split Ratio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74" y="1690688"/>
            <a:ext cx="3454884" cy="2303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386" y="1690574"/>
            <a:ext cx="3455226" cy="23034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440" y="1690574"/>
            <a:ext cx="3454884" cy="2303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74" y="3993603"/>
            <a:ext cx="3454884" cy="23032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386" y="3993603"/>
            <a:ext cx="3455226" cy="23034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438" y="3993830"/>
            <a:ext cx="3454885" cy="23032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12486" y="195875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65:35</a:t>
            </a:r>
            <a:endParaRPr lang="en-US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39170" y="1958754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70:30</a:t>
            </a:r>
            <a:endParaRPr lang="en-US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65052" y="1958754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75:25</a:t>
            </a:r>
            <a:endParaRPr lang="en-US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14089" y="426166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80:20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39169" y="426166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85:15</a:t>
            </a:r>
            <a:endParaRPr lang="en-US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64249" y="426166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90:10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5399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EDC – Confusion Matrix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212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60566623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7584368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9271817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532108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7429699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4109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Predicted→</a:t>
                      </a:r>
                    </a:p>
                    <a:p>
                      <a:r>
                        <a:rPr lang="en-US" dirty="0" smtClean="0"/>
                        <a:t>Actual↓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74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09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76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066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08875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1" y="4027446"/>
          <a:ext cx="516200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0669">
                  <a:extLst>
                    <a:ext uri="{9D8B030D-6E8A-4147-A177-3AD203B41FA5}">
                      <a16:colId xmlns:a16="http://schemas.microsoft.com/office/drawing/2014/main" val="1559608305"/>
                    </a:ext>
                  </a:extLst>
                </a:gridCol>
                <a:gridCol w="1720669">
                  <a:extLst>
                    <a:ext uri="{9D8B030D-6E8A-4147-A177-3AD203B41FA5}">
                      <a16:colId xmlns:a16="http://schemas.microsoft.com/office/drawing/2014/main" val="2661831234"/>
                    </a:ext>
                  </a:extLst>
                </a:gridCol>
                <a:gridCol w="1720669">
                  <a:extLst>
                    <a:ext uri="{9D8B030D-6E8A-4147-A177-3AD203B41FA5}">
                      <a16:colId xmlns:a16="http://schemas.microsoft.com/office/drawing/2014/main" val="3293326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72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 = 932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FN = 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484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 = 48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TN = 2952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567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191793" y="4027446"/>
          <a:ext cx="516200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0669">
                  <a:extLst>
                    <a:ext uri="{9D8B030D-6E8A-4147-A177-3AD203B41FA5}">
                      <a16:colId xmlns:a16="http://schemas.microsoft.com/office/drawing/2014/main" val="1559608305"/>
                    </a:ext>
                  </a:extLst>
                </a:gridCol>
                <a:gridCol w="1720669">
                  <a:extLst>
                    <a:ext uri="{9D8B030D-6E8A-4147-A177-3AD203B41FA5}">
                      <a16:colId xmlns:a16="http://schemas.microsoft.com/office/drawing/2014/main" val="2661831234"/>
                    </a:ext>
                  </a:extLst>
                </a:gridCol>
                <a:gridCol w="1720669">
                  <a:extLst>
                    <a:ext uri="{9D8B030D-6E8A-4147-A177-3AD203B41FA5}">
                      <a16:colId xmlns:a16="http://schemas.microsoft.com/office/drawing/2014/main" val="3293326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72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 = 966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FN = 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484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 = 48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TN = 2952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567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191793" y="5218347"/>
          <a:ext cx="516200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0669">
                  <a:extLst>
                    <a:ext uri="{9D8B030D-6E8A-4147-A177-3AD203B41FA5}">
                      <a16:colId xmlns:a16="http://schemas.microsoft.com/office/drawing/2014/main" val="1559608305"/>
                    </a:ext>
                  </a:extLst>
                </a:gridCol>
                <a:gridCol w="1720669">
                  <a:extLst>
                    <a:ext uri="{9D8B030D-6E8A-4147-A177-3AD203B41FA5}">
                      <a16:colId xmlns:a16="http://schemas.microsoft.com/office/drawing/2014/main" val="2661831234"/>
                    </a:ext>
                  </a:extLst>
                </a:gridCol>
                <a:gridCol w="1720669">
                  <a:extLst>
                    <a:ext uri="{9D8B030D-6E8A-4147-A177-3AD203B41FA5}">
                      <a16:colId xmlns:a16="http://schemas.microsoft.com/office/drawing/2014/main" val="3293326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72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 = 946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FN = 54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484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 = 43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TN = 2957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567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38201" y="5218347"/>
          <a:ext cx="516200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0669">
                  <a:extLst>
                    <a:ext uri="{9D8B030D-6E8A-4147-A177-3AD203B41FA5}">
                      <a16:colId xmlns:a16="http://schemas.microsoft.com/office/drawing/2014/main" val="1559608305"/>
                    </a:ext>
                  </a:extLst>
                </a:gridCol>
                <a:gridCol w="1720669">
                  <a:extLst>
                    <a:ext uri="{9D8B030D-6E8A-4147-A177-3AD203B41FA5}">
                      <a16:colId xmlns:a16="http://schemas.microsoft.com/office/drawing/2014/main" val="2661831234"/>
                    </a:ext>
                  </a:extLst>
                </a:gridCol>
                <a:gridCol w="1720669">
                  <a:extLst>
                    <a:ext uri="{9D8B030D-6E8A-4147-A177-3AD203B41FA5}">
                      <a16:colId xmlns:a16="http://schemas.microsoft.com/office/drawing/2014/main" val="3293326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72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 = 957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FN = 43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484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 = 40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TN = 2960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567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6519446"/>
            <a:ext cx="5266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 – Crack | D – Dampness | N – Plain Wall | P – Paint Peel Off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0478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EDC –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Time – 77.6 seconds per epoch on an average</a:t>
            </a:r>
          </a:p>
          <a:p>
            <a:r>
              <a:rPr lang="en-US" dirty="0" smtClean="0"/>
              <a:t>Accuracy – 95%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82987"/>
              </p:ext>
            </p:extLst>
          </p:nvPr>
        </p:nvGraphicFramePr>
        <p:xfrm>
          <a:off x="838200" y="3074192"/>
          <a:ext cx="10515600" cy="3120742"/>
        </p:xfrm>
        <a:graphic>
          <a:graphicData uri="http://schemas.openxmlformats.org/drawingml/2006/table">
            <a:tbl>
              <a:tblPr firstRow="1" bandRow="1"/>
              <a:tblGrid>
                <a:gridCol w="2103120">
                  <a:extLst>
                    <a:ext uri="{9D8B030D-6E8A-4147-A177-3AD203B41FA5}">
                      <a16:colId xmlns:a16="http://schemas.microsoft.com/office/drawing/2014/main" val="40322620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023556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209265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86288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86524407"/>
                    </a:ext>
                  </a:extLst>
                </a:gridCol>
              </a:tblGrid>
              <a:tr h="620554"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Precision</a:t>
                      </a:r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Recall</a:t>
                      </a:r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F1</a:t>
                      </a:r>
                      <a:r>
                        <a:rPr lang="en-US" sz="2600" dirty="0" smtClean="0"/>
                        <a:t>-Score</a:t>
                      </a:r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Total</a:t>
                      </a:r>
                      <a:endParaRPr lang="en-US" sz="2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170872"/>
                  </a:ext>
                </a:extLst>
              </a:tr>
              <a:tr h="620554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Crack</a:t>
                      </a:r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Calibri"/>
                        </a:rPr>
                        <a:t>0.95</a:t>
                      </a:r>
                      <a:endParaRPr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  <a:endParaRPr sz="2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  <a:endParaRPr sz="2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sz="2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923862081"/>
                  </a:ext>
                </a:extLst>
              </a:tr>
              <a:tr h="620554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Dampness</a:t>
                      </a:r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  <a:endParaRPr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0.97</a:t>
                      </a:r>
                      <a:endParaRPr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0.96</a:t>
                      </a:r>
                      <a:endParaRPr sz="2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sz="2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613672648"/>
                  </a:ext>
                </a:extLst>
              </a:tr>
              <a:tr h="620554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Plain Wall</a:t>
                      </a:r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0.96</a:t>
                      </a:r>
                      <a:endParaRPr sz="2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0.96</a:t>
                      </a:r>
                      <a:endParaRPr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0.96</a:t>
                      </a:r>
                      <a:endParaRPr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sz="2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652096356"/>
                  </a:ext>
                </a:extLst>
              </a:tr>
              <a:tr h="620554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Paint Peel Off</a:t>
                      </a:r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  <a:endParaRPr sz="2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  <a:endParaRPr sz="2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  <a:endParaRPr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789969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765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Output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5625"/>
            <a:ext cx="5074918" cy="40712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291" y="1825225"/>
            <a:ext cx="5090510" cy="40716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519446"/>
            <a:ext cx="6526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Red – Crack | Green – Dampness | Blue – Plain Wall | Yellow – Paint Peel Off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3268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Output Frames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8647"/>
            <a:ext cx="5074918" cy="40652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725" y="1825225"/>
            <a:ext cx="5071642" cy="4071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519446"/>
            <a:ext cx="6526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Red – Crack | Green – Dampness | Blue – Plain Wall | Yellow – Paint Peel Off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439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14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EDC classifies more labels than existing models</a:t>
            </a:r>
          </a:p>
          <a:p>
            <a:r>
              <a:rPr lang="en-US" dirty="0" smtClean="0"/>
              <a:t>Use of non complex model has reduced training and prediction times</a:t>
            </a:r>
          </a:p>
          <a:p>
            <a:r>
              <a:rPr lang="en-US" dirty="0" smtClean="0"/>
              <a:t>Average metric for Accuracy, Precision, Recall, and </a:t>
            </a:r>
            <a:r>
              <a:rPr lang="en-US" dirty="0" err="1" smtClean="0"/>
              <a:t>F1</a:t>
            </a:r>
            <a:r>
              <a:rPr lang="en-US" dirty="0" smtClean="0"/>
              <a:t>-Score is 95%</a:t>
            </a:r>
          </a:p>
        </p:txBody>
      </p:sp>
    </p:spTree>
    <p:extLst>
      <p:ext uri="{BB962C8B-B14F-4D97-AF65-F5344CB8AC3E}">
        <p14:creationId xmlns:p14="http://schemas.microsoft.com/office/powerpoint/2010/main" val="199963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Structural audit requires manual expertise of surveyors that can be subjective and erroneous</a:t>
            </a:r>
          </a:p>
          <a:p>
            <a:r>
              <a:rPr lang="en-US" dirty="0" smtClean="0"/>
              <a:t>Digital Image Processing needs to be hardcoded and Deep Learning has been applied for only crack detection</a:t>
            </a:r>
          </a:p>
          <a:p>
            <a:r>
              <a:rPr lang="en-US" dirty="0" smtClean="0"/>
              <a:t>There is a need for a single generalized model, which can classify more than one structural defect during the visual inspection of structural audit</a:t>
            </a:r>
          </a:p>
        </p:txBody>
      </p:sp>
    </p:spTree>
    <p:extLst>
      <p:ext uri="{BB962C8B-B14F-4D97-AF65-F5344CB8AC3E}">
        <p14:creationId xmlns:p14="http://schemas.microsoft.com/office/powerpoint/2010/main" val="3943395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size can be increased by doing more surveys</a:t>
            </a:r>
          </a:p>
          <a:p>
            <a:r>
              <a:rPr lang="en-US" dirty="0" smtClean="0"/>
              <a:t>More types of defects can be incorporated into the model</a:t>
            </a:r>
          </a:p>
          <a:p>
            <a:r>
              <a:rPr lang="en-US" dirty="0" smtClean="0"/>
              <a:t>Pre-processing techniques can be applied to get more features from images</a:t>
            </a:r>
          </a:p>
        </p:txBody>
      </p:sp>
    </p:spTree>
    <p:extLst>
      <p:ext uri="{BB962C8B-B14F-4D97-AF65-F5344CB8AC3E}">
        <p14:creationId xmlns:p14="http://schemas.microsoft.com/office/powerpoint/2010/main" val="1748178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02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Time History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/>
              <a:tblGrid>
                <a:gridCol w="2628900">
                  <a:extLst>
                    <a:ext uri="{9D8B030D-6E8A-4147-A177-3AD203B41FA5}">
                      <a16:colId xmlns:a16="http://schemas.microsoft.com/office/drawing/2014/main" val="32098142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952451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8639404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90613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Epochs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Time 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Epochs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Time (sec)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4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37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06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51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12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4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7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2267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Avg.</a:t>
                      </a:r>
                      <a:r>
                        <a:rPr lang="en-US" baseline="0" dirty="0" smtClean="0"/>
                        <a:t> Training Time per Epoch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77.6 seconds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5471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Total Training Time for 15 Epochs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19 minutes 24 seconds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9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563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and Loss History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/>
              <a:tblGrid>
                <a:gridCol w="1010232">
                  <a:extLst>
                    <a:ext uri="{9D8B030D-6E8A-4147-A177-3AD203B41FA5}">
                      <a16:colId xmlns:a16="http://schemas.microsoft.com/office/drawing/2014/main" val="1784216271"/>
                    </a:ext>
                  </a:extLst>
                </a:gridCol>
                <a:gridCol w="2376342">
                  <a:extLst>
                    <a:ext uri="{9D8B030D-6E8A-4147-A177-3AD203B41FA5}">
                      <a16:colId xmlns:a16="http://schemas.microsoft.com/office/drawing/2014/main" val="498062375"/>
                    </a:ext>
                  </a:extLst>
                </a:gridCol>
                <a:gridCol w="2376342">
                  <a:extLst>
                    <a:ext uri="{9D8B030D-6E8A-4147-A177-3AD203B41FA5}">
                      <a16:colId xmlns:a16="http://schemas.microsoft.com/office/drawing/2014/main" val="2459774095"/>
                    </a:ext>
                  </a:extLst>
                </a:gridCol>
                <a:gridCol w="2376342">
                  <a:extLst>
                    <a:ext uri="{9D8B030D-6E8A-4147-A177-3AD203B41FA5}">
                      <a16:colId xmlns:a16="http://schemas.microsoft.com/office/drawing/2014/main" val="3928698906"/>
                    </a:ext>
                  </a:extLst>
                </a:gridCol>
                <a:gridCol w="2376342">
                  <a:extLst>
                    <a:ext uri="{9D8B030D-6E8A-4147-A177-3AD203B41FA5}">
                      <a16:colId xmlns:a16="http://schemas.microsoft.com/office/drawing/2014/main" val="6839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Accuracy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</a:t>
                      </a:r>
                      <a:r>
                        <a:rPr lang="en-US" baseline="0" dirty="0" smtClean="0"/>
                        <a:t>Accuracy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Loss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61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37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91.30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7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5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90.68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6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91.15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9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6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9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207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and Loss History (Cont.)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/>
              <a:tblGrid>
                <a:gridCol w="1010232">
                  <a:extLst>
                    <a:ext uri="{9D8B030D-6E8A-4147-A177-3AD203B41FA5}">
                      <a16:colId xmlns:a16="http://schemas.microsoft.com/office/drawing/2014/main" val="1784216271"/>
                    </a:ext>
                  </a:extLst>
                </a:gridCol>
                <a:gridCol w="2376342">
                  <a:extLst>
                    <a:ext uri="{9D8B030D-6E8A-4147-A177-3AD203B41FA5}">
                      <a16:colId xmlns:a16="http://schemas.microsoft.com/office/drawing/2014/main" val="498062375"/>
                    </a:ext>
                  </a:extLst>
                </a:gridCol>
                <a:gridCol w="2376342">
                  <a:extLst>
                    <a:ext uri="{9D8B030D-6E8A-4147-A177-3AD203B41FA5}">
                      <a16:colId xmlns:a16="http://schemas.microsoft.com/office/drawing/2014/main" val="2459774095"/>
                    </a:ext>
                  </a:extLst>
                </a:gridCol>
                <a:gridCol w="2376342">
                  <a:extLst>
                    <a:ext uri="{9D8B030D-6E8A-4147-A177-3AD203B41FA5}">
                      <a16:colId xmlns:a16="http://schemas.microsoft.com/office/drawing/2014/main" val="3928698906"/>
                    </a:ext>
                  </a:extLst>
                </a:gridCol>
                <a:gridCol w="2376342">
                  <a:extLst>
                    <a:ext uri="{9D8B030D-6E8A-4147-A177-3AD203B41FA5}">
                      <a16:colId xmlns:a16="http://schemas.microsoft.com/office/drawing/2014/main" val="6839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Accuracy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</a:t>
                      </a:r>
                      <a:r>
                        <a:rPr lang="en-US" baseline="0" dirty="0" smtClean="0"/>
                        <a:t>Accuracy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Loss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61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37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93.48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7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5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6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4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95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33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The proposed system classifies cracks, dampness and paint peel-off using a single generalized model as a part of visual inspection while doing structural audit of infrastructures</a:t>
            </a:r>
          </a:p>
          <a:p>
            <a:r>
              <a:rPr lang="en-US" dirty="0" smtClean="0"/>
              <a:t>The contribution of this work is 95% overall accuracy, 95% average precision, 95.25% average recall, and 95% average </a:t>
            </a:r>
            <a:r>
              <a:rPr lang="en-US" dirty="0" err="1" smtClean="0"/>
              <a:t>F1</a:t>
            </a:r>
            <a:r>
              <a:rPr lang="en-US" dirty="0" smtClean="0"/>
              <a:t>-score</a:t>
            </a:r>
          </a:p>
          <a:p>
            <a:r>
              <a:rPr lang="en-US" dirty="0" smtClean="0"/>
              <a:t>Usage of a non-complex model has reduced the time taken for training the model and getting predictions from the model</a:t>
            </a:r>
          </a:p>
        </p:txBody>
      </p:sp>
    </p:spTree>
    <p:extLst>
      <p:ext uri="{BB962C8B-B14F-4D97-AF65-F5344CB8AC3E}">
        <p14:creationId xmlns:p14="http://schemas.microsoft.com/office/powerpoint/2010/main" val="78424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2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Construction of different infrastructures is a necessity for human life</a:t>
            </a:r>
          </a:p>
          <a:p>
            <a:r>
              <a:rPr lang="en-US" dirty="0" smtClean="0"/>
              <a:t>Old buildings show cracks, paint peel off, and dampness</a:t>
            </a:r>
          </a:p>
          <a:p>
            <a:r>
              <a:rPr lang="en-US" dirty="0" smtClean="0"/>
              <a:t>Buildings need to be audited after 30 years</a:t>
            </a:r>
          </a:p>
          <a:p>
            <a:r>
              <a:rPr lang="en-US" dirty="0" smtClean="0"/>
              <a:t>Visual inspection for detection of cracks, dampness, paint peel off totally depends on the surveyor’s experience and knowledge</a:t>
            </a:r>
          </a:p>
          <a:p>
            <a:r>
              <a:rPr lang="en-US" dirty="0"/>
              <a:t>T</a:t>
            </a:r>
            <a:r>
              <a:rPr lang="en-US" dirty="0" smtClean="0"/>
              <a:t>here may be human errors</a:t>
            </a:r>
          </a:p>
        </p:txBody>
      </p:sp>
    </p:spTree>
    <p:extLst>
      <p:ext uri="{BB962C8B-B14F-4D97-AF65-F5344CB8AC3E}">
        <p14:creationId xmlns:p14="http://schemas.microsoft.com/office/powerpoint/2010/main" val="199754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3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Image Processing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MESG</a:t>
            </a:r>
            <a:r>
              <a:rPr lang="en-US" dirty="0"/>
              <a:t> algorithm is use for enhancing the noisy image</a:t>
            </a:r>
          </a:p>
          <a:p>
            <a:r>
              <a:rPr lang="en-US" dirty="0"/>
              <a:t>SOBEL filter is used for obtaining binary image</a:t>
            </a:r>
          </a:p>
          <a:p>
            <a:r>
              <a:rPr lang="en-US" dirty="0"/>
              <a:t>CANNY edge detection is used for feature extraction</a:t>
            </a:r>
          </a:p>
          <a:p>
            <a:r>
              <a:rPr lang="en-US" dirty="0" err="1"/>
              <a:t>HMRF</a:t>
            </a:r>
            <a:r>
              <a:rPr lang="en-US" dirty="0"/>
              <a:t>-EM algorithm is used to increase the accuracy to label the </a:t>
            </a:r>
            <a:r>
              <a:rPr lang="en-US" dirty="0" smtClean="0"/>
              <a:t>data</a:t>
            </a:r>
          </a:p>
          <a:p>
            <a:r>
              <a:rPr lang="en-US" dirty="0"/>
              <a:t>Particularly good accuracy for detection crack (up to 90% accuracy)</a:t>
            </a:r>
          </a:p>
          <a:p>
            <a:r>
              <a:rPr lang="en-US" dirty="0"/>
              <a:t>Numerous algorithm available for usage: grouping different algorithms can be used to detect crack.</a:t>
            </a:r>
          </a:p>
          <a:p>
            <a:r>
              <a:rPr lang="en-US" dirty="0"/>
              <a:t>Grouping of Algorithms for one problem cannot be used for another problem</a:t>
            </a:r>
          </a:p>
        </p:txBody>
      </p:sp>
    </p:spTree>
    <p:extLst>
      <p:ext uri="{BB962C8B-B14F-4D97-AF65-F5344CB8AC3E}">
        <p14:creationId xmlns:p14="http://schemas.microsoft.com/office/powerpoint/2010/main" val="85003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for Crack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Convolutional </a:t>
            </a:r>
            <a:r>
              <a:rPr lang="en-US" dirty="0"/>
              <a:t>N</a:t>
            </a:r>
            <a:r>
              <a:rPr lang="en-US" dirty="0" smtClean="0"/>
              <a:t>eural Network </a:t>
            </a:r>
            <a:r>
              <a:rPr lang="en-US" dirty="0"/>
              <a:t>(</a:t>
            </a:r>
            <a:r>
              <a:rPr lang="en-US" dirty="0" err="1"/>
              <a:t>DCNN</a:t>
            </a:r>
            <a:r>
              <a:rPr lang="en-US" dirty="0"/>
              <a:t>) </a:t>
            </a:r>
            <a:r>
              <a:rPr lang="en-US" dirty="0" smtClean="0"/>
              <a:t>is </a:t>
            </a:r>
            <a:r>
              <a:rPr lang="en-US" dirty="0"/>
              <a:t>capable to sense the crack robustly while dealing with complicated background images </a:t>
            </a:r>
          </a:p>
          <a:p>
            <a:r>
              <a:rPr lang="en-US" dirty="0"/>
              <a:t>Hessain matrix based linear filtering approach </a:t>
            </a:r>
            <a:r>
              <a:rPr lang="en-US" dirty="0" smtClean="0"/>
              <a:t>used </a:t>
            </a:r>
            <a:r>
              <a:rPr lang="en-US" dirty="0"/>
              <a:t>to increase </a:t>
            </a:r>
            <a:r>
              <a:rPr lang="en-US" dirty="0" smtClean="0"/>
              <a:t>crack </a:t>
            </a:r>
            <a:r>
              <a:rPr lang="en-US" dirty="0"/>
              <a:t>area and regulate threshold gap to get </a:t>
            </a:r>
            <a:r>
              <a:rPr lang="en-US" dirty="0" smtClean="0"/>
              <a:t>crack </a:t>
            </a:r>
            <a:r>
              <a:rPr lang="en-US" dirty="0"/>
              <a:t>binarization segmentation result.</a:t>
            </a:r>
          </a:p>
          <a:p>
            <a:r>
              <a:rPr lang="en-US" dirty="0" smtClean="0"/>
              <a:t>Using Internet </a:t>
            </a:r>
            <a:r>
              <a:rPr lang="en-US" dirty="0"/>
              <a:t>of Things (</a:t>
            </a:r>
            <a:r>
              <a:rPr lang="en-US" dirty="0" err="1"/>
              <a:t>IoT</a:t>
            </a:r>
            <a:r>
              <a:rPr lang="en-US" dirty="0"/>
              <a:t>) technology for collecting video data is easy </a:t>
            </a:r>
            <a:r>
              <a:rPr lang="en-US" dirty="0" smtClean="0"/>
              <a:t>and solves </a:t>
            </a:r>
            <a:r>
              <a:rPr lang="en-US" dirty="0"/>
              <a:t>the problems of high risk factor in domestic and low fracture analysis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Genetic </a:t>
            </a:r>
            <a:r>
              <a:rPr lang="en-US" dirty="0"/>
              <a:t>Algorithm for CNN model evolved several parameters that dictate the structure of CNN</a:t>
            </a:r>
          </a:p>
        </p:txBody>
      </p:sp>
    </p:spTree>
    <p:extLst>
      <p:ext uri="{BB962C8B-B14F-4D97-AF65-F5344CB8AC3E}">
        <p14:creationId xmlns:p14="http://schemas.microsoft.com/office/powerpoint/2010/main" val="81158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1184</Words>
  <Application>Microsoft Office PowerPoint</Application>
  <PresentationFormat>Widescreen</PresentationFormat>
  <Paragraphs>316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  Deep Convolutional Neural Network for Real Time Visual Inspection of Structural Audit</vt:lpstr>
      <vt:lpstr>Abstract</vt:lpstr>
      <vt:lpstr>Key Points</vt:lpstr>
      <vt:lpstr>Key Points (Cont.)</vt:lpstr>
      <vt:lpstr>Introduction</vt:lpstr>
      <vt:lpstr>Background</vt:lpstr>
      <vt:lpstr>Literature Review</vt:lpstr>
      <vt:lpstr>Digital Image Processing</vt:lpstr>
      <vt:lpstr>Deep Learning for Crack Detection</vt:lpstr>
      <vt:lpstr>Structural Audit</vt:lpstr>
      <vt:lpstr>Deep Learning on Video Images</vt:lpstr>
      <vt:lpstr>Problem Statement</vt:lpstr>
      <vt:lpstr>Proposed Solution</vt:lpstr>
      <vt:lpstr>Proposed System</vt:lpstr>
      <vt:lpstr>Transfer Learning</vt:lpstr>
      <vt:lpstr>ResNet-50 Model Architecture</vt:lpstr>
      <vt:lpstr>Effective Defect Classifier (EDC)</vt:lpstr>
      <vt:lpstr>Sliding Window Mechanism</vt:lpstr>
      <vt:lpstr>Results and Analysis</vt:lpstr>
      <vt:lpstr>Dataset</vt:lpstr>
      <vt:lpstr>Transfer Learning</vt:lpstr>
      <vt:lpstr>Transfer Learning Model Accuracy and Loss</vt:lpstr>
      <vt:lpstr>EDC - Train and Test Split Ratio</vt:lpstr>
      <vt:lpstr>EDC – Confusion Matrix</vt:lpstr>
      <vt:lpstr>EDC – Metrics</vt:lpstr>
      <vt:lpstr>Sliding Window Output Frames</vt:lpstr>
      <vt:lpstr>Sliding Window Output Frames Cont.</vt:lpstr>
      <vt:lpstr>Conclusion and Future Scope</vt:lpstr>
      <vt:lpstr>Conclusion</vt:lpstr>
      <vt:lpstr>Future Scope</vt:lpstr>
      <vt:lpstr>Appendix</vt:lpstr>
      <vt:lpstr>Training Time History</vt:lpstr>
      <vt:lpstr>Accuracy and Loss History</vt:lpstr>
      <vt:lpstr>Accuracy and Loss History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Defect Classification (EDC) of Walls for Visual Inspection of Structural Audit</dc:title>
  <dc:creator>Aditya Shenoy</dc:creator>
  <cp:lastModifiedBy>Aditya Shenoy</cp:lastModifiedBy>
  <cp:revision>32</cp:revision>
  <dcterms:created xsi:type="dcterms:W3CDTF">2020-07-05T13:28:52Z</dcterms:created>
  <dcterms:modified xsi:type="dcterms:W3CDTF">2020-08-03T05:47:43Z</dcterms:modified>
</cp:coreProperties>
</file>