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257" r:id="rId3"/>
    <p:sldId id="263" r:id="rId4"/>
    <p:sldId id="286" r:id="rId5"/>
    <p:sldId id="310" r:id="rId6"/>
    <p:sldId id="318" r:id="rId7"/>
    <p:sldId id="314" r:id="rId8"/>
    <p:sldId id="315" r:id="rId9"/>
    <p:sldId id="317" r:id="rId10"/>
    <p:sldId id="264" r:id="rId11"/>
    <p:sldId id="272" r:id="rId12"/>
    <p:sldId id="311" r:id="rId13"/>
    <p:sldId id="332" r:id="rId14"/>
    <p:sldId id="333" r:id="rId15"/>
    <p:sldId id="328" r:id="rId16"/>
    <p:sldId id="330" r:id="rId17"/>
    <p:sldId id="331" r:id="rId18"/>
    <p:sldId id="334" r:id="rId19"/>
    <p:sldId id="335" r:id="rId20"/>
    <p:sldId id="336" r:id="rId21"/>
    <p:sldId id="340" r:id="rId22"/>
    <p:sldId id="337" r:id="rId23"/>
    <p:sldId id="338" r:id="rId24"/>
    <p:sldId id="320" r:id="rId25"/>
    <p:sldId id="322" r:id="rId26"/>
    <p:sldId id="339" r:id="rId2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56">
          <p15:clr>
            <a:srgbClr val="A4A3A4"/>
          </p15:clr>
        </p15:guide>
        <p15:guide id="2" pos="29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A7CE"/>
    <a:srgbClr val="7F7F7F"/>
    <a:srgbClr val="89CBC1"/>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66"/>
      </p:cViewPr>
      <p:guideLst>
        <p:guide orient="horz" pos="2156"/>
        <p:guide pos="2916"/>
      </p:guideLst>
    </p:cSldViewPr>
  </p:slideViewPr>
  <p:notesTextViewPr>
    <p:cViewPr>
      <p:scale>
        <a:sx n="1" d="1"/>
        <a:sy n="1" d="1"/>
      </p:scale>
      <p:origin x="0" y="0"/>
    </p:cViewPr>
  </p:notesTextViewPr>
  <p:sorterViewPr showFormatting="0">
    <p:cViewPr>
      <p:scale>
        <a:sx n="50" d="100"/>
        <a:sy n="50" d="100"/>
      </p:scale>
      <p:origin x="0" y="-10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2019/12/7</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Click to edit Master text style</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DB03414F-230A-492E-87B1-053548ED2B23}"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TextEdit="1"/>
          </p:cNvSpPr>
          <p:nvPr>
            <p:ph type="sldImg"/>
          </p:nvPr>
        </p:nvSpPr>
        <p:spPr>
          <a:ln>
            <a:solidFill>
              <a:srgbClr val="000000"/>
            </a:solidFill>
            <a:miter/>
          </a:ln>
        </p:spPr>
      </p:sp>
      <p:sp>
        <p:nvSpPr>
          <p:cNvPr id="8194" name="备注占位符 2"/>
          <p:cNvSpPr>
            <a:spLocks noGrp="1"/>
          </p:cNvSpPr>
          <p:nvPr>
            <p:ph type="body"/>
          </p:nvPr>
        </p:nvSpPr>
        <p:spPr>
          <a:noFill/>
          <a:ln>
            <a:noFill/>
          </a:ln>
        </p:spPr>
        <p:txBody>
          <a:bodyPr wrap="square" lIns="91440" tIns="45720" rIns="91440" bIns="45720" anchor="t"/>
          <a:lstStyle/>
          <a:p>
            <a:pPr lvl="0">
              <a:spcBef>
                <a:spcPct val="0"/>
              </a:spcBef>
            </a:pPr>
            <a:endParaRPr lang="zh-CN" altLang="en-US" dirty="0"/>
          </a:p>
        </p:txBody>
      </p:sp>
      <p:sp>
        <p:nvSpPr>
          <p:cNvPr id="819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t>4</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Click to edit Master title style</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Click to edit Master 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8_标题和内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Click to edit Master title style</a:t>
            </a:r>
          </a:p>
        </p:txBody>
      </p:sp>
      <p:sp>
        <p:nvSpPr>
          <p:cNvPr id="3" name="内容占位符 2"/>
          <p:cNvSpPr>
            <a:spLocks noGrp="1"/>
          </p:cNvSpPr>
          <p:nvPr>
            <p:ph idx="1" hasCustomPrompt="1"/>
          </p:nvPr>
        </p:nvSpPr>
        <p:spPr/>
        <p:txBody>
          <a:bodyPr/>
          <a:lstStyle/>
          <a:p>
            <a:pPr lvl="0" fontAlgn="auto"/>
            <a:r>
              <a:rPr lang="zh-CN" altLang="en-US" strike="noStrike" noProof="1"/>
              <a:t>Click to edit Master text style</a:t>
            </a:r>
          </a:p>
          <a:p>
            <a:pPr lvl="1" fontAlgn="auto"/>
            <a:r>
              <a:rPr lang="zh-CN" altLang="en-US" strike="noStrike" noProof="1"/>
              <a:t>Second level</a:t>
            </a:r>
          </a:p>
          <a:p>
            <a:pPr lvl="2" fontAlgn="auto"/>
            <a:r>
              <a:rPr lang="zh-CN" altLang="en-US" strike="noStrike" noProof="1"/>
              <a:t>Third level</a:t>
            </a:r>
          </a:p>
          <a:p>
            <a:pPr lvl="3" fontAlgn="auto"/>
            <a:r>
              <a:rPr lang="zh-CN" altLang="en-US" strike="noStrike" noProof="1"/>
              <a:t>Fourth level</a:t>
            </a:r>
          </a:p>
          <a:p>
            <a:pPr lvl="4" fontAlgn="auto"/>
            <a:r>
              <a:rPr lang="zh-CN" altLang="en-US" strike="noStrike"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0_标题和内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Full Im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21_标题和内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Click to edit Master title style</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a:r>
              <a:rPr lang="zh-CN" altLang="en-US" dirty="0"/>
              <a:t>Click to edit Master text style</a:t>
            </a:r>
          </a:p>
          <a:p>
            <a:pPr lvl="1" indent="-228600"/>
            <a:r>
              <a:rPr lang="zh-CN" altLang="en-US" dirty="0"/>
              <a:t>Second level</a:t>
            </a:r>
          </a:p>
          <a:p>
            <a:pPr lvl="2" indent="-228600"/>
            <a:r>
              <a:rPr lang="zh-CN" altLang="en-US" dirty="0"/>
              <a:t>Third level</a:t>
            </a:r>
          </a:p>
          <a:p>
            <a:pPr lvl="3" indent="-228600"/>
            <a:r>
              <a:rPr lang="zh-CN" altLang="en-US" dirty="0"/>
              <a:t>Fourth level</a:t>
            </a:r>
          </a:p>
          <a:p>
            <a:pPr lvl="4" indent="-228600"/>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46AA51F-B5FE-4615-9BDF-075D36766ED3}"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CA7CE"/>
            </a:gs>
            <a:gs pos="100000">
              <a:srgbClr val="034373"/>
            </a:gs>
          </a:gsLst>
          <a:lin scaled="0"/>
        </a:gradFill>
        <a:effectLst/>
      </p:bgPr>
    </p:bg>
    <p:spTree>
      <p:nvGrpSpPr>
        <p:cNvPr id="1" name=""/>
        <p:cNvGrpSpPr/>
        <p:nvPr/>
      </p:nvGrpSpPr>
      <p:grpSpPr>
        <a:xfrm>
          <a:off x="0" y="0"/>
          <a:ext cx="0" cy="0"/>
          <a:chOff x="0" y="0"/>
          <a:chExt cx="0" cy="0"/>
        </a:xfrm>
      </p:grpSpPr>
      <p:sp>
        <p:nvSpPr>
          <p:cNvPr id="2" name="Text Box 1"/>
          <p:cNvSpPr txBox="1"/>
          <p:nvPr/>
        </p:nvSpPr>
        <p:spPr>
          <a:xfrm>
            <a:off x="710565" y="2447925"/>
            <a:ext cx="10415270" cy="1322070"/>
          </a:xfrm>
          <a:prstGeom prst="rect">
            <a:avLst/>
          </a:prstGeom>
          <a:noFill/>
        </p:spPr>
        <p:txBody>
          <a:bodyPr wrap="square" rtlCol="0">
            <a:spAutoFit/>
          </a:bodyPr>
          <a:lstStyle/>
          <a:p>
            <a:pPr algn="ctr"/>
            <a:r>
              <a:rPr lang="en-US" sz="4000">
                <a:solidFill>
                  <a:schemeClr val="bg1"/>
                </a:solidFill>
              </a:rPr>
              <a:t>Automated path planning for drones with video streaming for pest detection and analysis.</a:t>
            </a:r>
          </a:p>
        </p:txBody>
      </p:sp>
      <p:sp>
        <p:nvSpPr>
          <p:cNvPr id="3" name="Text Box 2"/>
          <p:cNvSpPr txBox="1"/>
          <p:nvPr/>
        </p:nvSpPr>
        <p:spPr>
          <a:xfrm>
            <a:off x="5907405" y="4618990"/>
            <a:ext cx="5218430" cy="1938020"/>
          </a:xfrm>
          <a:prstGeom prst="rect">
            <a:avLst/>
          </a:prstGeom>
          <a:noFill/>
        </p:spPr>
        <p:txBody>
          <a:bodyPr wrap="square" rtlCol="0">
            <a:spAutoFit/>
          </a:bodyPr>
          <a:lstStyle/>
          <a:p>
            <a:pPr algn="r"/>
            <a:r>
              <a:rPr lang="en-US" sz="2400">
                <a:solidFill>
                  <a:schemeClr val="bg1"/>
                </a:solidFill>
                <a:effectLst>
                  <a:outerShdw blurRad="38100" dist="19050" dir="2700000" algn="tl" rotWithShape="0">
                    <a:schemeClr val="dk1">
                      <a:alpha val="40000"/>
                    </a:schemeClr>
                  </a:outerShdw>
                </a:effectLst>
                <a:sym typeface="+mn-ea"/>
              </a:rPr>
              <a:t>By : Manasi Rajendra Talele</a:t>
            </a:r>
            <a:endParaRPr lang="en-US" sz="2400">
              <a:solidFill>
                <a:schemeClr val="bg1"/>
              </a:solidFill>
              <a:effectLst>
                <a:outerShdw blurRad="38100" dist="19050" dir="2700000" algn="tl" rotWithShape="0">
                  <a:schemeClr val="dk1">
                    <a:alpha val="40000"/>
                  </a:schemeClr>
                </a:outerShdw>
              </a:effectLst>
            </a:endParaRPr>
          </a:p>
          <a:p>
            <a:pPr algn="r"/>
            <a:r>
              <a:rPr lang="en-US" sz="2400" b="1">
                <a:solidFill>
                  <a:schemeClr val="bg1"/>
                </a:solidFill>
                <a:effectLst>
                  <a:outerShdw blurRad="38100" dist="19050" dir="2700000" algn="tl" rotWithShape="0">
                    <a:schemeClr val="dk1">
                      <a:alpha val="40000"/>
                    </a:schemeClr>
                  </a:outerShdw>
                </a:effectLst>
              </a:rPr>
              <a:t>Under the Guidance of:Dr.V.B.Nikam</a:t>
            </a:r>
            <a:endParaRPr lang="en-US" sz="2400">
              <a:solidFill>
                <a:schemeClr val="bg1"/>
              </a:solidFill>
              <a:effectLst>
                <a:outerShdw blurRad="38100" dist="19050" dir="2700000" algn="tl" rotWithShape="0">
                  <a:schemeClr val="dk1">
                    <a:alpha val="40000"/>
                  </a:schemeClr>
                </a:outerShdw>
              </a:effectLst>
            </a:endParaRPr>
          </a:p>
          <a:p>
            <a:pPr algn="r"/>
            <a:r>
              <a:rPr lang="en-US" sz="2400">
                <a:solidFill>
                  <a:schemeClr val="bg1"/>
                </a:solidFill>
                <a:effectLst>
                  <a:outerShdw blurRad="38100" dist="19050" dir="2700000" algn="tl" rotWithShape="0">
                    <a:schemeClr val="dk1">
                      <a:alpha val="40000"/>
                    </a:schemeClr>
                  </a:outerShdw>
                </a:effectLst>
              </a:rPr>
              <a:t>M.Tech NIMS</a:t>
            </a:r>
          </a:p>
          <a:p>
            <a:pPr algn="r"/>
            <a:r>
              <a:rPr lang="en-US" sz="2400">
                <a:solidFill>
                  <a:schemeClr val="bg1"/>
                </a:solidFill>
                <a:effectLst>
                  <a:outerShdw blurRad="38100" dist="19050" dir="2700000" algn="tl" rotWithShape="0">
                    <a:schemeClr val="dk1">
                      <a:alpha val="40000"/>
                    </a:schemeClr>
                  </a:outerShdw>
                </a:effectLst>
              </a:rPr>
              <a:t>182171007</a:t>
            </a:r>
          </a:p>
          <a:p>
            <a:pPr algn="r"/>
            <a:endParaRPr lang="en-US" sz="2400">
              <a:solidFill>
                <a:schemeClr val="bg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698625"/>
            <a:ext cx="12192000" cy="3748088"/>
            <a:chOff x="0" y="1698625"/>
            <a:chExt cx="12192000" cy="3748088"/>
          </a:xfrm>
        </p:grpSpPr>
        <p:sp>
          <p:nvSpPr>
            <p:cNvPr id="4" name="椭圆 3"/>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5" name="椭圆 4"/>
            <p:cNvSpPr/>
            <p:nvPr/>
          </p:nvSpPr>
          <p:spPr>
            <a:xfrm>
              <a:off x="8178800"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7480300" y="4310063"/>
              <a:ext cx="601663"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3871913"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7"/>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319" name="文本框 15"/>
            <p:cNvSpPr txBox="1"/>
            <p:nvPr/>
          </p:nvSpPr>
          <p:spPr>
            <a:xfrm>
              <a:off x="4841875" y="2341563"/>
              <a:ext cx="2503488" cy="230822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01</a:t>
              </a:r>
              <a:endParaRPr lang="zh-CN" altLang="en-US" sz="7200" dirty="0">
                <a:solidFill>
                  <a:srgbClr val="FFFFFF"/>
                </a:solidFill>
                <a:latin typeface="Impact" panose="020B0806030902050204" pitchFamily="34" charset="0"/>
                <a:ea typeface="SimSun" panose="02010600030101010101" pitchFamily="2" charset="-122"/>
              </a:endParaRPr>
            </a:p>
          </p:txBody>
        </p:sp>
        <p:sp>
          <p:nvSpPr>
            <p:cNvPr id="10" name="矩形 9"/>
            <p:cNvSpPr/>
            <p:nvPr/>
          </p:nvSpPr>
          <p:spPr>
            <a:xfrm>
              <a:off x="0" y="2205038"/>
              <a:ext cx="12192000" cy="27368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13321" name="组合 8"/>
            <p:cNvGrpSpPr/>
            <p:nvPr/>
          </p:nvGrpSpPr>
          <p:grpSpPr>
            <a:xfrm>
              <a:off x="71438" y="1698625"/>
              <a:ext cx="6059487" cy="3748088"/>
              <a:chOff x="3381375" y="1533525"/>
              <a:chExt cx="6059488" cy="3748088"/>
            </a:xfrm>
          </p:grpSpPr>
          <p:sp>
            <p:nvSpPr>
              <p:cNvPr id="12" name="椭圆 11"/>
              <p:cNvSpPr/>
              <p:nvPr/>
            </p:nvSpPr>
            <p:spPr>
              <a:xfrm>
                <a:off x="8351838" y="4391025"/>
                <a:ext cx="841375" cy="8413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8178801"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5" name="椭圆 14"/>
              <p:cNvSpPr/>
              <p:nvPr/>
            </p:nvSpPr>
            <p:spPr>
              <a:xfrm>
                <a:off x="4205287" y="1533525"/>
                <a:ext cx="3748089" cy="3748088"/>
              </a:xfrm>
              <a:prstGeom prst="ellipse">
                <a:avLst/>
              </a:prstGeom>
              <a:solidFill>
                <a:srgbClr val="7CA7CE"/>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5"/>
              <p:cNvSpPr/>
              <p:nvPr/>
            </p:nvSpPr>
            <p:spPr>
              <a:xfrm>
                <a:off x="7480301" y="4310063"/>
                <a:ext cx="601662"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6"/>
              <p:cNvSpPr/>
              <p:nvPr/>
            </p:nvSpPr>
            <p:spPr>
              <a:xfrm>
                <a:off x="3606800" y="1685925"/>
                <a:ext cx="528637" cy="528638"/>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3871912"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330" name="文本框 15"/>
              <p:cNvSpPr txBox="1"/>
              <p:nvPr/>
            </p:nvSpPr>
            <p:spPr>
              <a:xfrm>
                <a:off x="4841875" y="2341563"/>
                <a:ext cx="2503488" cy="230695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04</a:t>
                </a:r>
                <a:endParaRPr lang="zh-CN" altLang="en-US" sz="7200" dirty="0">
                  <a:solidFill>
                    <a:srgbClr val="FFFFFF"/>
                  </a:solidFill>
                  <a:latin typeface="Impact" panose="020B0806030902050204" pitchFamily="34" charset="0"/>
                  <a:ea typeface="SimSun" panose="02010600030101010101" pitchFamily="2" charset="-122"/>
                </a:endParaRPr>
              </a:p>
            </p:txBody>
          </p:sp>
        </p:grpSp>
        <p:sp>
          <p:nvSpPr>
            <p:cNvPr id="13331" name="矩形 18"/>
            <p:cNvSpPr/>
            <p:nvPr/>
          </p:nvSpPr>
          <p:spPr>
            <a:xfrm>
              <a:off x="6855459" y="3363913"/>
              <a:ext cx="4303973" cy="768350"/>
            </a:xfrm>
            <a:prstGeom prst="rect">
              <a:avLst/>
            </a:prstGeom>
            <a:noFill/>
            <a:ln w="9525">
              <a:noFill/>
            </a:ln>
          </p:spPr>
          <p:txBody>
            <a:bodyPr anchor="t">
              <a:spAutoFit/>
            </a:bodyPr>
            <a:lstStyle/>
            <a:p>
              <a:pPr algn="dist"/>
              <a:r>
                <a:rPr lang="en-US" altLang="zh-CN" sz="4400" b="1" dirty="0">
                  <a:solidFill>
                    <a:srgbClr val="FFFFFF"/>
                  </a:solidFill>
                  <a:latin typeface="Arial" panose="020B0604020202020204" pitchFamily="34" charset="0"/>
                  <a:ea typeface="SimSun" panose="02010600030101010101" pitchFamily="2" charset="-122"/>
                </a:rPr>
                <a:t>Challenges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615315" y="713105"/>
            <a:ext cx="10307955" cy="4892675"/>
          </a:xfrm>
          <a:prstGeom prst="rect">
            <a:avLst/>
          </a:prstGeom>
          <a:noFill/>
        </p:spPr>
        <p:txBody>
          <a:bodyPr wrap="square" rtlCol="0">
            <a:spAutoFit/>
          </a:bodyPr>
          <a:lstStyle/>
          <a:p>
            <a:r>
              <a:rPr lang="en-US" sz="3200" b="1">
                <a:solidFill>
                  <a:schemeClr val="tx1">
                    <a:lumMod val="65000"/>
                    <a:lumOff val="35000"/>
                  </a:schemeClr>
                </a:solidFill>
              </a:rPr>
              <a:t>Challenges:</a:t>
            </a:r>
          </a:p>
          <a:p>
            <a:endParaRPr lang="en-US" sz="2800">
              <a:solidFill>
                <a:schemeClr val="tx1">
                  <a:lumMod val="65000"/>
                  <a:lumOff val="35000"/>
                </a:schemeClr>
              </a:solidFill>
            </a:endParaRPr>
          </a:p>
          <a:p>
            <a:pPr marL="457200" indent="-457200">
              <a:buFont typeface="Wingdings" panose="05000000000000000000" charset="0"/>
              <a:buChar char="§"/>
            </a:pPr>
            <a:r>
              <a:rPr lang="en-US" sz="2800">
                <a:solidFill>
                  <a:schemeClr val="tx1">
                    <a:lumMod val="65000"/>
                    <a:lumOff val="35000"/>
                  </a:schemeClr>
                </a:solidFill>
              </a:rPr>
              <a:t>Efficient computing of flight paths also allows them to be fed into each drone manually and adjusted if the scope of the work changes.</a:t>
            </a:r>
          </a:p>
          <a:p>
            <a:pPr>
              <a:buFont typeface="Wingdings" panose="05000000000000000000" charset="0"/>
            </a:pPr>
            <a:endParaRPr lang="en-US" sz="2800">
              <a:solidFill>
                <a:schemeClr val="tx1">
                  <a:lumMod val="65000"/>
                  <a:lumOff val="35000"/>
                </a:schemeClr>
              </a:solidFill>
            </a:endParaRPr>
          </a:p>
          <a:p>
            <a:pPr marL="457200" indent="-457200">
              <a:buFont typeface="Wingdings" panose="05000000000000000000" charset="0"/>
              <a:buChar char="§"/>
            </a:pPr>
            <a:r>
              <a:rPr lang="en-US" sz="2800">
                <a:solidFill>
                  <a:schemeClr val="tx1">
                    <a:lumMod val="65000"/>
                    <a:lumOff val="35000"/>
                  </a:schemeClr>
                </a:solidFill>
              </a:rPr>
              <a:t>Terrain data includes geo-coordinates, elevation processing them in memory and thus minimizing disk accesses is crucial for good performance.</a:t>
            </a:r>
          </a:p>
          <a:p>
            <a:pPr>
              <a:buFont typeface="Wingdings" panose="05000000000000000000" charset="0"/>
            </a:pPr>
            <a:endParaRPr lang="en-US" sz="2800">
              <a:solidFill>
                <a:schemeClr val="tx1">
                  <a:lumMod val="65000"/>
                  <a:lumOff val="35000"/>
                </a:schemeClr>
              </a:solidFill>
            </a:endParaRPr>
          </a:p>
          <a:p>
            <a:pPr marL="457200" indent="-457200">
              <a:buFont typeface="Wingdings" panose="05000000000000000000" charset="0"/>
              <a:buChar char="§"/>
            </a:pPr>
            <a:endParaRPr lang="en-US" sz="2800">
              <a:solidFill>
                <a:schemeClr val="tx1">
                  <a:lumMod val="65000"/>
                  <a:lumOff val="35000"/>
                </a:schemeClr>
              </a:solidFill>
            </a:endParaRPr>
          </a:p>
        </p:txBody>
      </p:sp>
      <p:sp>
        <p:nvSpPr>
          <p:cNvPr id="4" name="Text Box 3"/>
          <p:cNvSpPr txBox="1"/>
          <p:nvPr/>
        </p:nvSpPr>
        <p:spPr>
          <a:xfrm>
            <a:off x="11229975" y="6188075"/>
            <a:ext cx="612775" cy="368300"/>
          </a:xfrm>
          <a:prstGeom prst="rect">
            <a:avLst/>
          </a:prstGeom>
          <a:noFill/>
        </p:spPr>
        <p:txBody>
          <a:bodyPr wrap="square" rtlCol="0">
            <a:spAutoFit/>
          </a:bodyPr>
          <a:lstStyle/>
          <a:p>
            <a:r>
              <a:rPr lang="en-US"/>
              <a:t>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819150" y="487045"/>
            <a:ext cx="9467215" cy="7970520"/>
          </a:xfrm>
          <a:prstGeom prst="rect">
            <a:avLst/>
          </a:prstGeom>
          <a:noFill/>
        </p:spPr>
        <p:txBody>
          <a:bodyPr wrap="square" rtlCol="0">
            <a:spAutoFit/>
          </a:bodyPr>
          <a:lstStyle/>
          <a:p>
            <a:r>
              <a:rPr lang="en-US" sz="3200" b="1">
                <a:solidFill>
                  <a:schemeClr val="tx1">
                    <a:lumMod val="65000"/>
                    <a:lumOff val="35000"/>
                  </a:schemeClr>
                </a:solidFill>
              </a:rPr>
              <a:t>Challenges:</a:t>
            </a:r>
          </a:p>
          <a:p>
            <a:endParaRPr lang="en-US" sz="3200">
              <a:solidFill>
                <a:schemeClr val="tx1">
                  <a:lumMod val="65000"/>
                  <a:lumOff val="35000"/>
                </a:schemeClr>
              </a:solidFill>
            </a:endParaRPr>
          </a:p>
          <a:p>
            <a:pPr marL="457200" indent="-457200">
              <a:buFont typeface="Wingdings" panose="05000000000000000000" charset="0"/>
              <a:buChar char="§"/>
            </a:pPr>
            <a:r>
              <a:rPr lang="en-US" sz="2800">
                <a:solidFill>
                  <a:schemeClr val="tx1">
                    <a:lumMod val="65000"/>
                    <a:lumOff val="35000"/>
                  </a:schemeClr>
                </a:solidFill>
                <a:sym typeface="+mn-ea"/>
              </a:rPr>
              <a:t>Millions of species of pests making pest detection major challenge.</a:t>
            </a:r>
          </a:p>
          <a:p>
            <a:pPr>
              <a:buFont typeface="Wingdings" panose="05000000000000000000" charset="0"/>
            </a:pPr>
            <a:endParaRPr lang="en-US" sz="2800">
              <a:solidFill>
                <a:schemeClr val="tx1">
                  <a:lumMod val="65000"/>
                  <a:lumOff val="35000"/>
                </a:schemeClr>
              </a:solidFill>
              <a:sym typeface="+mn-ea"/>
            </a:endParaRPr>
          </a:p>
          <a:p>
            <a:pPr marL="457200" indent="-457200">
              <a:buFont typeface="Wingdings" panose="05000000000000000000" charset="0"/>
              <a:buChar char="§"/>
            </a:pPr>
            <a:r>
              <a:rPr lang="en-US" sz="2800">
                <a:solidFill>
                  <a:schemeClr val="tx1">
                    <a:lumMod val="65000"/>
                    <a:lumOff val="35000"/>
                  </a:schemeClr>
                </a:solidFill>
                <a:sym typeface="+mn-ea"/>
              </a:rPr>
              <a:t>Single insect may shift in a series of statistic images with large different motions and poses.</a:t>
            </a:r>
          </a:p>
          <a:p>
            <a:pPr>
              <a:buFont typeface="Wingdings" panose="05000000000000000000" charset="0"/>
            </a:pPr>
            <a:endParaRPr lang="en-US" sz="2800">
              <a:solidFill>
                <a:schemeClr val="tx1">
                  <a:lumMod val="65000"/>
                  <a:lumOff val="35000"/>
                </a:schemeClr>
              </a:solidFill>
            </a:endParaRPr>
          </a:p>
          <a:p>
            <a:pPr marL="457200" indent="-457200">
              <a:buFont typeface="Wingdings" panose="05000000000000000000" charset="0"/>
              <a:buChar char="§"/>
            </a:pPr>
            <a:r>
              <a:rPr lang="en-US" sz="2800">
                <a:solidFill>
                  <a:schemeClr val="tx1">
                    <a:lumMod val="65000"/>
                    <a:lumOff val="35000"/>
                  </a:schemeClr>
                </a:solidFill>
              </a:rPr>
              <a:t> Affect agricultural productivity .</a:t>
            </a:r>
          </a:p>
          <a:p>
            <a:pPr marL="457200" indent="-457200">
              <a:buFont typeface="Wingdings" panose="05000000000000000000" charset="0"/>
              <a:buChar char="§"/>
            </a:pPr>
            <a:endParaRPr lang="en-US" sz="2800">
              <a:solidFill>
                <a:schemeClr val="tx1">
                  <a:lumMod val="65000"/>
                  <a:lumOff val="35000"/>
                </a:schemeClr>
              </a:solidFill>
            </a:endParaRPr>
          </a:p>
          <a:p>
            <a:pPr marL="457200" indent="-457200">
              <a:buFont typeface="Wingdings" panose="05000000000000000000" charset="0"/>
              <a:buChar char="§"/>
            </a:pPr>
            <a:r>
              <a:rPr lang="en-US" sz="2800">
                <a:solidFill>
                  <a:schemeClr val="tx1">
                    <a:lumMod val="65000"/>
                    <a:lumOff val="35000"/>
                  </a:schemeClr>
                </a:solidFill>
              </a:rPr>
              <a:t>To avoid blind use of pesticides leads to unhealthy crops.</a:t>
            </a:r>
          </a:p>
          <a:p>
            <a:pPr>
              <a:buFont typeface="Wingdings" panose="05000000000000000000" charset="0"/>
            </a:pPr>
            <a:endParaRPr lang="en-US" sz="2800">
              <a:solidFill>
                <a:schemeClr val="tx1">
                  <a:lumMod val="65000"/>
                  <a:lumOff val="35000"/>
                </a:schemeClr>
              </a:solidFill>
            </a:endParaRPr>
          </a:p>
          <a:p>
            <a:pPr>
              <a:buFont typeface="Wingdings" panose="05000000000000000000" charset="0"/>
            </a:pPr>
            <a:endParaRPr lang="en-US" sz="2800">
              <a:solidFill>
                <a:schemeClr val="tx1">
                  <a:lumMod val="65000"/>
                  <a:lumOff val="35000"/>
                </a:schemeClr>
              </a:solidFill>
            </a:endParaRPr>
          </a:p>
          <a:p>
            <a:pPr marL="457200" indent="-457200">
              <a:buFont typeface="Wingdings" panose="05000000000000000000" charset="0"/>
              <a:buChar char="§"/>
            </a:pPr>
            <a:endParaRPr lang="en-US" sz="2800">
              <a:solidFill>
                <a:schemeClr val="tx1">
                  <a:lumMod val="65000"/>
                  <a:lumOff val="35000"/>
                </a:schemeClr>
              </a:solidFill>
            </a:endParaRPr>
          </a:p>
          <a:p>
            <a:pPr>
              <a:buFont typeface="Wingdings" panose="05000000000000000000" charset="0"/>
            </a:pPr>
            <a:endParaRPr lang="en-US" sz="2800">
              <a:solidFill>
                <a:schemeClr val="tx1">
                  <a:lumMod val="65000"/>
                  <a:lumOff val="35000"/>
                </a:schemeClr>
              </a:solidFill>
            </a:endParaRPr>
          </a:p>
          <a:p>
            <a:pPr>
              <a:buFont typeface="Wingdings" panose="05000000000000000000" charset="0"/>
            </a:pPr>
            <a:endParaRPr lang="en-US" sz="2800">
              <a:solidFill>
                <a:schemeClr val="tx1">
                  <a:lumMod val="65000"/>
                  <a:lumOff val="35000"/>
                </a:schemeClr>
              </a:solidFill>
            </a:endParaRPr>
          </a:p>
          <a:p>
            <a:pPr marL="457200" indent="-457200">
              <a:buFont typeface="Wingdings" panose="05000000000000000000" charset="0"/>
              <a:buChar char="§"/>
            </a:pPr>
            <a:endParaRPr lang="en-US" sz="2800">
              <a:solidFill>
                <a:schemeClr val="tx1">
                  <a:lumMod val="65000"/>
                  <a:lumOff val="35000"/>
                </a:schemeClr>
              </a:solidFill>
            </a:endParaRPr>
          </a:p>
          <a:p>
            <a:pPr marL="457200" indent="-457200">
              <a:buFont typeface="Wingdings" panose="05000000000000000000" charset="0"/>
              <a:buChar char="§"/>
            </a:pPr>
            <a:endParaRPr lang="en-US" sz="2800">
              <a:solidFill>
                <a:schemeClr val="tx1">
                  <a:lumMod val="65000"/>
                  <a:lumOff val="35000"/>
                </a:schemeClr>
              </a:solidFill>
            </a:endParaRPr>
          </a:p>
        </p:txBody>
      </p:sp>
      <p:sp>
        <p:nvSpPr>
          <p:cNvPr id="4" name="Text Box 3"/>
          <p:cNvSpPr txBox="1"/>
          <p:nvPr/>
        </p:nvSpPr>
        <p:spPr>
          <a:xfrm>
            <a:off x="10976610" y="6204585"/>
            <a:ext cx="1130300" cy="368300"/>
          </a:xfrm>
          <a:prstGeom prst="rect">
            <a:avLst/>
          </a:prstGeom>
          <a:noFill/>
        </p:spPr>
        <p:txBody>
          <a:bodyPr wrap="square" rtlCol="0">
            <a:spAutoFit/>
          </a:bodyPr>
          <a:lstStyle/>
          <a:p>
            <a:r>
              <a:rPr lang="en-US"/>
              <a:t>7</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698625"/>
            <a:ext cx="12192000" cy="3748088"/>
            <a:chOff x="0" y="1698625"/>
            <a:chExt cx="12192000" cy="3748088"/>
          </a:xfrm>
        </p:grpSpPr>
        <p:sp>
          <p:nvSpPr>
            <p:cNvPr id="4" name="椭圆 3"/>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5" name="椭圆 4"/>
            <p:cNvSpPr/>
            <p:nvPr/>
          </p:nvSpPr>
          <p:spPr>
            <a:xfrm>
              <a:off x="8178800"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7480300" y="4310063"/>
              <a:ext cx="601663"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3871913"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7"/>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26631" name="文本框 15"/>
            <p:cNvSpPr txBox="1"/>
            <p:nvPr/>
          </p:nvSpPr>
          <p:spPr>
            <a:xfrm>
              <a:off x="4841875" y="2341563"/>
              <a:ext cx="2503488" cy="230822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01</a:t>
              </a:r>
              <a:endParaRPr lang="zh-CN" altLang="en-US" sz="7200" dirty="0">
                <a:solidFill>
                  <a:srgbClr val="FFFFFF"/>
                </a:solidFill>
                <a:latin typeface="Impact" panose="020B0806030902050204" pitchFamily="34" charset="0"/>
                <a:ea typeface="SimSun" panose="02010600030101010101" pitchFamily="2" charset="-122"/>
              </a:endParaRPr>
            </a:p>
          </p:txBody>
        </p:sp>
        <p:sp>
          <p:nvSpPr>
            <p:cNvPr id="10" name="矩形 9"/>
            <p:cNvSpPr/>
            <p:nvPr/>
          </p:nvSpPr>
          <p:spPr>
            <a:xfrm>
              <a:off x="0" y="2205038"/>
              <a:ext cx="12192000" cy="27368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6633" name="组合 8"/>
            <p:cNvGrpSpPr/>
            <p:nvPr/>
          </p:nvGrpSpPr>
          <p:grpSpPr>
            <a:xfrm>
              <a:off x="71438" y="1698625"/>
              <a:ext cx="6059487" cy="3748088"/>
              <a:chOff x="3381375" y="1533525"/>
              <a:chExt cx="6059488" cy="3748088"/>
            </a:xfrm>
          </p:grpSpPr>
          <p:sp>
            <p:nvSpPr>
              <p:cNvPr id="12" name="椭圆 11"/>
              <p:cNvSpPr/>
              <p:nvPr/>
            </p:nvSpPr>
            <p:spPr>
              <a:xfrm>
                <a:off x="8351838" y="4391025"/>
                <a:ext cx="841375" cy="8413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8178801"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5" name="椭圆 14"/>
              <p:cNvSpPr/>
              <p:nvPr/>
            </p:nvSpPr>
            <p:spPr>
              <a:xfrm>
                <a:off x="4205287" y="1533525"/>
                <a:ext cx="3748089" cy="3748088"/>
              </a:xfrm>
              <a:prstGeom prst="ellipse">
                <a:avLst/>
              </a:prstGeom>
              <a:solidFill>
                <a:srgbClr val="7CA7CE"/>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5"/>
              <p:cNvSpPr/>
              <p:nvPr/>
            </p:nvSpPr>
            <p:spPr>
              <a:xfrm>
                <a:off x="7480301" y="4310063"/>
                <a:ext cx="601662"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6"/>
              <p:cNvSpPr/>
              <p:nvPr/>
            </p:nvSpPr>
            <p:spPr>
              <a:xfrm>
                <a:off x="3606800" y="1685925"/>
                <a:ext cx="528637" cy="528638"/>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3871912"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26642" name="文本框 15"/>
              <p:cNvSpPr txBox="1"/>
              <p:nvPr/>
            </p:nvSpPr>
            <p:spPr>
              <a:xfrm>
                <a:off x="4841875" y="2341563"/>
                <a:ext cx="2503488" cy="230695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05</a:t>
                </a:r>
                <a:endParaRPr lang="zh-CN" altLang="en-US" sz="7200" dirty="0">
                  <a:solidFill>
                    <a:srgbClr val="FFFFFF"/>
                  </a:solidFill>
                  <a:latin typeface="Impact" panose="020B0806030902050204" pitchFamily="34" charset="0"/>
                  <a:ea typeface="SimSun" panose="02010600030101010101" pitchFamily="2" charset="-122"/>
                </a:endParaRPr>
              </a:p>
            </p:txBody>
          </p:sp>
        </p:grpSp>
        <p:sp>
          <p:nvSpPr>
            <p:cNvPr id="26643" name="矩形 18"/>
            <p:cNvSpPr/>
            <p:nvPr/>
          </p:nvSpPr>
          <p:spPr>
            <a:xfrm>
              <a:off x="6832600" y="3271838"/>
              <a:ext cx="4563281" cy="768350"/>
            </a:xfrm>
            <a:prstGeom prst="rect">
              <a:avLst/>
            </a:prstGeom>
            <a:noFill/>
            <a:ln w="9525">
              <a:noFill/>
            </a:ln>
          </p:spPr>
          <p:txBody>
            <a:bodyPr anchor="t">
              <a:spAutoFit/>
            </a:bodyPr>
            <a:lstStyle/>
            <a:p>
              <a:pPr algn="dist"/>
              <a:r>
                <a:rPr lang="en-US" altLang="zh-CN" sz="4400" b="1" dirty="0">
                  <a:solidFill>
                    <a:srgbClr val="FFFFFF"/>
                  </a:solidFill>
                  <a:latin typeface="+mn-lt"/>
                  <a:ea typeface="SimSun" panose="02010600030101010101" pitchFamily="2" charset="-122"/>
                  <a:cs typeface="+mn-lt"/>
                </a:rPr>
                <a:t>Feasibility Analysis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514350" y="542925"/>
            <a:ext cx="10603865" cy="4892675"/>
          </a:xfrm>
          <a:prstGeom prst="rect">
            <a:avLst/>
          </a:prstGeom>
          <a:noFill/>
        </p:spPr>
        <p:txBody>
          <a:bodyPr wrap="square" rtlCol="0">
            <a:spAutoFit/>
          </a:bodyPr>
          <a:lstStyle/>
          <a:p>
            <a:pPr marL="342900" indent="-342900" algn="just">
              <a:buFont typeface="Wingdings" panose="05000000000000000000" charset="0"/>
              <a:buChar char="§"/>
            </a:pPr>
            <a:r>
              <a:rPr lang="en-US" sz="2400">
                <a:solidFill>
                  <a:schemeClr val="tx1">
                    <a:lumMod val="65000"/>
                    <a:lumOff val="35000"/>
                  </a:schemeClr>
                </a:solidFill>
              </a:rPr>
              <a:t>The proposed system will help end user to detect the pest areas for effecient use of pesticides using region detection than generic object detection.</a:t>
            </a:r>
          </a:p>
          <a:p>
            <a:pPr algn="just">
              <a:buFont typeface="Wingdings" panose="05000000000000000000" charset="0"/>
            </a:pPr>
            <a:endParaRPr lang="en-US" sz="2400">
              <a:solidFill>
                <a:schemeClr val="tx1">
                  <a:lumMod val="65000"/>
                  <a:lumOff val="35000"/>
                </a:schemeClr>
              </a:solidFill>
            </a:endParaRPr>
          </a:p>
          <a:p>
            <a:pPr marL="342900" indent="-342900" algn="just">
              <a:buFont typeface="Wingdings" panose="05000000000000000000" charset="0"/>
              <a:buChar char="§"/>
            </a:pPr>
            <a:r>
              <a:rPr lang="en-US" sz="2400">
                <a:solidFill>
                  <a:schemeClr val="tx1">
                    <a:lumMod val="65000"/>
                    <a:lumOff val="35000"/>
                  </a:schemeClr>
                </a:solidFill>
              </a:rPr>
              <a:t>The feasibility depends on how accurately the identification and recognition of pests is done along with counting and localization which is more helpful for pest monitoring.</a:t>
            </a:r>
          </a:p>
          <a:p>
            <a:pPr marL="342900" indent="-342900" algn="just">
              <a:buFont typeface="Wingdings" panose="05000000000000000000" charset="0"/>
              <a:buChar char="§"/>
            </a:pPr>
            <a:endParaRPr lang="en-US" sz="2400">
              <a:solidFill>
                <a:schemeClr val="tx1">
                  <a:lumMod val="65000"/>
                  <a:lumOff val="35000"/>
                </a:schemeClr>
              </a:solidFill>
            </a:endParaRPr>
          </a:p>
          <a:p>
            <a:pPr marL="342900" indent="-342900" algn="just">
              <a:buFont typeface="Wingdings" panose="05000000000000000000" charset="0"/>
              <a:buChar char="§"/>
            </a:pPr>
            <a:r>
              <a:rPr lang="en-US" sz="2400">
                <a:solidFill>
                  <a:schemeClr val="tx1">
                    <a:lumMod val="65000"/>
                    <a:lumOff val="35000"/>
                  </a:schemeClr>
                </a:solidFill>
              </a:rPr>
              <a:t>The accurate Flight path planner will be done for autonomous path planning which will be fed into the drone kit  which can be tested on actual field.</a:t>
            </a:r>
          </a:p>
          <a:p>
            <a:pPr marL="342900" indent="-342900" algn="just">
              <a:buFont typeface="Wingdings" panose="05000000000000000000" charset="0"/>
              <a:buChar char="§"/>
            </a:pPr>
            <a:endParaRPr lang="en-US" sz="2400">
              <a:solidFill>
                <a:schemeClr val="tx1">
                  <a:lumMod val="65000"/>
                  <a:lumOff val="35000"/>
                </a:schemeClr>
              </a:solidFill>
            </a:endParaRPr>
          </a:p>
          <a:p>
            <a:pPr marL="342900" indent="-342900" algn="just">
              <a:buFont typeface="Wingdings" panose="05000000000000000000" charset="0"/>
              <a:buChar char="§"/>
            </a:pPr>
            <a:r>
              <a:rPr lang="en-US" sz="2400">
                <a:solidFill>
                  <a:schemeClr val="tx1">
                    <a:lumMod val="65000"/>
                    <a:lumOff val="35000"/>
                  </a:schemeClr>
                </a:solidFill>
              </a:rPr>
              <a:t>The system will be implemented on Windows platform.</a:t>
            </a:r>
          </a:p>
          <a:p>
            <a:pPr algn="just">
              <a:buFont typeface="Wingdings" panose="05000000000000000000" charset="0"/>
            </a:pPr>
            <a:endParaRPr lang="en-US" sz="2400">
              <a:solidFill>
                <a:schemeClr val="tx1">
                  <a:lumMod val="65000"/>
                  <a:lumOff val="35000"/>
                </a:schemeClr>
              </a:solidFill>
            </a:endParaRPr>
          </a:p>
          <a:p>
            <a:pPr marL="342900" indent="-342900" algn="just">
              <a:buFont typeface="Wingdings" panose="05000000000000000000" charset="0"/>
              <a:buChar char="§"/>
            </a:pPr>
            <a:endParaRPr lang="en-US" sz="2400">
              <a:solidFill>
                <a:schemeClr val="tx1">
                  <a:lumMod val="65000"/>
                  <a:lumOff val="35000"/>
                </a:schemeClr>
              </a:solidFill>
            </a:endParaRPr>
          </a:p>
        </p:txBody>
      </p:sp>
      <p:sp>
        <p:nvSpPr>
          <p:cNvPr id="4" name="Text Box 3"/>
          <p:cNvSpPr txBox="1"/>
          <p:nvPr/>
        </p:nvSpPr>
        <p:spPr>
          <a:xfrm>
            <a:off x="11205845" y="6127750"/>
            <a:ext cx="661035" cy="368300"/>
          </a:xfrm>
          <a:prstGeom prst="rect">
            <a:avLst/>
          </a:prstGeom>
          <a:noFill/>
        </p:spPr>
        <p:txBody>
          <a:bodyPr wrap="square" rtlCol="0">
            <a:spAutoFit/>
          </a:bodyPr>
          <a:lstStyle/>
          <a:p>
            <a:r>
              <a:rPr lang="en-US"/>
              <a:t>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698625"/>
            <a:ext cx="12192000" cy="3748088"/>
            <a:chOff x="0" y="1698625"/>
            <a:chExt cx="12192000" cy="3748088"/>
          </a:xfrm>
        </p:grpSpPr>
        <p:sp>
          <p:nvSpPr>
            <p:cNvPr id="4" name="椭圆 3"/>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5" name="椭圆 4"/>
            <p:cNvSpPr/>
            <p:nvPr/>
          </p:nvSpPr>
          <p:spPr>
            <a:xfrm>
              <a:off x="8178800"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7480300" y="4310063"/>
              <a:ext cx="601663"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3871913"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7"/>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26631" name="文本框 15"/>
            <p:cNvSpPr txBox="1"/>
            <p:nvPr/>
          </p:nvSpPr>
          <p:spPr>
            <a:xfrm>
              <a:off x="4841875" y="2341563"/>
              <a:ext cx="2503488" cy="230822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01</a:t>
              </a:r>
              <a:endParaRPr lang="zh-CN" altLang="en-US" sz="7200" dirty="0">
                <a:solidFill>
                  <a:srgbClr val="FFFFFF"/>
                </a:solidFill>
                <a:latin typeface="Impact" panose="020B0806030902050204" pitchFamily="34" charset="0"/>
                <a:ea typeface="SimSun" panose="02010600030101010101" pitchFamily="2" charset="-122"/>
              </a:endParaRPr>
            </a:p>
          </p:txBody>
        </p:sp>
        <p:sp>
          <p:nvSpPr>
            <p:cNvPr id="10" name="矩形 9"/>
            <p:cNvSpPr/>
            <p:nvPr/>
          </p:nvSpPr>
          <p:spPr>
            <a:xfrm>
              <a:off x="0" y="2205038"/>
              <a:ext cx="12192000" cy="27368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6633" name="组合 8"/>
            <p:cNvGrpSpPr/>
            <p:nvPr/>
          </p:nvGrpSpPr>
          <p:grpSpPr>
            <a:xfrm>
              <a:off x="71438" y="1698625"/>
              <a:ext cx="6059487" cy="3748088"/>
              <a:chOff x="3381375" y="1533525"/>
              <a:chExt cx="6059488" cy="3748088"/>
            </a:xfrm>
          </p:grpSpPr>
          <p:sp>
            <p:nvSpPr>
              <p:cNvPr id="12" name="椭圆 11"/>
              <p:cNvSpPr/>
              <p:nvPr/>
            </p:nvSpPr>
            <p:spPr>
              <a:xfrm>
                <a:off x="8351838" y="4391025"/>
                <a:ext cx="841375" cy="8413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8178801"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5" name="椭圆 14"/>
              <p:cNvSpPr/>
              <p:nvPr/>
            </p:nvSpPr>
            <p:spPr>
              <a:xfrm>
                <a:off x="4205287" y="1533525"/>
                <a:ext cx="3748089" cy="3748088"/>
              </a:xfrm>
              <a:prstGeom prst="ellipse">
                <a:avLst/>
              </a:prstGeom>
              <a:solidFill>
                <a:srgbClr val="7CA7CE"/>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5"/>
              <p:cNvSpPr/>
              <p:nvPr/>
            </p:nvSpPr>
            <p:spPr>
              <a:xfrm>
                <a:off x="7480301" y="4310063"/>
                <a:ext cx="601662"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6"/>
              <p:cNvSpPr/>
              <p:nvPr/>
            </p:nvSpPr>
            <p:spPr>
              <a:xfrm>
                <a:off x="3606800" y="1685925"/>
                <a:ext cx="528637" cy="528638"/>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3871912"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26642" name="文本框 15"/>
              <p:cNvSpPr txBox="1"/>
              <p:nvPr/>
            </p:nvSpPr>
            <p:spPr>
              <a:xfrm>
                <a:off x="4841875" y="2341563"/>
                <a:ext cx="2503488" cy="230695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06</a:t>
                </a:r>
                <a:endParaRPr lang="zh-CN" altLang="en-US" sz="7200" dirty="0">
                  <a:solidFill>
                    <a:srgbClr val="FFFFFF"/>
                  </a:solidFill>
                  <a:latin typeface="Impact" panose="020B0806030902050204" pitchFamily="34" charset="0"/>
                  <a:ea typeface="SimSun" panose="02010600030101010101" pitchFamily="2" charset="-122"/>
                </a:endParaRPr>
              </a:p>
            </p:txBody>
          </p:sp>
        </p:grpSp>
        <p:sp>
          <p:nvSpPr>
            <p:cNvPr id="26643" name="矩形 18"/>
            <p:cNvSpPr/>
            <p:nvPr/>
          </p:nvSpPr>
          <p:spPr>
            <a:xfrm>
              <a:off x="6832600" y="3271838"/>
              <a:ext cx="4563281" cy="1445260"/>
            </a:xfrm>
            <a:prstGeom prst="rect">
              <a:avLst/>
            </a:prstGeom>
            <a:noFill/>
            <a:ln w="9525">
              <a:noFill/>
            </a:ln>
          </p:spPr>
          <p:txBody>
            <a:bodyPr anchor="t">
              <a:spAutoFit/>
            </a:bodyPr>
            <a:lstStyle/>
            <a:p>
              <a:pPr algn="dist"/>
              <a:r>
                <a:rPr lang="en-US" altLang="zh-CN" sz="4400" b="1" dirty="0">
                  <a:solidFill>
                    <a:srgbClr val="FFFFFF"/>
                  </a:solidFill>
                  <a:latin typeface="Arial" panose="020B0604020202020204" pitchFamily="34" charset="0"/>
                  <a:ea typeface="SimSun" panose="02010600030101010101" pitchFamily="2" charset="-122"/>
                </a:rPr>
                <a:t>Proposed Framework</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90805"/>
            <a:ext cx="206375" cy="307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ext Box 1"/>
          <p:cNvSpPr txBox="1"/>
          <p:nvPr/>
        </p:nvSpPr>
        <p:spPr>
          <a:xfrm>
            <a:off x="584835" y="343535"/>
            <a:ext cx="10887075" cy="583565"/>
          </a:xfrm>
          <a:prstGeom prst="rect">
            <a:avLst/>
          </a:prstGeom>
          <a:noFill/>
        </p:spPr>
        <p:txBody>
          <a:bodyPr wrap="square" rtlCol="0">
            <a:spAutoFit/>
          </a:bodyPr>
          <a:lstStyle/>
          <a:p>
            <a:r>
              <a:rPr lang="en-US" sz="3200" b="1">
                <a:solidFill>
                  <a:schemeClr val="tx1">
                    <a:lumMod val="65000"/>
                    <a:lumOff val="35000"/>
                  </a:schemeClr>
                </a:solidFill>
              </a:rPr>
              <a:t>Proposed Framework</a:t>
            </a:r>
          </a:p>
        </p:txBody>
      </p:sp>
      <p:sp>
        <p:nvSpPr>
          <p:cNvPr id="22" name="Text Box 21"/>
          <p:cNvSpPr txBox="1"/>
          <p:nvPr/>
        </p:nvSpPr>
        <p:spPr>
          <a:xfrm>
            <a:off x="870585" y="2281555"/>
            <a:ext cx="1227455" cy="521970"/>
          </a:xfrm>
          <a:prstGeom prst="rect">
            <a:avLst/>
          </a:prstGeom>
          <a:noFill/>
        </p:spPr>
        <p:txBody>
          <a:bodyPr wrap="square" rtlCol="0">
            <a:spAutoFit/>
          </a:bodyPr>
          <a:lstStyle/>
          <a:p>
            <a:r>
              <a:rPr lang="en-US" sz="2800">
                <a:solidFill>
                  <a:schemeClr val="bg1"/>
                </a:solidFill>
              </a:rPr>
              <a:t>Drone</a:t>
            </a:r>
          </a:p>
        </p:txBody>
      </p:sp>
      <p:sp>
        <p:nvSpPr>
          <p:cNvPr id="36" name="Text Box 35"/>
          <p:cNvSpPr txBox="1"/>
          <p:nvPr/>
        </p:nvSpPr>
        <p:spPr>
          <a:xfrm>
            <a:off x="10334625" y="2157730"/>
            <a:ext cx="1137285" cy="645160"/>
          </a:xfrm>
          <a:prstGeom prst="rect">
            <a:avLst/>
          </a:prstGeom>
          <a:noFill/>
        </p:spPr>
        <p:txBody>
          <a:bodyPr wrap="square" rtlCol="0">
            <a:spAutoFit/>
          </a:bodyPr>
          <a:lstStyle/>
          <a:p>
            <a:pPr algn="ctr"/>
            <a:r>
              <a:rPr lang="en-US">
                <a:solidFill>
                  <a:schemeClr val="bg1"/>
                </a:solidFill>
              </a:rPr>
              <a:t>User Interfae</a:t>
            </a:r>
          </a:p>
        </p:txBody>
      </p:sp>
      <p:pic>
        <p:nvPicPr>
          <p:cNvPr id="4" name="Picture 3" descr="494272-how-we-test-drones-640x360"/>
          <p:cNvPicPr>
            <a:picLocks noChangeAspect="1"/>
          </p:cNvPicPr>
          <p:nvPr/>
        </p:nvPicPr>
        <p:blipFill>
          <a:blip r:embed="rId2"/>
          <a:stretch>
            <a:fillRect/>
          </a:stretch>
        </p:blipFill>
        <p:spPr>
          <a:xfrm>
            <a:off x="332740" y="3067685"/>
            <a:ext cx="1858010" cy="1045210"/>
          </a:xfrm>
          <a:prstGeom prst="rect">
            <a:avLst/>
          </a:prstGeom>
        </p:spPr>
      </p:pic>
      <p:sp>
        <p:nvSpPr>
          <p:cNvPr id="5" name="Rounded Rectangle 4"/>
          <p:cNvSpPr/>
          <p:nvPr/>
        </p:nvSpPr>
        <p:spPr>
          <a:xfrm>
            <a:off x="3069590" y="2997200"/>
            <a:ext cx="1617980" cy="1183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3208020" y="3237230"/>
            <a:ext cx="1340485" cy="706755"/>
          </a:xfrm>
          <a:prstGeom prst="rect">
            <a:avLst/>
          </a:prstGeom>
          <a:noFill/>
        </p:spPr>
        <p:txBody>
          <a:bodyPr wrap="square" rtlCol="0">
            <a:spAutoFit/>
          </a:bodyPr>
          <a:lstStyle/>
          <a:p>
            <a:pPr algn="ctr"/>
            <a:r>
              <a:rPr lang="en-US" sz="2000">
                <a:solidFill>
                  <a:schemeClr val="bg1"/>
                </a:solidFill>
              </a:rPr>
              <a:t>Video Acquisition</a:t>
            </a:r>
          </a:p>
        </p:txBody>
      </p:sp>
      <p:cxnSp>
        <p:nvCxnSpPr>
          <p:cNvPr id="8" name="Straight Arrow Connector 7"/>
          <p:cNvCxnSpPr>
            <a:stCxn id="4" idx="3"/>
          </p:cNvCxnSpPr>
          <p:nvPr/>
        </p:nvCxnSpPr>
        <p:spPr>
          <a:xfrm flipV="1">
            <a:off x="2190750" y="3587750"/>
            <a:ext cx="87884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7578725" y="2929255"/>
            <a:ext cx="1617980" cy="1183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0026015" y="2870835"/>
            <a:ext cx="1663700" cy="1310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2357755" y="5018405"/>
            <a:ext cx="1617980" cy="1183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081905" y="1097915"/>
            <a:ext cx="1617980" cy="1183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6040120" y="2236470"/>
            <a:ext cx="1515745" cy="1044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2" idx="1"/>
          </p:cNvCxnSpPr>
          <p:nvPr/>
        </p:nvCxnSpPr>
        <p:spPr>
          <a:xfrm>
            <a:off x="9196705" y="3521075"/>
            <a:ext cx="82931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081905" y="5018405"/>
            <a:ext cx="1617980" cy="1183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0" idx="0"/>
          </p:cNvCxnSpPr>
          <p:nvPr/>
        </p:nvCxnSpPr>
        <p:spPr>
          <a:xfrm flipV="1">
            <a:off x="5890895" y="3715385"/>
            <a:ext cx="1646555" cy="1303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20" idx="1"/>
          </p:cNvCxnSpPr>
          <p:nvPr/>
        </p:nvCxnSpPr>
        <p:spPr>
          <a:xfrm>
            <a:off x="3975735" y="5610225"/>
            <a:ext cx="110617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5" idx="2"/>
          </p:cNvCxnSpPr>
          <p:nvPr/>
        </p:nvCxnSpPr>
        <p:spPr>
          <a:xfrm flipH="1">
            <a:off x="3442970" y="4180840"/>
            <a:ext cx="435610" cy="809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 Box 37"/>
          <p:cNvSpPr txBox="1"/>
          <p:nvPr/>
        </p:nvSpPr>
        <p:spPr>
          <a:xfrm>
            <a:off x="2524760" y="5287645"/>
            <a:ext cx="1284605" cy="645160"/>
          </a:xfrm>
          <a:prstGeom prst="rect">
            <a:avLst/>
          </a:prstGeom>
          <a:noFill/>
        </p:spPr>
        <p:txBody>
          <a:bodyPr wrap="square" rtlCol="0">
            <a:spAutoFit/>
          </a:bodyPr>
          <a:lstStyle/>
          <a:p>
            <a:r>
              <a:rPr lang="en-US">
                <a:solidFill>
                  <a:schemeClr val="bg1"/>
                </a:solidFill>
              </a:rPr>
              <a:t>Breaking into images</a:t>
            </a:r>
          </a:p>
        </p:txBody>
      </p:sp>
      <p:sp>
        <p:nvSpPr>
          <p:cNvPr id="39" name="Text Box 38"/>
          <p:cNvSpPr txBox="1"/>
          <p:nvPr/>
        </p:nvSpPr>
        <p:spPr>
          <a:xfrm>
            <a:off x="5304155" y="1367155"/>
            <a:ext cx="1174115" cy="645160"/>
          </a:xfrm>
          <a:prstGeom prst="rect">
            <a:avLst/>
          </a:prstGeom>
          <a:noFill/>
        </p:spPr>
        <p:txBody>
          <a:bodyPr wrap="square" rtlCol="0">
            <a:spAutoFit/>
          </a:bodyPr>
          <a:lstStyle/>
          <a:p>
            <a:r>
              <a:rPr lang="en-US">
                <a:solidFill>
                  <a:schemeClr val="bg1"/>
                </a:solidFill>
              </a:rPr>
              <a:t>Training images</a:t>
            </a:r>
          </a:p>
        </p:txBody>
      </p:sp>
      <p:sp>
        <p:nvSpPr>
          <p:cNvPr id="40" name="Text Box 39"/>
          <p:cNvSpPr txBox="1"/>
          <p:nvPr/>
        </p:nvSpPr>
        <p:spPr>
          <a:xfrm>
            <a:off x="5202555" y="5287645"/>
            <a:ext cx="1377315" cy="645160"/>
          </a:xfrm>
          <a:prstGeom prst="rect">
            <a:avLst/>
          </a:prstGeom>
          <a:noFill/>
        </p:spPr>
        <p:txBody>
          <a:bodyPr wrap="square" rtlCol="0">
            <a:spAutoFit/>
          </a:bodyPr>
          <a:lstStyle/>
          <a:p>
            <a:r>
              <a:rPr lang="en-US">
                <a:solidFill>
                  <a:schemeClr val="bg1"/>
                </a:solidFill>
              </a:rPr>
              <a:t>Single Input image</a:t>
            </a:r>
          </a:p>
        </p:txBody>
      </p:sp>
      <p:sp>
        <p:nvSpPr>
          <p:cNvPr id="41" name="Text Box 40"/>
          <p:cNvSpPr txBox="1"/>
          <p:nvPr/>
        </p:nvSpPr>
        <p:spPr>
          <a:xfrm>
            <a:off x="7782560" y="3281045"/>
            <a:ext cx="1210310" cy="368300"/>
          </a:xfrm>
          <a:prstGeom prst="rect">
            <a:avLst/>
          </a:prstGeom>
          <a:noFill/>
        </p:spPr>
        <p:txBody>
          <a:bodyPr wrap="square" rtlCol="0">
            <a:spAutoFit/>
          </a:bodyPr>
          <a:lstStyle/>
          <a:p>
            <a:r>
              <a:rPr lang="en-US">
                <a:solidFill>
                  <a:schemeClr val="bg1"/>
                </a:solidFill>
              </a:rPr>
              <a:t>Processing </a:t>
            </a:r>
          </a:p>
        </p:txBody>
      </p:sp>
      <p:sp>
        <p:nvSpPr>
          <p:cNvPr id="42" name="Text Box 41"/>
          <p:cNvSpPr txBox="1"/>
          <p:nvPr/>
        </p:nvSpPr>
        <p:spPr>
          <a:xfrm>
            <a:off x="10168890" y="2981960"/>
            <a:ext cx="1404620" cy="922020"/>
          </a:xfrm>
          <a:prstGeom prst="rect">
            <a:avLst/>
          </a:prstGeom>
          <a:noFill/>
        </p:spPr>
        <p:txBody>
          <a:bodyPr wrap="square" rtlCol="0">
            <a:spAutoFit/>
          </a:bodyPr>
          <a:lstStyle/>
          <a:p>
            <a:r>
              <a:rPr lang="en-US">
                <a:solidFill>
                  <a:schemeClr val="bg1"/>
                </a:solidFill>
              </a:rPr>
              <a:t>Classification,Localization and counting.</a:t>
            </a:r>
          </a:p>
        </p:txBody>
      </p:sp>
      <p:sp>
        <p:nvSpPr>
          <p:cNvPr id="3" name="Text Box 2"/>
          <p:cNvSpPr txBox="1"/>
          <p:nvPr/>
        </p:nvSpPr>
        <p:spPr>
          <a:xfrm>
            <a:off x="7731125" y="4288155"/>
            <a:ext cx="1978025" cy="922020"/>
          </a:xfrm>
          <a:prstGeom prst="rect">
            <a:avLst/>
          </a:prstGeom>
          <a:noFill/>
        </p:spPr>
        <p:txBody>
          <a:bodyPr wrap="square" rtlCol="0">
            <a:spAutoFit/>
          </a:bodyPr>
          <a:lstStyle/>
          <a:p>
            <a:r>
              <a:rPr lang="en-US">
                <a:solidFill>
                  <a:schemeClr val="tx1">
                    <a:lumMod val="65000"/>
                    <a:lumOff val="35000"/>
                  </a:schemeClr>
                </a:solidFill>
              </a:rPr>
              <a:t>Feature extraction</a:t>
            </a:r>
          </a:p>
          <a:p>
            <a:r>
              <a:rPr lang="en-US">
                <a:solidFill>
                  <a:schemeClr val="tx1">
                    <a:lumMod val="65000"/>
                    <a:lumOff val="35000"/>
                  </a:schemeClr>
                </a:solidFill>
              </a:rPr>
              <a:t>RegionDetection</a:t>
            </a:r>
          </a:p>
          <a:p>
            <a:r>
              <a:rPr lang="en-US">
                <a:solidFill>
                  <a:schemeClr val="tx1">
                    <a:lumMod val="65000"/>
                    <a:lumOff val="35000"/>
                  </a:schemeClr>
                </a:solidFill>
              </a:rPr>
              <a:t>Prediction</a:t>
            </a:r>
          </a:p>
        </p:txBody>
      </p:sp>
      <p:sp>
        <p:nvSpPr>
          <p:cNvPr id="10" name="Text Box 9"/>
          <p:cNvSpPr txBox="1"/>
          <p:nvPr/>
        </p:nvSpPr>
        <p:spPr>
          <a:xfrm>
            <a:off x="11422380" y="6103620"/>
            <a:ext cx="636905" cy="368300"/>
          </a:xfrm>
          <a:prstGeom prst="rect">
            <a:avLst/>
          </a:prstGeom>
          <a:noFill/>
        </p:spPr>
        <p:txBody>
          <a:bodyPr wrap="square" rtlCol="0">
            <a:spAutoFit/>
          </a:bodyPr>
          <a:lstStyle/>
          <a:p>
            <a:r>
              <a:rPr lang="en-US"/>
              <a:t>9</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514350" y="542925"/>
            <a:ext cx="10603865" cy="6739255"/>
          </a:xfrm>
          <a:prstGeom prst="rect">
            <a:avLst/>
          </a:prstGeom>
          <a:noFill/>
        </p:spPr>
        <p:txBody>
          <a:bodyPr wrap="square" rtlCol="0">
            <a:spAutoFit/>
          </a:bodyPr>
          <a:lstStyle/>
          <a:p>
            <a:pPr>
              <a:buFont typeface="Wingdings" panose="05000000000000000000" charset="0"/>
            </a:pPr>
            <a:endParaRPr lang="en-US" sz="2400" b="1">
              <a:solidFill>
                <a:schemeClr val="tx1">
                  <a:lumMod val="65000"/>
                  <a:lumOff val="35000"/>
                </a:schemeClr>
              </a:solidFill>
            </a:endParaRPr>
          </a:p>
          <a:p>
            <a:pPr marL="342900" indent="-342900">
              <a:buFont typeface="Wingdings" panose="05000000000000000000" charset="0"/>
              <a:buChar char="§"/>
            </a:pPr>
            <a:r>
              <a:rPr lang="en-US" sz="2400">
                <a:solidFill>
                  <a:schemeClr val="tx1">
                    <a:lumMod val="65000"/>
                    <a:lumOff val="35000"/>
                  </a:schemeClr>
                </a:solidFill>
              </a:rPr>
              <a:t>The path will be fed into the drone so that it can autonomously operate,on the way it will capture the video of the field.</a:t>
            </a:r>
          </a:p>
          <a:p>
            <a:pPr>
              <a:buFont typeface="Wingdings" panose="05000000000000000000" charset="0"/>
            </a:pPr>
            <a:endParaRPr lang="en-US" sz="2400">
              <a:solidFill>
                <a:schemeClr val="tx1">
                  <a:lumMod val="65000"/>
                  <a:lumOff val="35000"/>
                </a:schemeClr>
              </a:solidFill>
            </a:endParaRPr>
          </a:p>
          <a:p>
            <a:pPr marL="342900" indent="-342900">
              <a:buFont typeface="Wingdings" panose="05000000000000000000" charset="0"/>
              <a:buChar char="§"/>
            </a:pPr>
            <a:r>
              <a:rPr lang="en-US" sz="2400">
                <a:solidFill>
                  <a:schemeClr val="tx1">
                    <a:lumMod val="65000"/>
                    <a:lumOff val="35000"/>
                  </a:schemeClr>
                </a:solidFill>
              </a:rPr>
              <a:t>Images will be extracted from this videos for processing and knowledge discovery.</a:t>
            </a:r>
          </a:p>
          <a:p>
            <a:pPr marL="342900" indent="-342900">
              <a:buFont typeface="Wingdings" panose="05000000000000000000" charset="0"/>
              <a:buChar char="§"/>
            </a:pPr>
            <a:endParaRPr lang="en-US" sz="2400">
              <a:solidFill>
                <a:schemeClr val="tx1">
                  <a:lumMod val="65000"/>
                  <a:lumOff val="35000"/>
                </a:schemeClr>
              </a:solidFill>
            </a:endParaRPr>
          </a:p>
          <a:p>
            <a:pPr marL="342900" indent="-342900">
              <a:buFont typeface="Wingdings" panose="05000000000000000000" charset="0"/>
              <a:buChar char="§"/>
            </a:pPr>
            <a:r>
              <a:rPr lang="en-US" sz="2400">
                <a:solidFill>
                  <a:schemeClr val="tx1">
                    <a:lumMod val="65000"/>
                    <a:lumOff val="35000"/>
                  </a:schemeClr>
                </a:solidFill>
              </a:rPr>
              <a:t>The input for PestNet will be dataset and Single input image. </a:t>
            </a:r>
          </a:p>
          <a:p>
            <a:pPr>
              <a:buFont typeface="Wingdings" panose="05000000000000000000" charset="0"/>
            </a:pPr>
            <a:endParaRPr lang="en-US" sz="2400">
              <a:solidFill>
                <a:schemeClr val="tx1">
                  <a:lumMod val="65000"/>
                  <a:lumOff val="35000"/>
                </a:schemeClr>
              </a:solidFill>
            </a:endParaRPr>
          </a:p>
          <a:p>
            <a:pPr marL="342900" indent="-342900">
              <a:buFont typeface="Wingdings" panose="05000000000000000000" charset="0"/>
              <a:buChar char="§"/>
            </a:pPr>
            <a:r>
              <a:rPr lang="en-US" sz="2400">
                <a:solidFill>
                  <a:schemeClr val="tx1">
                    <a:lumMod val="65000"/>
                    <a:lumOff val="35000"/>
                  </a:schemeClr>
                </a:solidFill>
                <a:sym typeface="+mn-ea"/>
              </a:rPr>
              <a:t>PestNet consist of three stages:</a:t>
            </a:r>
            <a:endParaRPr lang="en-US" sz="2400">
              <a:solidFill>
                <a:schemeClr val="tx1">
                  <a:lumMod val="65000"/>
                  <a:lumOff val="35000"/>
                </a:schemeClr>
              </a:solidFill>
            </a:endParaRPr>
          </a:p>
          <a:p>
            <a:pPr marL="800100" lvl="1" indent="-342900">
              <a:buFont typeface="Wingdings" panose="05000000000000000000" charset="0"/>
              <a:buChar char="§"/>
            </a:pPr>
            <a:r>
              <a:rPr lang="en-US" sz="2400">
                <a:solidFill>
                  <a:schemeClr val="tx1">
                    <a:lumMod val="65000"/>
                    <a:lumOff val="35000"/>
                  </a:schemeClr>
                </a:solidFill>
                <a:sym typeface="+mn-ea"/>
              </a:rPr>
              <a:t>Pest feature extraction</a:t>
            </a:r>
            <a:endParaRPr lang="en-US" sz="2400">
              <a:solidFill>
                <a:schemeClr val="tx1">
                  <a:lumMod val="65000"/>
                  <a:lumOff val="35000"/>
                </a:schemeClr>
              </a:solidFill>
            </a:endParaRPr>
          </a:p>
          <a:p>
            <a:pPr marL="800100" lvl="1" indent="-342900">
              <a:buFont typeface="Wingdings" panose="05000000000000000000" charset="0"/>
              <a:buChar char="§"/>
            </a:pPr>
            <a:r>
              <a:rPr lang="en-US" sz="2400">
                <a:solidFill>
                  <a:schemeClr val="tx1">
                    <a:lumMod val="65000"/>
                    <a:lumOff val="35000"/>
                  </a:schemeClr>
                </a:solidFill>
                <a:sym typeface="+mn-ea"/>
              </a:rPr>
              <a:t>Pest regions search</a:t>
            </a:r>
            <a:endParaRPr lang="en-US" sz="2400">
              <a:solidFill>
                <a:schemeClr val="tx1">
                  <a:lumMod val="65000"/>
                  <a:lumOff val="35000"/>
                </a:schemeClr>
              </a:solidFill>
            </a:endParaRPr>
          </a:p>
          <a:p>
            <a:pPr marL="800100" lvl="1" indent="-342900">
              <a:buFont typeface="Wingdings" panose="05000000000000000000" charset="0"/>
              <a:buChar char="§"/>
            </a:pPr>
            <a:r>
              <a:rPr lang="en-US" sz="2400">
                <a:solidFill>
                  <a:schemeClr val="tx1">
                    <a:lumMod val="65000"/>
                    <a:lumOff val="35000"/>
                  </a:schemeClr>
                </a:solidFill>
                <a:sym typeface="+mn-ea"/>
              </a:rPr>
              <a:t>Pest prediction.</a:t>
            </a:r>
            <a:endParaRPr lang="en-US" sz="2400">
              <a:solidFill>
                <a:schemeClr val="tx1">
                  <a:lumMod val="65000"/>
                  <a:lumOff val="35000"/>
                </a:schemeClr>
              </a:solidFill>
            </a:endParaRPr>
          </a:p>
          <a:p>
            <a:pPr>
              <a:buFont typeface="Wingdings" panose="05000000000000000000" charset="0"/>
            </a:pPr>
            <a:endParaRPr lang="en-US" sz="2400">
              <a:solidFill>
                <a:schemeClr val="tx1">
                  <a:lumMod val="65000"/>
                  <a:lumOff val="35000"/>
                </a:schemeClr>
              </a:solidFill>
            </a:endParaRPr>
          </a:p>
          <a:p>
            <a:pPr marL="342900" indent="-342900">
              <a:buFont typeface="Wingdings" panose="05000000000000000000" charset="0"/>
              <a:buChar char="§"/>
            </a:pPr>
            <a:r>
              <a:rPr lang="en-US" sz="2400">
                <a:solidFill>
                  <a:schemeClr val="tx1">
                    <a:lumMod val="65000"/>
                    <a:lumOff val="35000"/>
                  </a:schemeClr>
                </a:solidFill>
              </a:rPr>
              <a:t>The output will be the classification of images and counting and localization.</a:t>
            </a:r>
          </a:p>
          <a:p>
            <a:pPr>
              <a:buFont typeface="Wingdings" panose="05000000000000000000" charset="0"/>
            </a:pPr>
            <a:endParaRPr lang="en-US" sz="2400">
              <a:solidFill>
                <a:schemeClr val="tx1">
                  <a:lumMod val="65000"/>
                  <a:lumOff val="35000"/>
                </a:schemeClr>
              </a:solidFill>
            </a:endParaRPr>
          </a:p>
          <a:p>
            <a:pPr marL="342900" indent="-342900">
              <a:buFont typeface="Wingdings" panose="05000000000000000000" charset="0"/>
              <a:buChar char="§"/>
            </a:pPr>
            <a:endParaRPr lang="en-US" sz="2400">
              <a:solidFill>
                <a:schemeClr val="tx1">
                  <a:lumMod val="65000"/>
                  <a:lumOff val="35000"/>
                </a:schemeClr>
              </a:solidFill>
            </a:endParaRPr>
          </a:p>
          <a:p>
            <a:pPr marL="342900" indent="-342900">
              <a:buFont typeface="Wingdings" panose="05000000000000000000" charset="0"/>
              <a:buChar char="§"/>
            </a:pPr>
            <a:endParaRPr lang="en-US" sz="2400">
              <a:solidFill>
                <a:schemeClr val="tx1">
                  <a:lumMod val="65000"/>
                  <a:lumOff val="35000"/>
                </a:schemeClr>
              </a:solidFill>
            </a:endParaRPr>
          </a:p>
          <a:p>
            <a:pPr>
              <a:buFont typeface="Wingdings" panose="05000000000000000000" charset="0"/>
            </a:pPr>
            <a:endParaRPr lang="en-US" sz="2400">
              <a:solidFill>
                <a:schemeClr val="tx1">
                  <a:lumMod val="65000"/>
                  <a:lumOff val="35000"/>
                </a:schemeClr>
              </a:solidFill>
            </a:endParaRPr>
          </a:p>
        </p:txBody>
      </p:sp>
      <p:sp>
        <p:nvSpPr>
          <p:cNvPr id="4" name="Text Box 3"/>
          <p:cNvSpPr txBox="1"/>
          <p:nvPr/>
        </p:nvSpPr>
        <p:spPr>
          <a:xfrm>
            <a:off x="11118215" y="6195060"/>
            <a:ext cx="1118235" cy="368300"/>
          </a:xfrm>
          <a:prstGeom prst="rect">
            <a:avLst/>
          </a:prstGeom>
          <a:noFill/>
        </p:spPr>
        <p:txBody>
          <a:bodyPr wrap="square" rtlCol="0">
            <a:spAutoFit/>
          </a:bodyPr>
          <a:lstStyle/>
          <a:p>
            <a:r>
              <a:rPr lang="en-US"/>
              <a:t>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710055"/>
            <a:ext cx="12192000" cy="3748088"/>
            <a:chOff x="0" y="1698625"/>
            <a:chExt cx="12192000" cy="3748088"/>
          </a:xfrm>
        </p:grpSpPr>
        <p:sp>
          <p:nvSpPr>
            <p:cNvPr id="4" name="椭圆 3"/>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5" name="椭圆 4"/>
            <p:cNvSpPr/>
            <p:nvPr/>
          </p:nvSpPr>
          <p:spPr>
            <a:xfrm>
              <a:off x="8178800"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7480300" y="4310063"/>
              <a:ext cx="601663"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3871913"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7"/>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26631" name="文本框 15"/>
            <p:cNvSpPr txBox="1"/>
            <p:nvPr/>
          </p:nvSpPr>
          <p:spPr>
            <a:xfrm>
              <a:off x="4841875" y="2341563"/>
              <a:ext cx="2503488" cy="230822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01</a:t>
              </a:r>
              <a:endParaRPr lang="zh-CN" altLang="en-US" sz="7200" dirty="0">
                <a:solidFill>
                  <a:srgbClr val="FFFFFF"/>
                </a:solidFill>
                <a:latin typeface="Impact" panose="020B0806030902050204" pitchFamily="34" charset="0"/>
                <a:ea typeface="SimSun" panose="02010600030101010101" pitchFamily="2" charset="-122"/>
              </a:endParaRPr>
            </a:p>
          </p:txBody>
        </p:sp>
        <p:sp>
          <p:nvSpPr>
            <p:cNvPr id="10" name="矩形 9"/>
            <p:cNvSpPr/>
            <p:nvPr/>
          </p:nvSpPr>
          <p:spPr>
            <a:xfrm>
              <a:off x="0" y="2205038"/>
              <a:ext cx="12192000" cy="27368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6633" name="组合 8"/>
            <p:cNvGrpSpPr/>
            <p:nvPr/>
          </p:nvGrpSpPr>
          <p:grpSpPr>
            <a:xfrm>
              <a:off x="71438" y="1698625"/>
              <a:ext cx="6059487" cy="3748088"/>
              <a:chOff x="3381375" y="1533525"/>
              <a:chExt cx="6059488" cy="3748088"/>
            </a:xfrm>
          </p:grpSpPr>
          <p:sp>
            <p:nvSpPr>
              <p:cNvPr id="12" name="椭圆 11"/>
              <p:cNvSpPr/>
              <p:nvPr/>
            </p:nvSpPr>
            <p:spPr>
              <a:xfrm>
                <a:off x="8351838" y="4391025"/>
                <a:ext cx="841375" cy="8413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8178801"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5" name="椭圆 14"/>
              <p:cNvSpPr/>
              <p:nvPr/>
            </p:nvSpPr>
            <p:spPr>
              <a:xfrm>
                <a:off x="4205287" y="1533525"/>
                <a:ext cx="3748089" cy="3748088"/>
              </a:xfrm>
              <a:prstGeom prst="ellipse">
                <a:avLst/>
              </a:prstGeom>
              <a:solidFill>
                <a:srgbClr val="7CA7CE"/>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5"/>
              <p:cNvSpPr/>
              <p:nvPr/>
            </p:nvSpPr>
            <p:spPr>
              <a:xfrm>
                <a:off x="7480301" y="4310063"/>
                <a:ext cx="601662"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6"/>
              <p:cNvSpPr/>
              <p:nvPr/>
            </p:nvSpPr>
            <p:spPr>
              <a:xfrm>
                <a:off x="3606800" y="1685925"/>
                <a:ext cx="528637" cy="528638"/>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3871912"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26642" name="文本框 15"/>
              <p:cNvSpPr txBox="1"/>
              <p:nvPr/>
            </p:nvSpPr>
            <p:spPr>
              <a:xfrm>
                <a:off x="4841875" y="2341563"/>
                <a:ext cx="2503488" cy="230695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07</a:t>
                </a:r>
                <a:endParaRPr lang="zh-CN" altLang="en-US" sz="7200" dirty="0">
                  <a:solidFill>
                    <a:srgbClr val="FFFFFF"/>
                  </a:solidFill>
                  <a:latin typeface="Impact" panose="020B0806030902050204" pitchFamily="34" charset="0"/>
                  <a:ea typeface="SimSun" panose="02010600030101010101" pitchFamily="2" charset="-122"/>
                </a:endParaRPr>
              </a:p>
            </p:txBody>
          </p:sp>
        </p:grpSp>
        <p:sp>
          <p:nvSpPr>
            <p:cNvPr id="26643" name="矩形 18"/>
            <p:cNvSpPr/>
            <p:nvPr/>
          </p:nvSpPr>
          <p:spPr>
            <a:xfrm>
              <a:off x="6978015" y="3033395"/>
              <a:ext cx="4093845" cy="1445260"/>
            </a:xfrm>
            <a:prstGeom prst="rect">
              <a:avLst/>
            </a:prstGeom>
            <a:noFill/>
            <a:ln w="9525">
              <a:noFill/>
            </a:ln>
          </p:spPr>
          <p:txBody>
            <a:bodyPr wrap="square" anchor="t">
              <a:spAutoFit/>
            </a:bodyPr>
            <a:lstStyle/>
            <a:p>
              <a:pPr algn="dist"/>
              <a:r>
                <a:rPr lang="en-US" altLang="zh-CN" sz="4400" b="1" dirty="0">
                  <a:solidFill>
                    <a:srgbClr val="FFFFFF"/>
                  </a:solidFill>
                  <a:latin typeface="+mn-lt"/>
                  <a:ea typeface="SimSun" panose="02010600030101010101" pitchFamily="2" charset="-122"/>
                  <a:cs typeface="+mn-lt"/>
                </a:rPr>
                <a:t>Literature </a:t>
              </a:r>
            </a:p>
            <a:p>
              <a:pPr algn="dist"/>
              <a:r>
                <a:rPr lang="en-US" altLang="zh-CN" sz="4400" b="1" dirty="0">
                  <a:solidFill>
                    <a:srgbClr val="FFFFFF"/>
                  </a:solidFill>
                  <a:latin typeface="+mn-lt"/>
                  <a:ea typeface="SimSun" panose="02010600030101010101" pitchFamily="2" charset="-122"/>
                  <a:cs typeface="+mn-lt"/>
                </a:rPr>
                <a:t>Survey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526415" y="746125"/>
            <a:ext cx="10695305" cy="6369685"/>
          </a:xfrm>
          <a:prstGeom prst="rect">
            <a:avLst/>
          </a:prstGeom>
          <a:noFill/>
        </p:spPr>
        <p:txBody>
          <a:bodyPr wrap="square" rtlCol="0">
            <a:spAutoFit/>
          </a:bodyPr>
          <a:lstStyle/>
          <a:p>
            <a:pPr marL="457200" indent="-457200" algn="just">
              <a:buFont typeface="Wingdings" panose="05000000000000000000" charset="0"/>
              <a:buChar char="§"/>
            </a:pPr>
            <a:r>
              <a:rPr lang="en-US" sz="2400">
                <a:solidFill>
                  <a:schemeClr val="tx1">
                    <a:lumMod val="65000"/>
                    <a:lumOff val="35000"/>
                  </a:schemeClr>
                </a:solidFill>
              </a:rPr>
              <a:t>Existing techniques drone flight paths are not automatically pre-calculated based on drone capabilities and terrain information. Instead,they focus on adaptive shortest paths, manually determined paths, navigation through camera, images and/or GPS for guidance and genetic or geometric algorithms to guide the drone during flight, all of which makes flight navigation complex and risky. </a:t>
            </a:r>
          </a:p>
          <a:p>
            <a:pPr algn="just">
              <a:buFont typeface="Wingdings" panose="05000000000000000000" charset="0"/>
            </a:pPr>
            <a:endParaRPr lang="en-US" sz="2400">
              <a:solidFill>
                <a:schemeClr val="tx1">
                  <a:lumMod val="65000"/>
                  <a:lumOff val="35000"/>
                </a:schemeClr>
              </a:solidFill>
            </a:endParaRPr>
          </a:p>
          <a:p>
            <a:pPr marL="457200" indent="-457200" algn="just">
              <a:buFont typeface="Wingdings" panose="05000000000000000000" charset="0"/>
              <a:buChar char="§"/>
            </a:pPr>
            <a:r>
              <a:rPr lang="en-US" sz="2400">
                <a:solidFill>
                  <a:schemeClr val="tx1">
                    <a:lumMod val="65000"/>
                    <a:lumOff val="35000"/>
                  </a:schemeClr>
                </a:solidFill>
              </a:rPr>
              <a:t>An automated flight plan builder DIMPL that prebuilds flight plans for drones tasked with surveying a large area to take photographs to identify ones with hazardous vegetation overgrowth. The flight plans are built for subregions allowing the drones to navigate autonomously.</a:t>
            </a:r>
          </a:p>
          <a:p>
            <a:pPr algn="just">
              <a:buFont typeface="Wingdings" panose="05000000000000000000" charset="0"/>
            </a:pPr>
            <a:endParaRPr lang="en-US" sz="2400">
              <a:solidFill>
                <a:schemeClr val="tx1">
                  <a:lumMod val="65000"/>
                  <a:lumOff val="35000"/>
                </a:schemeClr>
              </a:solidFill>
            </a:endParaRPr>
          </a:p>
          <a:p>
            <a:pPr marL="457200" indent="-457200" algn="just">
              <a:buFont typeface="Wingdings" panose="05000000000000000000" charset="0"/>
              <a:buChar char="§"/>
            </a:pPr>
            <a:r>
              <a:rPr lang="en-US" sz="2400">
                <a:solidFill>
                  <a:schemeClr val="tx1">
                    <a:lumMod val="65000"/>
                    <a:lumOff val="35000"/>
                  </a:schemeClr>
                </a:solidFill>
              </a:rPr>
              <a:t> DIMPL employs a distributed in-memory paradigm to process subregions in parallel and build flight paths in a highly efficient manner.</a:t>
            </a:r>
          </a:p>
          <a:p>
            <a:pPr marL="457200" indent="-457200">
              <a:buFont typeface="Wingdings" panose="05000000000000000000" charset="0"/>
              <a:buChar char="§"/>
            </a:pPr>
            <a:endParaRPr lang="en-US" sz="2400">
              <a:solidFill>
                <a:schemeClr val="tx1">
                  <a:lumMod val="65000"/>
                  <a:lumOff val="35000"/>
                </a:schemeClr>
              </a:solidFill>
            </a:endParaRPr>
          </a:p>
          <a:p>
            <a:pPr marL="457200" indent="-457200">
              <a:buFont typeface="Wingdings" panose="05000000000000000000" charset="0"/>
              <a:buChar char="§"/>
            </a:pPr>
            <a:endParaRPr lang="en-US" sz="2400">
              <a:solidFill>
                <a:schemeClr val="tx1">
                  <a:lumMod val="65000"/>
                  <a:lumOff val="35000"/>
                </a:schemeClr>
              </a:solidFill>
            </a:endParaRPr>
          </a:p>
          <a:p>
            <a:pPr marL="457200" indent="-457200">
              <a:buFont typeface="Wingdings" panose="05000000000000000000" charset="0"/>
              <a:buChar char="§"/>
            </a:pPr>
            <a:endParaRPr lang="en-US" sz="2400">
              <a:solidFill>
                <a:schemeClr val="tx1">
                  <a:lumMod val="65000"/>
                  <a:lumOff val="35000"/>
                </a:schemeClr>
              </a:solidFill>
            </a:endParaRPr>
          </a:p>
          <a:p>
            <a:pPr marL="457200" indent="-457200">
              <a:buFont typeface="Wingdings" panose="05000000000000000000" charset="0"/>
              <a:buChar char="§"/>
            </a:pPr>
            <a:endParaRPr lang="en-US" sz="2400">
              <a:solidFill>
                <a:schemeClr val="tx1">
                  <a:lumMod val="65000"/>
                  <a:lumOff val="35000"/>
                </a:schemeClr>
              </a:solidFill>
            </a:endParaRPr>
          </a:p>
        </p:txBody>
      </p:sp>
      <p:sp>
        <p:nvSpPr>
          <p:cNvPr id="4" name="Text Box 3"/>
          <p:cNvSpPr txBox="1"/>
          <p:nvPr/>
        </p:nvSpPr>
        <p:spPr>
          <a:xfrm>
            <a:off x="11410315" y="6208395"/>
            <a:ext cx="709295" cy="368300"/>
          </a:xfrm>
          <a:prstGeom prst="rect">
            <a:avLst/>
          </a:prstGeom>
          <a:noFill/>
        </p:spPr>
        <p:txBody>
          <a:bodyPr wrap="square" rtlCol="0">
            <a:spAutoFit/>
          </a:bodyPr>
          <a:lstStyle/>
          <a:p>
            <a:r>
              <a:rPr lang="en-US"/>
              <a:t>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491605"/>
            <a:ext cx="12192000" cy="355600"/>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5136" name="图片 18"/>
          <p:cNvPicPr>
            <a:picLocks noChangeAspect="1"/>
          </p:cNvPicPr>
          <p:nvPr/>
        </p:nvPicPr>
        <p:blipFill>
          <a:blip r:embed="rId3"/>
          <a:stretch>
            <a:fillRect/>
          </a:stretch>
        </p:blipFill>
        <p:spPr>
          <a:xfrm>
            <a:off x="8412163" y="3022918"/>
            <a:ext cx="3779837" cy="3228975"/>
          </a:xfrm>
          <a:prstGeom prst="rect">
            <a:avLst/>
          </a:prstGeom>
          <a:noFill/>
          <a:ln w="9525">
            <a:noFill/>
          </a:ln>
        </p:spPr>
      </p:pic>
      <p:grpSp>
        <p:nvGrpSpPr>
          <p:cNvPr id="24" name="组合 23"/>
          <p:cNvGrpSpPr/>
          <p:nvPr/>
        </p:nvGrpSpPr>
        <p:grpSpPr>
          <a:xfrm rot="5400000">
            <a:off x="664014" y="-674810"/>
            <a:ext cx="2474715" cy="3802742"/>
            <a:chOff x="0" y="4654550"/>
            <a:chExt cx="2188933" cy="2203451"/>
          </a:xfrm>
          <a:solidFill>
            <a:srgbClr val="7CA7CE"/>
          </a:solidFill>
        </p:grpSpPr>
        <p:sp>
          <p:nvSpPr>
            <p:cNvPr id="25" name="直角三角形 24"/>
            <p:cNvSpPr/>
            <p:nvPr/>
          </p:nvSpPr>
          <p:spPr>
            <a:xfrm>
              <a:off x="0" y="4811487"/>
              <a:ext cx="2046514" cy="204651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6" name="斜纹 25"/>
            <p:cNvSpPr/>
            <p:nvPr/>
          </p:nvSpPr>
          <p:spPr>
            <a:xfrm rot="16200000">
              <a:off x="87084" y="4654550"/>
              <a:ext cx="2101849" cy="2101849"/>
            </a:xfrm>
            <a:prstGeom prst="diagStripe">
              <a:avLst>
                <a:gd name="adj" fmla="val 939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mn-lt"/>
                <a:ea typeface="+mn-ea"/>
                <a:cs typeface="+mn-cs"/>
              </a:endParaRPr>
            </a:p>
          </p:txBody>
        </p:sp>
      </p:grpSp>
      <p:sp>
        <p:nvSpPr>
          <p:cNvPr id="5142" name="文本框 26"/>
          <p:cNvSpPr txBox="1"/>
          <p:nvPr/>
        </p:nvSpPr>
        <p:spPr>
          <a:xfrm>
            <a:off x="73025" y="65405"/>
            <a:ext cx="1912938" cy="584200"/>
          </a:xfrm>
          <a:prstGeom prst="rect">
            <a:avLst/>
          </a:prstGeom>
          <a:noFill/>
          <a:ln w="9525">
            <a:noFill/>
          </a:ln>
        </p:spPr>
        <p:txBody>
          <a:bodyPr anchor="t">
            <a:spAutoFit/>
          </a:bodyPr>
          <a:lstStyle/>
          <a:p>
            <a:r>
              <a:rPr lang="en-US" altLang="zh-CN" sz="3200" b="1" dirty="0">
                <a:solidFill>
                  <a:srgbClr val="FFFFFF"/>
                </a:solidFill>
                <a:latin typeface="Microsoft YaHei" panose="020B0503020204020204" pitchFamily="34" charset="-122"/>
                <a:ea typeface="Microsoft YaHei" panose="020B0503020204020204" pitchFamily="34" charset="-122"/>
              </a:rPr>
              <a:t>Content</a:t>
            </a:r>
            <a:endParaRPr lang="zh-CN" altLang="en-US" sz="3200" b="1" dirty="0">
              <a:solidFill>
                <a:srgbClr val="FFFFFF"/>
              </a:solidFill>
              <a:latin typeface="Microsoft YaHei" panose="020B0503020204020204" pitchFamily="34" charset="-122"/>
              <a:ea typeface="Microsoft YaHei" panose="020B0503020204020204" pitchFamily="34" charset="-122"/>
            </a:endParaRPr>
          </a:p>
        </p:txBody>
      </p:sp>
      <p:sp>
        <p:nvSpPr>
          <p:cNvPr id="12" name="Text Box 11"/>
          <p:cNvSpPr txBox="1"/>
          <p:nvPr/>
        </p:nvSpPr>
        <p:spPr>
          <a:xfrm>
            <a:off x="3138805" y="713105"/>
            <a:ext cx="5631180" cy="5631180"/>
          </a:xfrm>
          <a:prstGeom prst="rect">
            <a:avLst/>
          </a:prstGeom>
          <a:noFill/>
        </p:spPr>
        <p:txBody>
          <a:bodyPr wrap="square" rtlCol="0">
            <a:spAutoFit/>
          </a:bodyPr>
          <a:lstStyle/>
          <a:p>
            <a:pPr marL="285750" indent="-285750">
              <a:lnSpc>
                <a:spcPct val="100000"/>
              </a:lnSpc>
              <a:buFont typeface="Wingdings" panose="05000000000000000000" charset="0"/>
              <a:buChar char="§"/>
            </a:pPr>
            <a:r>
              <a:rPr lang="en-US" sz="2400">
                <a:solidFill>
                  <a:schemeClr val="tx1">
                    <a:lumMod val="65000"/>
                    <a:lumOff val="35000"/>
                  </a:schemeClr>
                </a:solidFill>
              </a:rPr>
              <a:t>Introduction </a:t>
            </a:r>
          </a:p>
          <a:p>
            <a:pPr>
              <a:lnSpc>
                <a:spcPct val="100000"/>
              </a:lnSpc>
              <a:buFont typeface="Wingdings" panose="05000000000000000000" charset="0"/>
            </a:pPr>
            <a:endParaRPr lang="en-US" sz="2400">
              <a:solidFill>
                <a:schemeClr val="tx1">
                  <a:lumMod val="65000"/>
                  <a:lumOff val="35000"/>
                </a:schemeClr>
              </a:solidFill>
            </a:endParaRPr>
          </a:p>
          <a:p>
            <a:pPr marL="285750" indent="-285750">
              <a:lnSpc>
                <a:spcPct val="100000"/>
              </a:lnSpc>
              <a:buFont typeface="Wingdings" panose="05000000000000000000" charset="0"/>
              <a:buChar char="§"/>
            </a:pPr>
            <a:r>
              <a:rPr lang="en-US" sz="2400">
                <a:solidFill>
                  <a:schemeClr val="tx1">
                    <a:lumMod val="65000"/>
                    <a:lumOff val="35000"/>
                  </a:schemeClr>
                </a:solidFill>
              </a:rPr>
              <a:t>Problem Statement</a:t>
            </a:r>
          </a:p>
          <a:p>
            <a:pPr>
              <a:lnSpc>
                <a:spcPct val="100000"/>
              </a:lnSpc>
              <a:buFont typeface="Wingdings" panose="05000000000000000000" charset="0"/>
            </a:pPr>
            <a:endParaRPr lang="en-US" sz="2400">
              <a:solidFill>
                <a:schemeClr val="tx1">
                  <a:lumMod val="65000"/>
                  <a:lumOff val="35000"/>
                </a:schemeClr>
              </a:solidFill>
            </a:endParaRPr>
          </a:p>
          <a:p>
            <a:pPr marL="285750" indent="-285750">
              <a:lnSpc>
                <a:spcPct val="100000"/>
              </a:lnSpc>
              <a:buFont typeface="Wingdings" panose="05000000000000000000" charset="0"/>
              <a:buChar char="§"/>
            </a:pPr>
            <a:r>
              <a:rPr lang="en-US" sz="2400">
                <a:solidFill>
                  <a:schemeClr val="tx1">
                    <a:lumMod val="65000"/>
                    <a:lumOff val="35000"/>
                  </a:schemeClr>
                </a:solidFill>
              </a:rPr>
              <a:t>Objective</a:t>
            </a:r>
          </a:p>
          <a:p>
            <a:pPr>
              <a:lnSpc>
                <a:spcPct val="100000"/>
              </a:lnSpc>
              <a:buFont typeface="Wingdings" panose="05000000000000000000" charset="0"/>
            </a:pPr>
            <a:endParaRPr lang="en-US" sz="2400">
              <a:solidFill>
                <a:schemeClr val="tx1">
                  <a:lumMod val="65000"/>
                  <a:lumOff val="35000"/>
                </a:schemeClr>
              </a:solidFill>
            </a:endParaRPr>
          </a:p>
          <a:p>
            <a:pPr marL="285750" indent="-285750">
              <a:lnSpc>
                <a:spcPct val="100000"/>
              </a:lnSpc>
              <a:buFont typeface="Wingdings" panose="05000000000000000000" charset="0"/>
              <a:buChar char="§"/>
            </a:pPr>
            <a:r>
              <a:rPr lang="en-US" sz="2400">
                <a:solidFill>
                  <a:schemeClr val="tx1">
                    <a:lumMod val="65000"/>
                    <a:lumOff val="35000"/>
                  </a:schemeClr>
                </a:solidFill>
                <a:sym typeface="+mn-ea"/>
              </a:rPr>
              <a:t>Challenges</a:t>
            </a:r>
          </a:p>
          <a:p>
            <a:pPr marL="285750" indent="-285750">
              <a:lnSpc>
                <a:spcPct val="100000"/>
              </a:lnSpc>
              <a:buFont typeface="Wingdings" panose="05000000000000000000" charset="0"/>
              <a:buChar char="§"/>
            </a:pPr>
            <a:endParaRPr lang="en-US" sz="2400">
              <a:solidFill>
                <a:schemeClr val="tx1">
                  <a:lumMod val="65000"/>
                  <a:lumOff val="35000"/>
                </a:schemeClr>
              </a:solidFill>
              <a:sym typeface="+mn-ea"/>
            </a:endParaRPr>
          </a:p>
          <a:p>
            <a:pPr marL="285750" indent="-285750">
              <a:lnSpc>
                <a:spcPct val="100000"/>
              </a:lnSpc>
              <a:buFont typeface="Wingdings" panose="05000000000000000000" charset="0"/>
              <a:buChar char="§"/>
            </a:pPr>
            <a:r>
              <a:rPr lang="en-US" sz="2400">
                <a:solidFill>
                  <a:schemeClr val="tx1">
                    <a:lumMod val="65000"/>
                    <a:lumOff val="35000"/>
                  </a:schemeClr>
                </a:solidFill>
                <a:sym typeface="+mn-ea"/>
              </a:rPr>
              <a:t>Fesibility Analysis</a:t>
            </a:r>
            <a:endParaRPr lang="en-US" sz="2400">
              <a:solidFill>
                <a:schemeClr val="tx1">
                  <a:lumMod val="65000"/>
                  <a:lumOff val="35000"/>
                </a:schemeClr>
              </a:solidFill>
            </a:endParaRPr>
          </a:p>
          <a:p>
            <a:pPr>
              <a:lnSpc>
                <a:spcPct val="100000"/>
              </a:lnSpc>
              <a:buFont typeface="Wingdings" panose="05000000000000000000" charset="0"/>
            </a:pPr>
            <a:endParaRPr lang="en-US" sz="2400">
              <a:solidFill>
                <a:schemeClr val="tx1">
                  <a:lumMod val="65000"/>
                  <a:lumOff val="35000"/>
                </a:schemeClr>
              </a:solidFill>
            </a:endParaRPr>
          </a:p>
          <a:p>
            <a:pPr marL="285750" indent="-285750">
              <a:lnSpc>
                <a:spcPct val="100000"/>
              </a:lnSpc>
              <a:buFont typeface="Wingdings" panose="05000000000000000000" charset="0"/>
              <a:buChar char="§"/>
            </a:pPr>
            <a:r>
              <a:rPr lang="en-US" sz="2400">
                <a:solidFill>
                  <a:schemeClr val="tx1">
                    <a:lumMod val="65000"/>
                    <a:lumOff val="35000"/>
                  </a:schemeClr>
                </a:solidFill>
              </a:rPr>
              <a:t>Proposed framework</a:t>
            </a:r>
          </a:p>
          <a:p>
            <a:pPr>
              <a:lnSpc>
                <a:spcPct val="100000"/>
              </a:lnSpc>
              <a:buFont typeface="Wingdings" panose="05000000000000000000" charset="0"/>
            </a:pPr>
            <a:endParaRPr lang="en-US" sz="2400">
              <a:solidFill>
                <a:schemeClr val="tx1">
                  <a:lumMod val="65000"/>
                  <a:lumOff val="35000"/>
                </a:schemeClr>
              </a:solidFill>
            </a:endParaRPr>
          </a:p>
          <a:p>
            <a:pPr marL="285750" indent="-285750">
              <a:lnSpc>
                <a:spcPct val="100000"/>
              </a:lnSpc>
              <a:buFont typeface="Wingdings" panose="05000000000000000000" charset="0"/>
              <a:buChar char="§"/>
            </a:pPr>
            <a:r>
              <a:rPr lang="en-US" sz="2400">
                <a:solidFill>
                  <a:schemeClr val="tx1">
                    <a:lumMod val="65000"/>
                    <a:lumOff val="35000"/>
                  </a:schemeClr>
                </a:solidFill>
                <a:sym typeface="+mn-ea"/>
              </a:rPr>
              <a:t>Literature Survey</a:t>
            </a:r>
          </a:p>
          <a:p>
            <a:pPr marL="285750" indent="-285750">
              <a:lnSpc>
                <a:spcPct val="100000"/>
              </a:lnSpc>
              <a:buFont typeface="Wingdings" panose="05000000000000000000" charset="0"/>
              <a:buChar char="§"/>
            </a:pPr>
            <a:endParaRPr lang="en-US" sz="2400">
              <a:solidFill>
                <a:schemeClr val="tx1">
                  <a:lumMod val="65000"/>
                  <a:lumOff val="35000"/>
                </a:schemeClr>
              </a:solidFill>
            </a:endParaRPr>
          </a:p>
          <a:p>
            <a:pPr marL="285750" indent="-285750">
              <a:lnSpc>
                <a:spcPct val="100000"/>
              </a:lnSpc>
              <a:buFont typeface="Wingdings" panose="05000000000000000000" charset="0"/>
              <a:buChar char="§"/>
            </a:pPr>
            <a:r>
              <a:rPr lang="en-US" sz="2400">
                <a:solidFill>
                  <a:schemeClr val="tx1">
                    <a:lumMod val="65000"/>
                    <a:lumOff val="35000"/>
                  </a:schemeClr>
                </a:solidFill>
              </a:rPr>
              <a:t>System Requirements</a:t>
            </a:r>
          </a:p>
        </p:txBody>
      </p:sp>
      <p:sp>
        <p:nvSpPr>
          <p:cNvPr id="5" name="Date Placeholder 4"/>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BB962C8B-B14F-4D97-AF65-F5344CB8AC3E}" type="datetime1">
              <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rPr>
              <a:t>12/7/2019</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Text Box 6"/>
          <p:cNvSpPr txBox="1"/>
          <p:nvPr/>
        </p:nvSpPr>
        <p:spPr>
          <a:xfrm>
            <a:off x="10544175" y="6478905"/>
            <a:ext cx="781685" cy="368300"/>
          </a:xfrm>
          <a:prstGeom prst="rect">
            <a:avLst/>
          </a:prstGeom>
          <a:noFill/>
        </p:spPr>
        <p:txBody>
          <a:bodyPr wrap="square" rtlCol="0">
            <a:spAutoFit/>
          </a:bodyPr>
          <a:lstStyle/>
          <a:p>
            <a:r>
              <a:rPr lang="en-US">
                <a:solidFill>
                  <a:schemeClr val="bg1"/>
                </a:solidFill>
              </a:rPr>
              <a:t>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514350" y="746125"/>
            <a:ext cx="11398885" cy="5262245"/>
          </a:xfrm>
          <a:prstGeom prst="rect">
            <a:avLst/>
          </a:prstGeom>
          <a:noFill/>
        </p:spPr>
        <p:txBody>
          <a:bodyPr wrap="square" rtlCol="0">
            <a:spAutoFit/>
          </a:bodyPr>
          <a:lstStyle/>
          <a:p>
            <a:pPr marL="457200" indent="-457200" algn="just">
              <a:buFont typeface="Wingdings" panose="05000000000000000000" charset="0"/>
              <a:buChar char="§"/>
            </a:pPr>
            <a:r>
              <a:rPr lang="en-US" sz="2400">
                <a:solidFill>
                  <a:schemeClr val="tx1">
                    <a:lumMod val="65000"/>
                    <a:lumOff val="35000"/>
                  </a:schemeClr>
                </a:solidFill>
              </a:rPr>
              <a:t>A region-based end-to-end approach named PestNet for large-scale multi-class pest detection and classification based on deep learning. PestNet consists of three major parts. </a:t>
            </a:r>
          </a:p>
          <a:p>
            <a:pPr algn="just">
              <a:buFont typeface="Wingdings" panose="05000000000000000000" charset="0"/>
            </a:pPr>
            <a:endParaRPr lang="en-US" sz="2400">
              <a:solidFill>
                <a:schemeClr val="tx1">
                  <a:lumMod val="65000"/>
                  <a:lumOff val="35000"/>
                </a:schemeClr>
              </a:solidFill>
            </a:endParaRPr>
          </a:p>
          <a:p>
            <a:pPr marL="457200" indent="-457200" algn="just">
              <a:buFont typeface="Wingdings" panose="05000000000000000000" charset="0"/>
              <a:buChar char="§"/>
            </a:pPr>
            <a:r>
              <a:rPr lang="en-US" sz="2400">
                <a:solidFill>
                  <a:schemeClr val="tx1">
                    <a:lumMod val="65000"/>
                    <a:lumOff val="35000"/>
                  </a:schemeClr>
                </a:solidFill>
              </a:rPr>
              <a:t>First, a novel module channel–spatial attention (CSA) is proposed to be fused into the convolutional neural network (CNN) backbone for feature extraction and enhancement.</a:t>
            </a:r>
          </a:p>
          <a:p>
            <a:pPr algn="just">
              <a:buFont typeface="Wingdings" panose="05000000000000000000" charset="0"/>
            </a:pPr>
            <a:endParaRPr lang="en-US" sz="2400">
              <a:solidFill>
                <a:schemeClr val="tx1">
                  <a:lumMod val="65000"/>
                  <a:lumOff val="35000"/>
                </a:schemeClr>
              </a:solidFill>
            </a:endParaRPr>
          </a:p>
          <a:p>
            <a:pPr marL="457200" indent="-457200" algn="just">
              <a:buFont typeface="Wingdings" panose="05000000000000000000" charset="0"/>
              <a:buChar char="§"/>
            </a:pPr>
            <a:r>
              <a:rPr lang="en-US" sz="2400">
                <a:solidFill>
                  <a:schemeClr val="tx1">
                    <a:lumMod val="65000"/>
                    <a:lumOff val="35000"/>
                  </a:schemeClr>
                </a:solidFill>
              </a:rPr>
              <a:t>The second one is called region proposal network (RPN) that is adopted for providing region proposals as potential pest positions based on extracted feature maps from images. </a:t>
            </a:r>
          </a:p>
          <a:p>
            <a:pPr algn="just">
              <a:buFont typeface="Wingdings" panose="05000000000000000000" charset="0"/>
            </a:pPr>
            <a:endParaRPr lang="en-US" sz="2400">
              <a:solidFill>
                <a:schemeClr val="tx1">
                  <a:lumMod val="65000"/>
                  <a:lumOff val="35000"/>
                </a:schemeClr>
              </a:solidFill>
            </a:endParaRPr>
          </a:p>
          <a:p>
            <a:pPr marL="457200" indent="-457200" algn="just">
              <a:buFont typeface="Wingdings" panose="05000000000000000000" charset="0"/>
              <a:buChar char="§"/>
            </a:pPr>
            <a:r>
              <a:rPr lang="en-US" sz="2400">
                <a:solidFill>
                  <a:schemeClr val="tx1">
                    <a:lumMod val="65000"/>
                    <a:lumOff val="35000"/>
                  </a:schemeClr>
                </a:solidFill>
              </a:rPr>
              <a:t>Position-sensitive score map (PSSM),the third component, is used to replace fully connected (FC) layers for pest classification and bounding box regression. </a:t>
            </a:r>
          </a:p>
          <a:p>
            <a:pPr algn="just">
              <a:buFont typeface="Wingdings" panose="05000000000000000000" charset="0"/>
            </a:pPr>
            <a:endParaRPr lang="en-US" sz="2400">
              <a:solidFill>
                <a:schemeClr val="tx1">
                  <a:lumMod val="65000"/>
                  <a:lumOff val="35000"/>
                </a:schemeClr>
              </a:solidFill>
            </a:endParaRPr>
          </a:p>
        </p:txBody>
      </p:sp>
      <p:sp>
        <p:nvSpPr>
          <p:cNvPr id="4" name="Text Box 3"/>
          <p:cNvSpPr txBox="1"/>
          <p:nvPr/>
        </p:nvSpPr>
        <p:spPr>
          <a:xfrm>
            <a:off x="11457940" y="6356350"/>
            <a:ext cx="565150" cy="368300"/>
          </a:xfrm>
          <a:prstGeom prst="rect">
            <a:avLst/>
          </a:prstGeom>
          <a:noFill/>
        </p:spPr>
        <p:txBody>
          <a:bodyPr wrap="square" rtlCol="0">
            <a:spAutoFit/>
          </a:bodyPr>
          <a:lstStyle/>
          <a:p>
            <a:r>
              <a:rPr lang="en-US"/>
              <a:t>12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514350" y="746125"/>
            <a:ext cx="11398885" cy="460375"/>
          </a:xfrm>
          <a:prstGeom prst="rect">
            <a:avLst/>
          </a:prstGeom>
          <a:noFill/>
        </p:spPr>
        <p:txBody>
          <a:bodyPr wrap="square" rtlCol="0">
            <a:spAutoFit/>
          </a:bodyPr>
          <a:lstStyle/>
          <a:p>
            <a:pPr algn="just">
              <a:buFont typeface="Wingdings" panose="05000000000000000000" charset="0"/>
            </a:pPr>
            <a:endParaRPr lang="en-US" sz="2400">
              <a:solidFill>
                <a:schemeClr val="tx1">
                  <a:lumMod val="65000"/>
                  <a:lumOff val="35000"/>
                </a:schemeClr>
              </a:solidFill>
            </a:endParaRPr>
          </a:p>
        </p:txBody>
      </p:sp>
      <p:sp>
        <p:nvSpPr>
          <p:cNvPr id="2" name="Text Box 1"/>
          <p:cNvSpPr txBox="1"/>
          <p:nvPr/>
        </p:nvSpPr>
        <p:spPr>
          <a:xfrm>
            <a:off x="514350" y="1001395"/>
            <a:ext cx="10834370" cy="2306955"/>
          </a:xfrm>
          <a:prstGeom prst="rect">
            <a:avLst/>
          </a:prstGeom>
          <a:noFill/>
        </p:spPr>
        <p:txBody>
          <a:bodyPr wrap="square" rtlCol="0" anchor="t">
            <a:spAutoFit/>
          </a:bodyPr>
          <a:lstStyle/>
          <a:p>
            <a:pPr marL="285750" indent="-285750" algn="just">
              <a:buFont typeface="Wingdings" panose="05000000000000000000" charset="0"/>
              <a:buChar char="§"/>
            </a:pPr>
            <a:r>
              <a:rPr lang="en-US" sz="2400">
                <a:solidFill>
                  <a:schemeClr val="tx1">
                    <a:lumMod val="65000"/>
                    <a:lumOff val="35000"/>
                  </a:schemeClr>
                </a:solidFill>
              </a:rPr>
              <a:t>Furthermore, a contextual regions of interest (RoIs) as contextual information of pest features to improve detection accuracy. </a:t>
            </a:r>
          </a:p>
          <a:p>
            <a:pPr algn="just">
              <a:buFont typeface="Wingdings" panose="05000000000000000000" charset="0"/>
            </a:pPr>
            <a:endParaRPr lang="en-US" sz="2400">
              <a:solidFill>
                <a:schemeClr val="tx1">
                  <a:lumMod val="65000"/>
                  <a:lumOff val="35000"/>
                </a:schemeClr>
              </a:solidFill>
            </a:endParaRPr>
          </a:p>
          <a:p>
            <a:pPr marL="285750" indent="-285750" algn="just">
              <a:buFont typeface="Wingdings" panose="05000000000000000000" charset="0"/>
              <a:buChar char="§"/>
            </a:pPr>
            <a:r>
              <a:rPr lang="en-US" sz="2400">
                <a:solidFill>
                  <a:schemeClr val="tx1">
                    <a:lumMod val="65000"/>
                    <a:lumOff val="35000"/>
                  </a:schemeClr>
                </a:solidFill>
              </a:rPr>
              <a:t>Image dataset, Multi-class Pests Dataset 2018 (MPD2018) , covering more than 80k images with over 580k pests labeled by agricultural experts and categorized in 16 classes.</a:t>
            </a:r>
          </a:p>
        </p:txBody>
      </p:sp>
      <p:sp>
        <p:nvSpPr>
          <p:cNvPr id="5" name="Text Box 4"/>
          <p:cNvSpPr txBox="1"/>
          <p:nvPr/>
        </p:nvSpPr>
        <p:spPr>
          <a:xfrm>
            <a:off x="11242040" y="6271895"/>
            <a:ext cx="829310" cy="645160"/>
          </a:xfrm>
          <a:prstGeom prst="rect">
            <a:avLst/>
          </a:prstGeom>
          <a:noFill/>
        </p:spPr>
        <p:txBody>
          <a:bodyPr wrap="square" rtlCol="0">
            <a:spAutoFit/>
          </a:bodyPr>
          <a:lstStyle/>
          <a:p>
            <a:r>
              <a:rPr lang="en-US"/>
              <a:t>13</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6" name="Content Placeholder 5"/>
          <p:cNvGraphicFramePr>
            <a:graphicFrameLocks noGrp="1"/>
          </p:cNvGraphicFramePr>
          <p:nvPr>
            <p:ph idx="1"/>
          </p:nvPr>
        </p:nvGraphicFramePr>
        <p:xfrm>
          <a:off x="265430" y="45720"/>
          <a:ext cx="11688445" cy="6733540"/>
        </p:xfrm>
        <a:graphic>
          <a:graphicData uri="http://schemas.openxmlformats.org/drawingml/2006/table">
            <a:tbl>
              <a:tblPr firstRow="1" bandRow="1">
                <a:tableStyleId>{5C22544A-7EE6-4342-B048-85BDC9FD1C3A}</a:tableStyleId>
              </a:tblPr>
              <a:tblGrid>
                <a:gridCol w="918845">
                  <a:extLst>
                    <a:ext uri="{9D8B030D-6E8A-4147-A177-3AD203B41FA5}">
                      <a16:colId xmlns:a16="http://schemas.microsoft.com/office/drawing/2014/main" val="20000"/>
                    </a:ext>
                  </a:extLst>
                </a:gridCol>
                <a:gridCol w="3453765">
                  <a:extLst>
                    <a:ext uri="{9D8B030D-6E8A-4147-A177-3AD203B41FA5}">
                      <a16:colId xmlns:a16="http://schemas.microsoft.com/office/drawing/2014/main" val="20001"/>
                    </a:ext>
                  </a:extLst>
                </a:gridCol>
                <a:gridCol w="1776095">
                  <a:extLst>
                    <a:ext uri="{9D8B030D-6E8A-4147-A177-3AD203B41FA5}">
                      <a16:colId xmlns:a16="http://schemas.microsoft.com/office/drawing/2014/main" val="20002"/>
                    </a:ext>
                  </a:extLst>
                </a:gridCol>
                <a:gridCol w="5539740">
                  <a:extLst>
                    <a:ext uri="{9D8B030D-6E8A-4147-A177-3AD203B41FA5}">
                      <a16:colId xmlns:a16="http://schemas.microsoft.com/office/drawing/2014/main" val="20003"/>
                    </a:ext>
                  </a:extLst>
                </a:gridCol>
              </a:tblGrid>
              <a:tr h="640080">
                <a:tc>
                  <a:txBody>
                    <a:bodyPr/>
                    <a:lstStyle/>
                    <a:p>
                      <a:pPr algn="ctr"/>
                      <a:r>
                        <a:rPr lang="en-US" dirty="0" err="1">
                          <a:latin typeface="Times New Roman" panose="02020603050405020304" pitchFamily="18" charset="0"/>
                          <a:cs typeface="Times New Roman" panose="02020603050405020304" pitchFamily="18" charset="0"/>
                        </a:rPr>
                        <a:t>Sr</a:t>
                      </a:r>
                    </a:p>
                    <a:p>
                      <a:pPr algn="ctr"/>
                      <a:r>
                        <a:rPr lang="en-US" dirty="0" err="1">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Title</a:t>
                      </a:r>
                    </a:p>
                  </a:txBody>
                  <a:tcPr/>
                </a:tc>
                <a:tc>
                  <a:txBody>
                    <a:bodyPr/>
                    <a:lstStyle/>
                    <a:p>
                      <a:pPr algn="ctr"/>
                      <a:r>
                        <a:rPr lang="en-US" dirty="0">
                          <a:latin typeface="Times New Roman" panose="02020603050405020304" pitchFamily="18" charset="0"/>
                          <a:cs typeface="Times New Roman" panose="02020603050405020304" pitchFamily="18" charset="0"/>
                        </a:rPr>
                        <a:t>Technology</a:t>
                      </a:r>
                    </a:p>
                  </a:txBody>
                  <a:tcPr/>
                </a:tc>
                <a:tc>
                  <a:txBody>
                    <a:bodyPr/>
                    <a:lstStyle/>
                    <a:p>
                      <a:pPr algn="ctr"/>
                      <a:r>
                        <a:rPr lang="en-US" dirty="0">
                          <a:latin typeface="Times New Roman" panose="02020603050405020304" pitchFamily="18" charset="0"/>
                          <a:cs typeface="Times New Roman" panose="02020603050405020304" pitchFamily="18" charset="0"/>
                        </a:rPr>
                        <a:t>Summary</a:t>
                      </a:r>
                    </a:p>
                  </a:txBody>
                  <a:tcPr/>
                </a:tc>
                <a:extLst>
                  <a:ext uri="{0D108BD9-81ED-4DB2-BD59-A6C34878D82A}">
                    <a16:rowId xmlns:a16="http://schemas.microsoft.com/office/drawing/2014/main" val="10000"/>
                  </a:ext>
                </a:extLst>
              </a:tr>
              <a:tr h="1463040">
                <a:tc>
                  <a:txBody>
                    <a:bodyPr/>
                    <a:lstStyle/>
                    <a:p>
                      <a:pPr algn="ctr">
                        <a:buNone/>
                      </a:pPr>
                      <a:r>
                        <a:rPr lang="en-IN" altLang="en-US"/>
                        <a:t>1.</a:t>
                      </a:r>
                    </a:p>
                  </a:txBody>
                  <a:tcPr/>
                </a:tc>
                <a:tc>
                  <a:txBody>
                    <a:bodyPr/>
                    <a:lstStyle/>
                    <a:p>
                      <a:pPr algn="ctr">
                        <a:buNone/>
                      </a:pPr>
                      <a:r>
                        <a:rPr lang="en-US"/>
                        <a:t>PestNet: An End-to-End Deep Learning Approach</a:t>
                      </a:r>
                    </a:p>
                    <a:p>
                      <a:pPr algn="ctr">
                        <a:buNone/>
                      </a:pPr>
                      <a:r>
                        <a:rPr lang="en-US"/>
                        <a:t>for Large-Scale Multi-Class Pest Detection and</a:t>
                      </a:r>
                    </a:p>
                    <a:p>
                      <a:pPr algn="ctr">
                        <a:buNone/>
                      </a:pPr>
                      <a:r>
                        <a:rPr lang="en-US"/>
                        <a:t>Classification</a:t>
                      </a:r>
                    </a:p>
                  </a:txBody>
                  <a:tcPr/>
                </a:tc>
                <a:tc>
                  <a:txBody>
                    <a:bodyPr/>
                    <a:lstStyle/>
                    <a:p>
                      <a:pPr algn="ctr">
                        <a:buNone/>
                      </a:pPr>
                      <a:r>
                        <a:rPr lang="en-US" altLang="en-IN"/>
                        <a:t>- Faster RCNN</a:t>
                      </a:r>
                    </a:p>
                    <a:p>
                      <a:pPr algn="ctr">
                        <a:buNone/>
                      </a:pPr>
                      <a:r>
                        <a:rPr lang="en-US" altLang="en-IN"/>
                        <a:t>-CSA</a:t>
                      </a:r>
                    </a:p>
                    <a:p>
                      <a:pPr algn="ctr">
                        <a:buNone/>
                      </a:pPr>
                      <a:r>
                        <a:rPr lang="en-US" altLang="en-IN"/>
                        <a:t>-RPN</a:t>
                      </a:r>
                    </a:p>
                    <a:p>
                      <a:pPr algn="ctr">
                        <a:buNone/>
                      </a:pPr>
                      <a:endParaRPr lang="en-US" altLang="en-IN"/>
                    </a:p>
                  </a:txBody>
                  <a:tcPr/>
                </a:tc>
                <a:tc>
                  <a:txBody>
                    <a:bodyPr/>
                    <a:lstStyle/>
                    <a:p>
                      <a:pPr algn="ctr">
                        <a:buNone/>
                      </a:pPr>
                      <a:r>
                        <a:rPr lang="en-US" altLang="en-IN"/>
                        <a:t>- A novel end-to-end automatic pest</a:t>
                      </a:r>
                    </a:p>
                    <a:p>
                      <a:pPr algn="ctr">
                        <a:buNone/>
                      </a:pPr>
                      <a:r>
                        <a:rPr lang="en-US" altLang="en-IN"/>
                        <a:t>detection network PestNet, which successfully achieves</a:t>
                      </a:r>
                    </a:p>
                    <a:p>
                      <a:pPr algn="ctr">
                        <a:buNone/>
                      </a:pPr>
                      <a:r>
                        <a:rPr lang="en-US" altLang="en-IN"/>
                        <a:t>large-scale multi-class pest detection</a:t>
                      </a:r>
                    </a:p>
                  </a:txBody>
                  <a:tcPr/>
                </a:tc>
                <a:extLst>
                  <a:ext uri="{0D108BD9-81ED-4DB2-BD59-A6C34878D82A}">
                    <a16:rowId xmlns:a16="http://schemas.microsoft.com/office/drawing/2014/main" val="10001"/>
                  </a:ext>
                </a:extLst>
              </a:tr>
              <a:tr h="1449070">
                <a:tc>
                  <a:txBody>
                    <a:bodyPr/>
                    <a:lstStyle/>
                    <a:p>
                      <a:pPr algn="ctr">
                        <a:buNone/>
                      </a:pPr>
                      <a:r>
                        <a:rPr lang="en-IN" altLang="en-US"/>
                        <a:t>2.</a:t>
                      </a:r>
                    </a:p>
                  </a:txBody>
                  <a:tcPr/>
                </a:tc>
                <a:tc>
                  <a:txBody>
                    <a:bodyPr/>
                    <a:lstStyle/>
                    <a:p>
                      <a:pPr algn="ctr">
                        <a:buNone/>
                      </a:pPr>
                      <a:r>
                        <a:rPr lang="en-US"/>
                        <a:t>DIMPL: a distributed in memory drone</a:t>
                      </a:r>
                    </a:p>
                    <a:p>
                      <a:pPr algn="ctr">
                        <a:buNone/>
                      </a:pPr>
                      <a:r>
                        <a:rPr lang="en-US"/>
                        <a:t>flight path builder system</a:t>
                      </a:r>
                    </a:p>
                  </a:txBody>
                  <a:tcPr/>
                </a:tc>
                <a:tc>
                  <a:txBody>
                    <a:bodyPr/>
                    <a:lstStyle/>
                    <a:p>
                      <a:pPr algn="ctr">
                        <a:buNone/>
                      </a:pPr>
                      <a:r>
                        <a:rPr lang="en-US" altLang="en-IN"/>
                        <a:t>- CNN</a:t>
                      </a:r>
                    </a:p>
                    <a:p>
                      <a:pPr algn="ctr">
                        <a:buNone/>
                      </a:pPr>
                      <a:r>
                        <a:rPr lang="en-US" altLang="en-IN"/>
                        <a:t>-Distributed Algorithm</a:t>
                      </a:r>
                    </a:p>
                  </a:txBody>
                  <a:tcPr/>
                </a:tc>
                <a:tc>
                  <a:txBody>
                    <a:bodyPr/>
                    <a:lstStyle/>
                    <a:p>
                      <a:pPr algn="ctr">
                        <a:buNone/>
                      </a:pPr>
                      <a:r>
                        <a:rPr lang="en-US" altLang="en-IN"/>
                        <a:t>- a novel approach to fexibly divide a large area into subregions and</a:t>
                      </a:r>
                    </a:p>
                    <a:p>
                      <a:pPr algn="ctr">
                        <a:buNone/>
                      </a:pPr>
                      <a:r>
                        <a:rPr lang="en-US" altLang="en-IN"/>
                        <a:t>dynamically adjust them to optimally cover each with a single drone fight</a:t>
                      </a:r>
                    </a:p>
                  </a:txBody>
                  <a:tcPr/>
                </a:tc>
                <a:extLst>
                  <a:ext uri="{0D108BD9-81ED-4DB2-BD59-A6C34878D82A}">
                    <a16:rowId xmlns:a16="http://schemas.microsoft.com/office/drawing/2014/main" val="10002"/>
                  </a:ext>
                </a:extLst>
              </a:tr>
              <a:tr h="1992630">
                <a:tc>
                  <a:txBody>
                    <a:bodyPr/>
                    <a:lstStyle/>
                    <a:p>
                      <a:pPr algn="ctr">
                        <a:buNone/>
                      </a:pPr>
                      <a:r>
                        <a:rPr lang="en-IN" altLang="en-US"/>
                        <a:t>3.</a:t>
                      </a:r>
                    </a:p>
                  </a:txBody>
                  <a:tcPr/>
                </a:tc>
                <a:tc>
                  <a:txBody>
                    <a:bodyPr/>
                    <a:lstStyle/>
                    <a:p>
                      <a:pPr algn="ctr">
                        <a:buNone/>
                      </a:pPr>
                      <a:r>
                        <a:rPr lang="en-US"/>
                        <a:t>A robust online path planning approach in</a:t>
                      </a:r>
                    </a:p>
                    <a:p>
                      <a:pPr algn="ctr">
                        <a:buNone/>
                      </a:pPr>
                      <a:r>
                        <a:rPr lang="en-US"/>
                        <a:t>cluttered environments for</a:t>
                      </a:r>
                    </a:p>
                    <a:p>
                      <a:pPr algn="ctr">
                        <a:buNone/>
                      </a:pPr>
                      <a:r>
                        <a:rPr lang="en-US"/>
                        <a:t>micro rotorcraft drones</a:t>
                      </a:r>
                    </a:p>
                  </a:txBody>
                  <a:tcPr/>
                </a:tc>
                <a:tc>
                  <a:txBody>
                    <a:bodyPr/>
                    <a:lstStyle/>
                    <a:p>
                      <a:pPr algn="ctr">
                        <a:buNone/>
                      </a:pPr>
                      <a:r>
                        <a:rPr lang="en-US" altLang="en-IN"/>
                        <a:t>-Closed form TPBVP solver</a:t>
                      </a:r>
                    </a:p>
                  </a:txBody>
                  <a:tcPr/>
                </a:tc>
                <a:tc>
                  <a:txBody>
                    <a:bodyPr/>
                    <a:lstStyle/>
                    <a:p>
                      <a:pPr algn="ctr">
                        <a:buNone/>
                      </a:pPr>
                      <a:r>
                        <a:rPr lang="en-US" altLang="en-IN"/>
                        <a:t>- a computationally efficient and stable method to guide the rotorcraft drones</a:t>
                      </a:r>
                    </a:p>
                    <a:p>
                      <a:pPr algn="ctr">
                        <a:buNone/>
                      </a:pPr>
                      <a:r>
                        <a:rPr lang="en-US" altLang="en-IN"/>
                        <a:t>to fly through cluttered and GPS-denied environments</a:t>
                      </a:r>
                    </a:p>
                  </a:txBody>
                  <a:tcPr/>
                </a:tc>
                <a:extLst>
                  <a:ext uri="{0D108BD9-81ED-4DB2-BD59-A6C34878D82A}">
                    <a16:rowId xmlns:a16="http://schemas.microsoft.com/office/drawing/2014/main" val="10003"/>
                  </a:ext>
                </a:extLst>
              </a:tr>
              <a:tr h="1188720">
                <a:tc>
                  <a:txBody>
                    <a:bodyPr/>
                    <a:lstStyle/>
                    <a:p>
                      <a:pPr algn="ctr">
                        <a:buNone/>
                      </a:pPr>
                      <a:r>
                        <a:rPr lang="en-IN" altLang="en-US"/>
                        <a:t>4.</a:t>
                      </a:r>
                    </a:p>
                  </a:txBody>
                  <a:tcPr/>
                </a:tc>
                <a:tc>
                  <a:txBody>
                    <a:bodyPr/>
                    <a:lstStyle/>
                    <a:p>
                      <a:pPr algn="ctr">
                        <a:buNone/>
                      </a:pPr>
                      <a:r>
                        <a:rPr lang="en-US"/>
                        <a:t>Multi-level learning features for automatic classification of field crop pest.</a:t>
                      </a:r>
                    </a:p>
                  </a:txBody>
                  <a:tcPr/>
                </a:tc>
                <a:tc>
                  <a:txBody>
                    <a:bodyPr/>
                    <a:lstStyle/>
                    <a:p>
                      <a:pPr algn="ctr">
                        <a:buNone/>
                      </a:pPr>
                      <a:r>
                        <a:rPr lang="en-US" altLang="en-IN"/>
                        <a:t>-RCNN</a:t>
                      </a:r>
                    </a:p>
                  </a:txBody>
                  <a:tcPr/>
                </a:tc>
                <a:tc>
                  <a:txBody>
                    <a:bodyPr/>
                    <a:lstStyle/>
                    <a:p>
                      <a:pPr algn="ctr">
                        <a:buNone/>
                      </a:pPr>
                      <a:r>
                        <a:rPr lang="en-US" altLang="en-IN"/>
                        <a:t>- Feature extraction using feature vector and pattern recognition that trains the model to classify the catogories of input images</a:t>
                      </a:r>
                    </a:p>
                  </a:txBody>
                  <a:tcPr/>
                </a:tc>
                <a:extLst>
                  <a:ext uri="{0D108BD9-81ED-4DB2-BD59-A6C34878D82A}">
                    <a16:rowId xmlns:a16="http://schemas.microsoft.com/office/drawing/2014/main" val="10004"/>
                  </a:ext>
                </a:extLst>
              </a:tr>
            </a:tbl>
          </a:graphicData>
        </a:graphic>
      </p:graphicFrame>
      <p:sp>
        <p:nvSpPr>
          <p:cNvPr id="5" name="Text Box 4"/>
          <p:cNvSpPr txBox="1"/>
          <p:nvPr/>
        </p:nvSpPr>
        <p:spPr>
          <a:xfrm>
            <a:off x="11542395" y="6428105"/>
            <a:ext cx="468630" cy="368300"/>
          </a:xfrm>
          <a:prstGeom prst="rect">
            <a:avLst/>
          </a:prstGeom>
          <a:noFill/>
        </p:spPr>
        <p:txBody>
          <a:bodyPr wrap="square" rtlCol="0">
            <a:spAutoFit/>
          </a:bodyPr>
          <a:lstStyle/>
          <a:p>
            <a:r>
              <a:rPr lang="en-US"/>
              <a:t>14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514350" y="746125"/>
            <a:ext cx="9467215" cy="2245360"/>
          </a:xfrm>
          <a:prstGeom prst="rect">
            <a:avLst/>
          </a:prstGeom>
          <a:noFill/>
        </p:spPr>
        <p:txBody>
          <a:bodyPr wrap="square" rtlCol="0">
            <a:spAutoFit/>
          </a:bodyPr>
          <a:lstStyle/>
          <a:p>
            <a:endParaRPr lang="en-US" sz="2800">
              <a:solidFill>
                <a:schemeClr val="tx1">
                  <a:lumMod val="65000"/>
                  <a:lumOff val="35000"/>
                </a:schemeClr>
              </a:solidFill>
            </a:endParaRPr>
          </a:p>
          <a:p>
            <a:pPr>
              <a:buFont typeface="Wingdings" panose="05000000000000000000" charset="0"/>
            </a:pPr>
            <a:endParaRPr lang="en-US" sz="2800">
              <a:solidFill>
                <a:schemeClr val="tx1">
                  <a:lumMod val="65000"/>
                  <a:lumOff val="35000"/>
                </a:schemeClr>
              </a:solidFill>
            </a:endParaRPr>
          </a:p>
          <a:p>
            <a:pPr>
              <a:buFont typeface="Wingdings" panose="05000000000000000000" charset="0"/>
            </a:pPr>
            <a:endParaRPr lang="en-US" sz="2800">
              <a:solidFill>
                <a:schemeClr val="tx1">
                  <a:lumMod val="65000"/>
                  <a:lumOff val="35000"/>
                </a:schemeClr>
              </a:solidFill>
            </a:endParaRPr>
          </a:p>
          <a:p>
            <a:pPr marL="457200" indent="-457200">
              <a:buFont typeface="Wingdings" panose="05000000000000000000" charset="0"/>
              <a:buChar char="§"/>
            </a:pPr>
            <a:endParaRPr lang="en-US" sz="2800">
              <a:solidFill>
                <a:schemeClr val="tx1">
                  <a:lumMod val="65000"/>
                  <a:lumOff val="35000"/>
                </a:schemeClr>
              </a:solidFill>
            </a:endParaRPr>
          </a:p>
          <a:p>
            <a:pPr marL="457200" indent="-457200">
              <a:buFont typeface="Wingdings" panose="05000000000000000000" charset="0"/>
              <a:buChar char="§"/>
            </a:pPr>
            <a:endParaRPr lang="en-US" sz="2800">
              <a:solidFill>
                <a:schemeClr val="tx1">
                  <a:lumMod val="65000"/>
                  <a:lumOff val="35000"/>
                </a:schemeClr>
              </a:solidFill>
            </a:endParaRPr>
          </a:p>
        </p:txBody>
      </p:sp>
      <p:graphicFrame>
        <p:nvGraphicFramePr>
          <p:cNvPr id="6" name="Content Placeholder 5"/>
          <p:cNvGraphicFramePr>
            <a:graphicFrameLocks noGrp="1"/>
          </p:cNvGraphicFramePr>
          <p:nvPr>
            <p:ph idx="1"/>
          </p:nvPr>
        </p:nvGraphicFramePr>
        <p:xfrm>
          <a:off x="320040" y="45720"/>
          <a:ext cx="11633200" cy="6784975"/>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3437255">
                  <a:extLst>
                    <a:ext uri="{9D8B030D-6E8A-4147-A177-3AD203B41FA5}">
                      <a16:colId xmlns:a16="http://schemas.microsoft.com/office/drawing/2014/main" val="20001"/>
                    </a:ext>
                  </a:extLst>
                </a:gridCol>
                <a:gridCol w="1767840">
                  <a:extLst>
                    <a:ext uri="{9D8B030D-6E8A-4147-A177-3AD203B41FA5}">
                      <a16:colId xmlns:a16="http://schemas.microsoft.com/office/drawing/2014/main" val="20002"/>
                    </a:ext>
                  </a:extLst>
                </a:gridCol>
                <a:gridCol w="5513705">
                  <a:extLst>
                    <a:ext uri="{9D8B030D-6E8A-4147-A177-3AD203B41FA5}">
                      <a16:colId xmlns:a16="http://schemas.microsoft.com/office/drawing/2014/main" val="20003"/>
                    </a:ext>
                  </a:extLst>
                </a:gridCol>
              </a:tblGrid>
              <a:tr h="641985">
                <a:tc>
                  <a:txBody>
                    <a:bodyPr/>
                    <a:lstStyle/>
                    <a:p>
                      <a:pPr algn="ctr"/>
                      <a:r>
                        <a:rPr lang="en-US" dirty="0" err="1">
                          <a:latin typeface="Times New Roman" panose="02020603050405020304" pitchFamily="18" charset="0"/>
                          <a:cs typeface="Times New Roman" panose="02020603050405020304" pitchFamily="18" charset="0"/>
                        </a:rPr>
                        <a:t>Sr</a:t>
                      </a:r>
                    </a:p>
                    <a:p>
                      <a:pPr algn="ctr"/>
                      <a:r>
                        <a:rPr lang="en-US" dirty="0" err="1">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Title</a:t>
                      </a:r>
                    </a:p>
                  </a:txBody>
                  <a:tcPr/>
                </a:tc>
                <a:tc>
                  <a:txBody>
                    <a:bodyPr/>
                    <a:lstStyle/>
                    <a:p>
                      <a:pPr algn="ctr"/>
                      <a:r>
                        <a:rPr lang="en-US" dirty="0">
                          <a:latin typeface="Times New Roman" panose="02020603050405020304" pitchFamily="18" charset="0"/>
                          <a:cs typeface="Times New Roman" panose="02020603050405020304" pitchFamily="18" charset="0"/>
                        </a:rPr>
                        <a:t>Technology</a:t>
                      </a:r>
                    </a:p>
                  </a:txBody>
                  <a:tcPr/>
                </a:tc>
                <a:tc>
                  <a:txBody>
                    <a:bodyPr/>
                    <a:lstStyle/>
                    <a:p>
                      <a:pPr algn="ctr"/>
                      <a:r>
                        <a:rPr lang="en-US" dirty="0">
                          <a:latin typeface="Times New Roman" panose="02020603050405020304" pitchFamily="18" charset="0"/>
                          <a:cs typeface="Times New Roman" panose="02020603050405020304" pitchFamily="18" charset="0"/>
                        </a:rPr>
                        <a:t>Summary</a:t>
                      </a:r>
                    </a:p>
                  </a:txBody>
                  <a:tcPr/>
                </a:tc>
                <a:extLst>
                  <a:ext uri="{0D108BD9-81ED-4DB2-BD59-A6C34878D82A}">
                    <a16:rowId xmlns:a16="http://schemas.microsoft.com/office/drawing/2014/main" val="10000"/>
                  </a:ext>
                </a:extLst>
              </a:tr>
              <a:tr h="1466850">
                <a:tc>
                  <a:txBody>
                    <a:bodyPr/>
                    <a:lstStyle/>
                    <a:p>
                      <a:pPr algn="ctr">
                        <a:buNone/>
                      </a:pPr>
                      <a:r>
                        <a:rPr lang="en-US" altLang="en-IN"/>
                        <a:t>5</a:t>
                      </a:r>
                      <a:r>
                        <a:rPr lang="en-IN" altLang="en-US"/>
                        <a:t>.</a:t>
                      </a:r>
                    </a:p>
                  </a:txBody>
                  <a:tcPr/>
                </a:tc>
                <a:tc>
                  <a:txBody>
                    <a:bodyPr/>
                    <a:lstStyle/>
                    <a:p>
                      <a:pPr algn="ctr">
                        <a:buNone/>
                      </a:pPr>
                      <a:r>
                        <a:rPr lang="en-US"/>
                        <a:t>Detection of insects in bulkwheat samples with machine vision.</a:t>
                      </a:r>
                    </a:p>
                  </a:txBody>
                  <a:tcPr/>
                </a:tc>
                <a:tc>
                  <a:txBody>
                    <a:bodyPr/>
                    <a:lstStyle/>
                    <a:p>
                      <a:pPr algn="ctr">
                        <a:buNone/>
                      </a:pPr>
                      <a:r>
                        <a:rPr lang="en-US" altLang="en-IN"/>
                        <a:t>-PCB algorithm</a:t>
                      </a:r>
                    </a:p>
                  </a:txBody>
                  <a:tcPr/>
                </a:tc>
                <a:tc>
                  <a:txBody>
                    <a:bodyPr/>
                    <a:lstStyle/>
                    <a:p>
                      <a:pPr algn="ctr">
                        <a:buNone/>
                      </a:pPr>
                      <a:r>
                        <a:rPr lang="en-US" altLang="en-IN"/>
                        <a:t>-Pest identification achieved through classification RGB multipspectral images</a:t>
                      </a:r>
                    </a:p>
                  </a:txBody>
                  <a:tcPr/>
                </a:tc>
                <a:extLst>
                  <a:ext uri="{0D108BD9-81ED-4DB2-BD59-A6C34878D82A}">
                    <a16:rowId xmlns:a16="http://schemas.microsoft.com/office/drawing/2014/main" val="10001"/>
                  </a:ext>
                </a:extLst>
              </a:tr>
              <a:tr h="1466850">
                <a:tc>
                  <a:txBody>
                    <a:bodyPr/>
                    <a:lstStyle/>
                    <a:p>
                      <a:pPr algn="ctr">
                        <a:buNone/>
                      </a:pPr>
                      <a:r>
                        <a:rPr lang="en-US" altLang="en-IN"/>
                        <a:t>6</a:t>
                      </a:r>
                      <a:r>
                        <a:rPr lang="en-IN" altLang="en-US"/>
                        <a:t>.</a:t>
                      </a:r>
                    </a:p>
                  </a:txBody>
                  <a:tcPr/>
                </a:tc>
                <a:tc>
                  <a:txBody>
                    <a:bodyPr/>
                    <a:lstStyle/>
                    <a:p>
                      <a:pPr algn="ctr">
                        <a:buNone/>
                      </a:pPr>
                      <a:r>
                        <a:rPr lang="en-US"/>
                        <a:t>Haar Randm Forest Features adn SVM Spatial matching Kernel for stone fly species identification</a:t>
                      </a:r>
                    </a:p>
                  </a:txBody>
                  <a:tcPr/>
                </a:tc>
                <a:tc>
                  <a:txBody>
                    <a:bodyPr/>
                    <a:lstStyle/>
                    <a:p>
                      <a:pPr algn="ctr">
                        <a:buNone/>
                      </a:pPr>
                      <a:r>
                        <a:rPr lang="en-US" altLang="en-IN"/>
                        <a:t>- SVM classifier</a:t>
                      </a:r>
                    </a:p>
                    <a:p>
                      <a:pPr algn="ctr">
                        <a:buNone/>
                      </a:pPr>
                      <a:endParaRPr lang="en-US" altLang="en-IN"/>
                    </a:p>
                  </a:txBody>
                  <a:tcPr/>
                </a:tc>
                <a:tc>
                  <a:txBody>
                    <a:bodyPr/>
                    <a:lstStyle/>
                    <a:p>
                      <a:pPr algn="ctr">
                        <a:buNone/>
                      </a:pPr>
                      <a:r>
                        <a:rPr lang="en-US" altLang="en-IN"/>
                        <a:t>-SVM was proposed with Haar like features to classify insects and obtain better performance than K-nearest N-LDA</a:t>
                      </a:r>
                    </a:p>
                  </a:txBody>
                  <a:tcPr/>
                </a:tc>
                <a:extLst>
                  <a:ext uri="{0D108BD9-81ED-4DB2-BD59-A6C34878D82A}">
                    <a16:rowId xmlns:a16="http://schemas.microsoft.com/office/drawing/2014/main" val="10002"/>
                  </a:ext>
                </a:extLst>
              </a:tr>
              <a:tr h="2017395">
                <a:tc>
                  <a:txBody>
                    <a:bodyPr/>
                    <a:lstStyle/>
                    <a:p>
                      <a:pPr algn="ctr">
                        <a:buNone/>
                      </a:pPr>
                      <a:r>
                        <a:rPr lang="en-US" altLang="en-IN"/>
                        <a:t>7</a:t>
                      </a:r>
                      <a:r>
                        <a:rPr lang="en-IN" altLang="en-US"/>
                        <a:t>.</a:t>
                      </a:r>
                    </a:p>
                  </a:txBody>
                  <a:tcPr/>
                </a:tc>
                <a:tc>
                  <a:txBody>
                    <a:bodyPr/>
                    <a:lstStyle/>
                    <a:p>
                      <a:pPr algn="ctr">
                        <a:buNone/>
                      </a:pPr>
                      <a:r>
                        <a:rPr lang="en-US"/>
                        <a:t>Application of artificial neural network for automatic detection of butterfly species using color and texture features. </a:t>
                      </a:r>
                    </a:p>
                  </a:txBody>
                  <a:tcPr/>
                </a:tc>
                <a:tc>
                  <a:txBody>
                    <a:bodyPr/>
                    <a:lstStyle/>
                    <a:p>
                      <a:pPr algn="ctr">
                        <a:buNone/>
                      </a:pPr>
                      <a:r>
                        <a:rPr lang="en-US" altLang="en-IN"/>
                        <a:t>-ANN</a:t>
                      </a:r>
                    </a:p>
                    <a:p>
                      <a:pPr algn="ctr">
                        <a:buNone/>
                      </a:pPr>
                      <a:r>
                        <a:rPr lang="en-US" altLang="en-IN"/>
                        <a:t>-SVM</a:t>
                      </a:r>
                    </a:p>
                  </a:txBody>
                  <a:tcPr/>
                </a:tc>
                <a:tc>
                  <a:txBody>
                    <a:bodyPr/>
                    <a:lstStyle/>
                    <a:p>
                      <a:pPr algn="ctr">
                        <a:buNone/>
                      </a:pPr>
                      <a:r>
                        <a:rPr lang="en-US" altLang="en-IN"/>
                        <a:t>- ANN was adapted with SVM to classify the catogories butterflies and other insects. </a:t>
                      </a:r>
                    </a:p>
                  </a:txBody>
                  <a:tcPr/>
                </a:tc>
                <a:extLst>
                  <a:ext uri="{0D108BD9-81ED-4DB2-BD59-A6C34878D82A}">
                    <a16:rowId xmlns:a16="http://schemas.microsoft.com/office/drawing/2014/main" val="10003"/>
                  </a:ext>
                </a:extLst>
              </a:tr>
              <a:tr h="1191895">
                <a:tc>
                  <a:txBody>
                    <a:bodyPr/>
                    <a:lstStyle/>
                    <a:p>
                      <a:pPr algn="ctr">
                        <a:buNone/>
                      </a:pPr>
                      <a:r>
                        <a:rPr lang="en-US" altLang="en-IN"/>
                        <a:t>8</a:t>
                      </a:r>
                      <a:r>
                        <a:rPr lang="en-IN" altLang="en-US"/>
                        <a:t>.</a:t>
                      </a:r>
                    </a:p>
                  </a:txBody>
                  <a:tcPr/>
                </a:tc>
                <a:tc>
                  <a:txBody>
                    <a:bodyPr/>
                    <a:lstStyle/>
                    <a:p>
                      <a:pPr algn="ctr">
                        <a:buNone/>
                      </a:pPr>
                      <a:r>
                        <a:rPr lang="en-US"/>
                        <a:t>Identification of Maze leaf diseases using improved deep convolutional neural network.</a:t>
                      </a:r>
                    </a:p>
                  </a:txBody>
                  <a:tcPr/>
                </a:tc>
                <a:tc>
                  <a:txBody>
                    <a:bodyPr/>
                    <a:lstStyle/>
                    <a:p>
                      <a:pPr algn="ctr">
                        <a:buNone/>
                      </a:pPr>
                      <a:r>
                        <a:rPr lang="en-US" altLang="en-IN"/>
                        <a:t>- CNN</a:t>
                      </a:r>
                    </a:p>
                  </a:txBody>
                  <a:tcPr/>
                </a:tc>
                <a:tc>
                  <a:txBody>
                    <a:bodyPr/>
                    <a:lstStyle/>
                    <a:p>
                      <a:pPr algn="ctr">
                        <a:buNone/>
                      </a:pPr>
                      <a:r>
                        <a:rPr lang="en-US" altLang="en-IN"/>
                        <a:t>- Feature extraction that extracts the information as the feature vectors from images and pattern recognition that identifies the leaf diseases.</a:t>
                      </a:r>
                    </a:p>
                  </a:txBody>
                  <a:tcPr/>
                </a:tc>
                <a:extLst>
                  <a:ext uri="{0D108BD9-81ED-4DB2-BD59-A6C34878D82A}">
                    <a16:rowId xmlns:a16="http://schemas.microsoft.com/office/drawing/2014/main" val="10004"/>
                  </a:ext>
                </a:extLst>
              </a:tr>
            </a:tbl>
          </a:graphicData>
        </a:graphic>
      </p:graphicFrame>
      <p:sp>
        <p:nvSpPr>
          <p:cNvPr id="5" name="Text Box 4"/>
          <p:cNvSpPr txBox="1"/>
          <p:nvPr/>
        </p:nvSpPr>
        <p:spPr>
          <a:xfrm>
            <a:off x="11650345" y="6500495"/>
            <a:ext cx="529590" cy="368300"/>
          </a:xfrm>
          <a:prstGeom prst="rect">
            <a:avLst/>
          </a:prstGeom>
          <a:noFill/>
        </p:spPr>
        <p:txBody>
          <a:bodyPr wrap="square" rtlCol="0">
            <a:spAutoFit/>
          </a:bodyPr>
          <a:lstStyle/>
          <a:p>
            <a:r>
              <a:rPr lang="en-US"/>
              <a:t>15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698625"/>
            <a:ext cx="12192000" cy="3748088"/>
            <a:chOff x="0" y="1698625"/>
            <a:chExt cx="12192000" cy="3748088"/>
          </a:xfrm>
        </p:grpSpPr>
        <p:sp>
          <p:nvSpPr>
            <p:cNvPr id="4" name="椭圆 3"/>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5" name="椭圆 4"/>
            <p:cNvSpPr/>
            <p:nvPr/>
          </p:nvSpPr>
          <p:spPr>
            <a:xfrm>
              <a:off x="8178800"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7480300" y="4310063"/>
              <a:ext cx="601663"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3871913"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7"/>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319" name="文本框 15"/>
            <p:cNvSpPr txBox="1"/>
            <p:nvPr/>
          </p:nvSpPr>
          <p:spPr>
            <a:xfrm>
              <a:off x="4841875" y="2341563"/>
              <a:ext cx="2503488" cy="230822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01</a:t>
              </a:r>
              <a:endParaRPr lang="zh-CN" altLang="en-US" sz="7200" dirty="0">
                <a:solidFill>
                  <a:srgbClr val="FFFFFF"/>
                </a:solidFill>
                <a:latin typeface="Impact" panose="020B0806030902050204" pitchFamily="34" charset="0"/>
                <a:ea typeface="SimSun" panose="02010600030101010101" pitchFamily="2" charset="-122"/>
              </a:endParaRPr>
            </a:p>
          </p:txBody>
        </p:sp>
        <p:sp>
          <p:nvSpPr>
            <p:cNvPr id="10" name="矩形 9"/>
            <p:cNvSpPr/>
            <p:nvPr/>
          </p:nvSpPr>
          <p:spPr>
            <a:xfrm>
              <a:off x="0" y="2205038"/>
              <a:ext cx="12192000" cy="27368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13321" name="组合 8"/>
            <p:cNvGrpSpPr/>
            <p:nvPr/>
          </p:nvGrpSpPr>
          <p:grpSpPr>
            <a:xfrm>
              <a:off x="71438" y="1698625"/>
              <a:ext cx="6059487" cy="3748088"/>
              <a:chOff x="3381375" y="1533525"/>
              <a:chExt cx="6059488" cy="3748088"/>
            </a:xfrm>
          </p:grpSpPr>
          <p:sp>
            <p:nvSpPr>
              <p:cNvPr id="12" name="椭圆 11"/>
              <p:cNvSpPr/>
              <p:nvPr/>
            </p:nvSpPr>
            <p:spPr>
              <a:xfrm>
                <a:off x="8351838" y="4391025"/>
                <a:ext cx="841375" cy="8413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8178801"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5" name="椭圆 14"/>
              <p:cNvSpPr/>
              <p:nvPr/>
            </p:nvSpPr>
            <p:spPr>
              <a:xfrm>
                <a:off x="4205287" y="1533525"/>
                <a:ext cx="3748089" cy="3748088"/>
              </a:xfrm>
              <a:prstGeom prst="ellipse">
                <a:avLst/>
              </a:prstGeom>
              <a:solidFill>
                <a:srgbClr val="7CA7CE"/>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5"/>
              <p:cNvSpPr/>
              <p:nvPr/>
            </p:nvSpPr>
            <p:spPr>
              <a:xfrm>
                <a:off x="7480301" y="4310063"/>
                <a:ext cx="601662"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6"/>
              <p:cNvSpPr/>
              <p:nvPr/>
            </p:nvSpPr>
            <p:spPr>
              <a:xfrm>
                <a:off x="3606800" y="1685925"/>
                <a:ext cx="528637" cy="528638"/>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3871912"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330" name="文本框 15"/>
              <p:cNvSpPr txBox="1"/>
              <p:nvPr/>
            </p:nvSpPr>
            <p:spPr>
              <a:xfrm>
                <a:off x="4841875" y="2341563"/>
                <a:ext cx="2503488" cy="230695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08</a:t>
                </a:r>
                <a:endParaRPr lang="zh-CN" altLang="en-US" sz="7200" dirty="0">
                  <a:solidFill>
                    <a:srgbClr val="FFFFFF"/>
                  </a:solidFill>
                  <a:latin typeface="Impact" panose="020B0806030902050204" pitchFamily="34" charset="0"/>
                  <a:ea typeface="SimSun" panose="02010600030101010101" pitchFamily="2" charset="-122"/>
                </a:endParaRPr>
              </a:p>
            </p:txBody>
          </p:sp>
        </p:grpSp>
        <p:sp>
          <p:nvSpPr>
            <p:cNvPr id="13331" name="矩形 18"/>
            <p:cNvSpPr/>
            <p:nvPr/>
          </p:nvSpPr>
          <p:spPr>
            <a:xfrm>
              <a:off x="6866890" y="3204845"/>
              <a:ext cx="3836035" cy="1445260"/>
            </a:xfrm>
            <a:prstGeom prst="rect">
              <a:avLst/>
            </a:prstGeom>
            <a:noFill/>
            <a:ln w="9525">
              <a:noFill/>
            </a:ln>
          </p:spPr>
          <p:txBody>
            <a:bodyPr wrap="square" anchor="t">
              <a:spAutoFit/>
            </a:bodyPr>
            <a:lstStyle/>
            <a:p>
              <a:pPr algn="dist"/>
              <a:r>
                <a:rPr lang="en-US" altLang="zh-CN" sz="4400" b="1" dirty="0">
                  <a:solidFill>
                    <a:srgbClr val="FFFFFF"/>
                  </a:solidFill>
                  <a:latin typeface="+mn-lt"/>
                  <a:ea typeface="SimSun" panose="02010600030101010101" pitchFamily="2" charset="-122"/>
                  <a:cs typeface="+mn-lt"/>
                </a:rPr>
                <a:t>System Requirements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622300" y="493395"/>
            <a:ext cx="10603865" cy="7108825"/>
          </a:xfrm>
          <a:prstGeom prst="rect">
            <a:avLst/>
          </a:prstGeom>
          <a:noFill/>
        </p:spPr>
        <p:txBody>
          <a:bodyPr wrap="square" rtlCol="0">
            <a:spAutoFit/>
          </a:bodyPr>
          <a:lstStyle/>
          <a:p>
            <a:pPr>
              <a:buFont typeface="Wingdings" panose="05000000000000000000" charset="0"/>
            </a:pPr>
            <a:endParaRPr lang="en-US" sz="2400" b="1">
              <a:solidFill>
                <a:schemeClr val="tx1">
                  <a:lumMod val="65000"/>
                  <a:lumOff val="35000"/>
                </a:schemeClr>
              </a:solidFill>
            </a:endParaRPr>
          </a:p>
          <a:p>
            <a:pPr marL="342900" indent="-342900">
              <a:buFont typeface="Wingdings" panose="05000000000000000000" charset="0"/>
              <a:buChar char="§"/>
            </a:pPr>
            <a:r>
              <a:rPr lang="en-US" sz="2400">
                <a:solidFill>
                  <a:schemeClr val="tx1">
                    <a:lumMod val="65000"/>
                    <a:lumOff val="35000"/>
                  </a:schemeClr>
                </a:solidFill>
                <a:sym typeface="+mn-ea"/>
              </a:rPr>
              <a:t>Skydio 2 drone with an NVIDIA Jetson TX2.</a:t>
            </a:r>
          </a:p>
          <a:p>
            <a:pPr>
              <a:buFont typeface="Wingdings" panose="05000000000000000000" charset="0"/>
            </a:pPr>
            <a:endParaRPr lang="en-US" sz="2400">
              <a:solidFill>
                <a:schemeClr val="tx1">
                  <a:lumMod val="65000"/>
                  <a:lumOff val="35000"/>
                </a:schemeClr>
              </a:solidFill>
              <a:sym typeface="+mn-ea"/>
            </a:endParaRPr>
          </a:p>
          <a:p>
            <a:pPr marL="342900" indent="-342900">
              <a:buFont typeface="Wingdings" panose="05000000000000000000" charset="0"/>
              <a:buChar char="§"/>
            </a:pPr>
            <a:r>
              <a:rPr lang="en-US" sz="2400">
                <a:solidFill>
                  <a:schemeClr val="tx1">
                    <a:lumMod val="65000"/>
                    <a:lumOff val="35000"/>
                  </a:schemeClr>
                </a:solidFill>
                <a:sym typeface="+mn-ea"/>
              </a:rPr>
              <a:t>PX4FLOW-open source flight control software for drones.</a:t>
            </a:r>
          </a:p>
          <a:p>
            <a:pPr>
              <a:buFont typeface="Wingdings" panose="05000000000000000000" charset="0"/>
            </a:pPr>
            <a:endParaRPr lang="en-US" sz="2400">
              <a:solidFill>
                <a:schemeClr val="tx1">
                  <a:lumMod val="65000"/>
                  <a:lumOff val="35000"/>
                </a:schemeClr>
              </a:solidFill>
              <a:sym typeface="+mn-ea"/>
            </a:endParaRPr>
          </a:p>
          <a:p>
            <a:pPr marL="342900" indent="-342900">
              <a:buFont typeface="Wingdings" panose="05000000000000000000" charset="0"/>
              <a:buChar char="§"/>
            </a:pPr>
            <a:r>
              <a:rPr lang="en-US" sz="2400">
                <a:solidFill>
                  <a:schemeClr val="tx1">
                    <a:lumMod val="65000"/>
                    <a:lumOff val="35000"/>
                  </a:schemeClr>
                </a:solidFill>
                <a:sym typeface="+mn-ea"/>
              </a:rPr>
              <a:t>4k60 HDR camera</a:t>
            </a:r>
          </a:p>
          <a:p>
            <a:pPr marL="342900" indent="-342900">
              <a:buFont typeface="Wingdings" panose="05000000000000000000" charset="0"/>
              <a:buChar char="§"/>
            </a:pPr>
            <a:endParaRPr lang="en-US" sz="2400" b="1">
              <a:solidFill>
                <a:schemeClr val="tx1">
                  <a:lumMod val="65000"/>
                  <a:lumOff val="35000"/>
                </a:schemeClr>
              </a:solidFill>
            </a:endParaRPr>
          </a:p>
          <a:p>
            <a:pPr marL="342900" indent="-342900">
              <a:buFont typeface="Wingdings" panose="05000000000000000000" charset="0"/>
              <a:buChar char="§"/>
            </a:pPr>
            <a:r>
              <a:rPr lang="en-US" sz="2400">
                <a:solidFill>
                  <a:schemeClr val="tx1">
                    <a:lumMod val="65000"/>
                    <a:lumOff val="35000"/>
                  </a:schemeClr>
                </a:solidFill>
              </a:rPr>
              <a:t>Multi-class Peste Dataset 2018(MPD2018).</a:t>
            </a:r>
          </a:p>
          <a:p>
            <a:pPr>
              <a:buFont typeface="Wingdings" panose="05000000000000000000" charset="0"/>
            </a:pPr>
            <a:endParaRPr lang="en-US" sz="2400">
              <a:solidFill>
                <a:schemeClr val="tx1">
                  <a:lumMod val="65000"/>
                  <a:lumOff val="35000"/>
                </a:schemeClr>
              </a:solidFill>
            </a:endParaRPr>
          </a:p>
          <a:p>
            <a:pPr marL="342900" indent="-342900">
              <a:buFont typeface="Wingdings" panose="05000000000000000000" charset="0"/>
              <a:buChar char="§"/>
            </a:pPr>
            <a:r>
              <a:rPr lang="en-US" sz="2400">
                <a:solidFill>
                  <a:schemeClr val="tx1">
                    <a:lumMod val="65000"/>
                    <a:lumOff val="35000"/>
                  </a:schemeClr>
                </a:solidFill>
              </a:rPr>
              <a:t>TensorFlow Used for R-NN.</a:t>
            </a:r>
          </a:p>
          <a:p>
            <a:pPr marL="342900" indent="-342900">
              <a:buFont typeface="Wingdings" panose="05000000000000000000" charset="0"/>
              <a:buChar char="§"/>
            </a:pPr>
            <a:endParaRPr lang="en-US" sz="2400">
              <a:solidFill>
                <a:schemeClr val="tx1">
                  <a:lumMod val="65000"/>
                  <a:lumOff val="35000"/>
                </a:schemeClr>
              </a:solidFill>
            </a:endParaRPr>
          </a:p>
          <a:p>
            <a:pPr marL="342900" indent="-342900">
              <a:buFont typeface="Wingdings" panose="05000000000000000000" charset="0"/>
              <a:buChar char="§"/>
            </a:pPr>
            <a:r>
              <a:rPr lang="en-US" sz="2400">
                <a:solidFill>
                  <a:schemeClr val="tx1">
                    <a:lumMod val="65000"/>
                    <a:lumOff val="35000"/>
                  </a:schemeClr>
                </a:solidFill>
              </a:rPr>
              <a:t>Python (Anaconda)</a:t>
            </a:r>
          </a:p>
          <a:p>
            <a:pPr>
              <a:buFont typeface="Wingdings" panose="05000000000000000000" charset="0"/>
            </a:pPr>
            <a:endParaRPr lang="en-US" sz="2400">
              <a:solidFill>
                <a:schemeClr val="tx1">
                  <a:lumMod val="65000"/>
                  <a:lumOff val="35000"/>
                </a:schemeClr>
              </a:solidFill>
            </a:endParaRPr>
          </a:p>
          <a:p>
            <a:pPr marL="342900" indent="-342900">
              <a:buFont typeface="Wingdings" panose="05000000000000000000" charset="0"/>
              <a:buChar char="§"/>
            </a:pPr>
            <a:r>
              <a:rPr lang="en-US" sz="2400">
                <a:solidFill>
                  <a:schemeClr val="tx1">
                    <a:lumMod val="65000"/>
                    <a:lumOff val="35000"/>
                  </a:schemeClr>
                </a:solidFill>
              </a:rPr>
              <a:t>QGIS.</a:t>
            </a:r>
          </a:p>
          <a:p>
            <a:pPr marL="342900" indent="-342900">
              <a:buFont typeface="Wingdings" panose="05000000000000000000" charset="0"/>
              <a:buChar char="§"/>
            </a:pPr>
            <a:endParaRPr lang="en-US" sz="2400">
              <a:solidFill>
                <a:schemeClr val="tx1">
                  <a:lumMod val="65000"/>
                  <a:lumOff val="35000"/>
                </a:schemeClr>
              </a:solidFill>
            </a:endParaRPr>
          </a:p>
          <a:p>
            <a:pPr marL="342900" indent="-342900">
              <a:buFont typeface="Wingdings" panose="05000000000000000000" charset="0"/>
              <a:buChar char="§"/>
            </a:pPr>
            <a:endParaRPr lang="en-US" sz="2400">
              <a:solidFill>
                <a:schemeClr val="tx1">
                  <a:lumMod val="65000"/>
                  <a:lumOff val="35000"/>
                </a:schemeClr>
              </a:solidFill>
            </a:endParaRPr>
          </a:p>
          <a:p>
            <a:pPr>
              <a:buFont typeface="Wingdings" panose="05000000000000000000" charset="0"/>
            </a:pPr>
            <a:endParaRPr lang="en-US" sz="2400">
              <a:solidFill>
                <a:schemeClr val="tx1">
                  <a:lumMod val="65000"/>
                  <a:lumOff val="35000"/>
                </a:schemeClr>
              </a:solidFill>
            </a:endParaRPr>
          </a:p>
          <a:p>
            <a:pPr lvl="1">
              <a:buFont typeface="Wingdings" panose="05000000000000000000" charset="0"/>
            </a:pPr>
            <a:endParaRPr lang="en-US" sz="2400">
              <a:solidFill>
                <a:schemeClr val="tx1">
                  <a:lumMod val="65000"/>
                  <a:lumOff val="35000"/>
                </a:schemeClr>
              </a:solidFill>
            </a:endParaRPr>
          </a:p>
          <a:p>
            <a:pPr>
              <a:buFont typeface="Wingdings" panose="05000000000000000000" charset="0"/>
            </a:pPr>
            <a:endParaRPr lang="en-US" sz="2400">
              <a:solidFill>
                <a:schemeClr val="tx1">
                  <a:lumMod val="65000"/>
                  <a:lumOff val="35000"/>
                </a:schemeClr>
              </a:solidFill>
            </a:endParaRPr>
          </a:p>
        </p:txBody>
      </p:sp>
      <p:sp>
        <p:nvSpPr>
          <p:cNvPr id="4" name="Text Box 3"/>
          <p:cNvSpPr txBox="1"/>
          <p:nvPr/>
        </p:nvSpPr>
        <p:spPr>
          <a:xfrm>
            <a:off x="11361420" y="6300470"/>
            <a:ext cx="709295" cy="368300"/>
          </a:xfrm>
          <a:prstGeom prst="rect">
            <a:avLst/>
          </a:prstGeom>
          <a:noFill/>
        </p:spPr>
        <p:txBody>
          <a:bodyPr wrap="square" rtlCol="0">
            <a:spAutoFit/>
          </a:bodyPr>
          <a:lstStyle/>
          <a:p>
            <a:r>
              <a:rPr lang="en-US"/>
              <a:t>16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851025"/>
            <a:ext cx="12192000" cy="3546475"/>
            <a:chOff x="0" y="1851025"/>
            <a:chExt cx="12192000" cy="3546475"/>
          </a:xfrm>
        </p:grpSpPr>
        <p:sp>
          <p:nvSpPr>
            <p:cNvPr id="4" name="椭圆 3"/>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5" name="椭圆 4"/>
            <p:cNvSpPr/>
            <p:nvPr/>
          </p:nvSpPr>
          <p:spPr>
            <a:xfrm>
              <a:off x="8178800"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7480300" y="4310063"/>
              <a:ext cx="601663"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3871913"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7"/>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319" name="文本框 15"/>
            <p:cNvSpPr txBox="1"/>
            <p:nvPr/>
          </p:nvSpPr>
          <p:spPr>
            <a:xfrm>
              <a:off x="4841875" y="2341563"/>
              <a:ext cx="2503488" cy="230822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01</a:t>
              </a:r>
              <a:endParaRPr lang="zh-CN" altLang="en-US" sz="7200" dirty="0">
                <a:solidFill>
                  <a:srgbClr val="FFFFFF"/>
                </a:solidFill>
                <a:latin typeface="Impact" panose="020B0806030902050204" pitchFamily="34" charset="0"/>
                <a:ea typeface="SimSun" panose="02010600030101010101" pitchFamily="2" charset="-122"/>
              </a:endParaRPr>
            </a:p>
          </p:txBody>
        </p:sp>
        <p:sp>
          <p:nvSpPr>
            <p:cNvPr id="10" name="矩形 9"/>
            <p:cNvSpPr/>
            <p:nvPr/>
          </p:nvSpPr>
          <p:spPr>
            <a:xfrm>
              <a:off x="0" y="2205038"/>
              <a:ext cx="12192000" cy="27368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13321" name="组合 8"/>
            <p:cNvGrpSpPr/>
            <p:nvPr/>
          </p:nvGrpSpPr>
          <p:grpSpPr>
            <a:xfrm>
              <a:off x="71438" y="1851025"/>
              <a:ext cx="6059487" cy="3546475"/>
              <a:chOff x="3381375" y="1685925"/>
              <a:chExt cx="6059488" cy="3546475"/>
            </a:xfrm>
          </p:grpSpPr>
          <p:sp>
            <p:nvSpPr>
              <p:cNvPr id="12" name="椭圆 11"/>
              <p:cNvSpPr/>
              <p:nvPr/>
            </p:nvSpPr>
            <p:spPr>
              <a:xfrm>
                <a:off x="8351838" y="4391025"/>
                <a:ext cx="841375" cy="8413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8178801"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5"/>
              <p:cNvSpPr/>
              <p:nvPr/>
            </p:nvSpPr>
            <p:spPr>
              <a:xfrm>
                <a:off x="7480301" y="4310063"/>
                <a:ext cx="601662"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6"/>
              <p:cNvSpPr/>
              <p:nvPr/>
            </p:nvSpPr>
            <p:spPr>
              <a:xfrm>
                <a:off x="3606800" y="1685925"/>
                <a:ext cx="528637" cy="528638"/>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3871912"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grpSp>
        <p:sp>
          <p:nvSpPr>
            <p:cNvPr id="13331" name="矩形 18"/>
            <p:cNvSpPr/>
            <p:nvPr/>
          </p:nvSpPr>
          <p:spPr>
            <a:xfrm>
              <a:off x="3381375" y="2931795"/>
              <a:ext cx="5542280" cy="829945"/>
            </a:xfrm>
            <a:prstGeom prst="rect">
              <a:avLst/>
            </a:prstGeom>
            <a:noFill/>
            <a:ln w="9525">
              <a:noFill/>
            </a:ln>
          </p:spPr>
          <p:txBody>
            <a:bodyPr wrap="square" anchor="t">
              <a:spAutoFit/>
            </a:bodyPr>
            <a:lstStyle/>
            <a:p>
              <a:pPr algn="dist"/>
              <a:r>
                <a:rPr lang="en-US" altLang="zh-CN" sz="4800" b="1" dirty="0">
                  <a:solidFill>
                    <a:srgbClr val="FFFFFF"/>
                  </a:solidFill>
                  <a:latin typeface="+mn-lt"/>
                  <a:ea typeface="SimSun" panose="02010600030101010101" pitchFamily="2" charset="-122"/>
                  <a:cs typeface="+mn-lt"/>
                </a:rPr>
                <a:t>Thank You</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698625"/>
            <a:ext cx="12192000" cy="3748088"/>
            <a:chOff x="0" y="1698625"/>
            <a:chExt cx="12192000" cy="3748088"/>
          </a:xfrm>
        </p:grpSpPr>
        <p:sp>
          <p:nvSpPr>
            <p:cNvPr id="4" name="椭圆 3"/>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5" name="椭圆 4"/>
            <p:cNvSpPr/>
            <p:nvPr/>
          </p:nvSpPr>
          <p:spPr>
            <a:xfrm>
              <a:off x="8178800"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7480300" y="4310063"/>
              <a:ext cx="601663"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3871913"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7"/>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151" name="文本框 15"/>
            <p:cNvSpPr txBox="1"/>
            <p:nvPr/>
          </p:nvSpPr>
          <p:spPr>
            <a:xfrm>
              <a:off x="4841875" y="2341563"/>
              <a:ext cx="2503488" cy="230822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01</a:t>
              </a:r>
              <a:endParaRPr lang="zh-CN" altLang="en-US" sz="7200" dirty="0">
                <a:solidFill>
                  <a:srgbClr val="FFFFFF"/>
                </a:solidFill>
                <a:latin typeface="Impact" panose="020B0806030902050204" pitchFamily="34" charset="0"/>
                <a:ea typeface="SimSun" panose="02010600030101010101" pitchFamily="2" charset="-122"/>
              </a:endParaRPr>
            </a:p>
          </p:txBody>
        </p:sp>
        <p:sp>
          <p:nvSpPr>
            <p:cNvPr id="10" name="矩形 9"/>
            <p:cNvSpPr/>
            <p:nvPr/>
          </p:nvSpPr>
          <p:spPr>
            <a:xfrm>
              <a:off x="0" y="2205038"/>
              <a:ext cx="12192000" cy="27368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6153" name="组合 8"/>
            <p:cNvGrpSpPr/>
            <p:nvPr/>
          </p:nvGrpSpPr>
          <p:grpSpPr>
            <a:xfrm>
              <a:off x="71438" y="1698625"/>
              <a:ext cx="6059487" cy="3748088"/>
              <a:chOff x="3381375" y="1533525"/>
              <a:chExt cx="6059488" cy="3748088"/>
            </a:xfrm>
          </p:grpSpPr>
          <p:sp>
            <p:nvSpPr>
              <p:cNvPr id="12" name="椭圆 11"/>
              <p:cNvSpPr/>
              <p:nvPr/>
            </p:nvSpPr>
            <p:spPr>
              <a:xfrm>
                <a:off x="8351838" y="4391025"/>
                <a:ext cx="841375" cy="8413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8178801"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5" name="椭圆 14"/>
              <p:cNvSpPr/>
              <p:nvPr/>
            </p:nvSpPr>
            <p:spPr>
              <a:xfrm>
                <a:off x="4205287" y="1533525"/>
                <a:ext cx="3748089" cy="3748088"/>
              </a:xfrm>
              <a:prstGeom prst="ellipse">
                <a:avLst/>
              </a:prstGeom>
              <a:solidFill>
                <a:srgbClr val="7CA7CE"/>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5"/>
              <p:cNvSpPr/>
              <p:nvPr/>
            </p:nvSpPr>
            <p:spPr>
              <a:xfrm>
                <a:off x="7480301" y="4310063"/>
                <a:ext cx="601662"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6"/>
              <p:cNvSpPr/>
              <p:nvPr/>
            </p:nvSpPr>
            <p:spPr>
              <a:xfrm>
                <a:off x="3606800" y="1685925"/>
                <a:ext cx="528637" cy="528638"/>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3871912"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162" name="文本框 15"/>
              <p:cNvSpPr txBox="1"/>
              <p:nvPr/>
            </p:nvSpPr>
            <p:spPr>
              <a:xfrm>
                <a:off x="4841875" y="2341563"/>
                <a:ext cx="2503488" cy="230822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01</a:t>
                </a:r>
                <a:endParaRPr lang="zh-CN" altLang="en-US" sz="7200" dirty="0">
                  <a:solidFill>
                    <a:srgbClr val="FFFFFF"/>
                  </a:solidFill>
                  <a:latin typeface="Impact" panose="020B0806030902050204" pitchFamily="34" charset="0"/>
                  <a:ea typeface="SimSun" panose="02010600030101010101" pitchFamily="2" charset="-122"/>
                </a:endParaRPr>
              </a:p>
            </p:txBody>
          </p:sp>
        </p:grpSp>
        <p:sp>
          <p:nvSpPr>
            <p:cNvPr id="6163" name="矩形 18"/>
            <p:cNvSpPr/>
            <p:nvPr/>
          </p:nvSpPr>
          <p:spPr>
            <a:xfrm>
              <a:off x="6851177" y="3271838"/>
              <a:ext cx="4503760" cy="768350"/>
            </a:xfrm>
            <a:prstGeom prst="rect">
              <a:avLst/>
            </a:prstGeom>
            <a:noFill/>
            <a:ln w="9525">
              <a:noFill/>
            </a:ln>
          </p:spPr>
          <p:txBody>
            <a:bodyPr anchor="t">
              <a:spAutoFit/>
            </a:bodyPr>
            <a:lstStyle/>
            <a:p>
              <a:pPr algn="dist"/>
              <a:r>
                <a:rPr lang="en-US" altLang="zh-CN" sz="4400" b="1" dirty="0">
                  <a:solidFill>
                    <a:srgbClr val="FFFFFF"/>
                  </a:solidFill>
                  <a:latin typeface="+mn-lt"/>
                  <a:ea typeface="SimSun" panose="02010600030101010101" pitchFamily="2" charset="-122"/>
                  <a:cs typeface="+mn-lt"/>
                </a:rPr>
                <a:t>Introduction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20"/>
          <p:cNvSpPr txBox="1"/>
          <p:nvPr/>
        </p:nvSpPr>
        <p:spPr>
          <a:xfrm>
            <a:off x="3465513" y="2819400"/>
            <a:ext cx="2024062" cy="830263"/>
          </a:xfrm>
          <a:prstGeom prst="rect">
            <a:avLst/>
          </a:prstGeom>
          <a:noFill/>
          <a:ln w="9525">
            <a:noFill/>
          </a:ln>
        </p:spPr>
        <p:txBody>
          <a:bodyPr wrap="square" anchor="t">
            <a:spAutoFit/>
          </a:bodyPr>
          <a:lstStyle/>
          <a:p>
            <a:pPr algn="ctr"/>
            <a:r>
              <a:rPr lang="en-US" altLang="zh-CN" sz="4800" dirty="0">
                <a:solidFill>
                  <a:srgbClr val="FFFFFF"/>
                </a:solidFill>
                <a:latin typeface="Bebas Neue"/>
                <a:ea typeface="SimSun" panose="02010600030101010101" pitchFamily="2" charset="-122"/>
              </a:rPr>
              <a:t>2017</a:t>
            </a:r>
          </a:p>
        </p:txBody>
      </p:sp>
      <p:sp>
        <p:nvSpPr>
          <p:cNvPr id="22" name="TextBox 21"/>
          <p:cNvSpPr txBox="1"/>
          <p:nvPr/>
        </p:nvSpPr>
        <p:spPr>
          <a:xfrm>
            <a:off x="2828925" y="5360988"/>
            <a:ext cx="1670050" cy="666750"/>
          </a:xfrm>
          <a:prstGeom prst="rect">
            <a:avLst/>
          </a:prstGeom>
          <a:noFill/>
        </p:spPr>
        <p:txBody>
          <a:bodyPr wrap="square" rtlCol="0">
            <a:spAutoFit/>
          </a:bodyPr>
          <a:lstStyle/>
          <a:p>
            <a:pPr marR="0" algn="ctr" defTabSz="914400" fontAlgn="auto">
              <a:spcBef>
                <a:spcPts val="0"/>
              </a:spcBef>
              <a:spcAft>
                <a:spcPts val="0"/>
              </a:spcAft>
              <a:buClrTx/>
              <a:buSzTx/>
              <a:defRPr/>
            </a:pPr>
            <a:r>
              <a:rPr kumimoji="0" lang="en-US" sz="3735" kern="1200" cap="none" spc="0" normalizeH="0" baseline="0" noProof="0" dirty="0">
                <a:solidFill>
                  <a:prstClr val="white"/>
                </a:solidFill>
                <a:latin typeface="Bebas Neue" pitchFamily="34" charset="0"/>
                <a:ea typeface="+mn-ea"/>
                <a:cs typeface="+mn-cs"/>
                <a:sym typeface="+mn-ea"/>
              </a:rPr>
              <a:t>2015</a:t>
            </a:r>
          </a:p>
        </p:txBody>
      </p:sp>
      <p:sp>
        <p:nvSpPr>
          <p:cNvPr id="14" name="矩形 13"/>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Text Box 4"/>
          <p:cNvSpPr txBox="1"/>
          <p:nvPr/>
        </p:nvSpPr>
        <p:spPr>
          <a:xfrm>
            <a:off x="558800" y="614680"/>
            <a:ext cx="10885170" cy="5262245"/>
          </a:xfrm>
          <a:prstGeom prst="rect">
            <a:avLst/>
          </a:prstGeom>
          <a:noFill/>
        </p:spPr>
        <p:txBody>
          <a:bodyPr wrap="square" rtlCol="0">
            <a:spAutoFit/>
          </a:bodyPr>
          <a:lstStyle/>
          <a:p>
            <a:pPr marL="285750" indent="-285750">
              <a:buFont typeface="Arial" panose="020B0604020202020204" pitchFamily="34" charset="0"/>
              <a:buChar char="•"/>
            </a:pPr>
            <a:r>
              <a:rPr lang="en-US" sz="2400">
                <a:solidFill>
                  <a:schemeClr val="tx1">
                    <a:lumMod val="65000"/>
                    <a:lumOff val="35000"/>
                  </a:schemeClr>
                </a:solidFill>
              </a:rPr>
              <a:t>As use of drones rapidly expands, it is aided by improvements in technology such as highspeed cameras, sensors, and processors able to analyze the data rapidly and efficiently on the drone. </a:t>
            </a:r>
          </a:p>
          <a:p>
            <a:pPr>
              <a:buFont typeface="Arial" panose="020B0604020202020204" pitchFamily="34" charset="0"/>
            </a:pPr>
            <a:endParaRPr lang="en-US" sz="2400">
              <a:solidFill>
                <a:schemeClr val="tx1">
                  <a:lumMod val="65000"/>
                  <a:lumOff val="35000"/>
                </a:schemeClr>
              </a:solidFill>
            </a:endParaRPr>
          </a:p>
          <a:p>
            <a:pPr marL="285750" indent="-285750">
              <a:buFont typeface="Arial" panose="020B0604020202020204" pitchFamily="34" charset="0"/>
              <a:buChar char="•"/>
            </a:pPr>
            <a:r>
              <a:rPr lang="en-US" sz="2400">
                <a:solidFill>
                  <a:schemeClr val="tx1">
                    <a:lumMod val="65000"/>
                    <a:lumOff val="35000"/>
                  </a:schemeClr>
                </a:solidFill>
              </a:rPr>
              <a:t>Drones can either be controlled manually by an operator or fly autonomously, but as the use for an operator increases the cost considerably, it is clearly preferable for them to operate autonomously. </a:t>
            </a:r>
          </a:p>
          <a:p>
            <a:pPr marL="285750" indent="-285750">
              <a:buFont typeface="Arial" panose="020B0604020202020204" pitchFamily="34" charset="0"/>
              <a:buChar char="•"/>
            </a:pPr>
            <a:endParaRPr lang="en-US" sz="2400">
              <a:solidFill>
                <a:schemeClr val="tx1">
                  <a:lumMod val="65000"/>
                  <a:lumOff val="35000"/>
                </a:schemeClr>
              </a:solidFill>
            </a:endParaRPr>
          </a:p>
          <a:p>
            <a:pPr marL="285750" indent="-285750">
              <a:buFont typeface="Arial" panose="020B0604020202020204" pitchFamily="34" charset="0"/>
              <a:buChar char="•"/>
            </a:pPr>
            <a:r>
              <a:rPr lang="en-US" sz="2400">
                <a:solidFill>
                  <a:schemeClr val="tx1">
                    <a:lumMod val="65000"/>
                    <a:lumOff val="35000"/>
                  </a:schemeClr>
                </a:solidFill>
              </a:rPr>
              <a:t>A true unmanned aerial vehicle, UAV, is preprogrammed prior to flight to do a specific set of tasks on a specific flight path. </a:t>
            </a:r>
          </a:p>
          <a:p>
            <a:pPr marL="285750" indent="-285750">
              <a:buFont typeface="Arial" panose="020B0604020202020204" pitchFamily="34" charset="0"/>
              <a:buChar char="•"/>
            </a:pPr>
            <a:endParaRPr lang="en-US" sz="2400">
              <a:solidFill>
                <a:schemeClr val="tx1">
                  <a:lumMod val="65000"/>
                  <a:lumOff val="35000"/>
                </a:schemeClr>
              </a:solidFill>
            </a:endParaRPr>
          </a:p>
          <a:p>
            <a:pPr>
              <a:buFont typeface="Arial" panose="020B0604020202020204" pitchFamily="34" charset="0"/>
            </a:pPr>
            <a:endParaRPr lang="en-US" sz="2400">
              <a:solidFill>
                <a:schemeClr val="tx1">
                  <a:lumMod val="65000"/>
                  <a:lumOff val="35000"/>
                </a:schemeClr>
              </a:solidFill>
            </a:endParaRPr>
          </a:p>
          <a:p>
            <a:pPr marL="285750" indent="-285750">
              <a:buFont typeface="Arial" panose="020B0604020202020204" pitchFamily="34" charset="0"/>
              <a:buChar char="•"/>
            </a:pPr>
            <a:endParaRPr lang="en-US" sz="2400">
              <a:solidFill>
                <a:schemeClr val="tx1">
                  <a:lumMod val="65000"/>
                  <a:lumOff val="35000"/>
                </a:schemeClr>
              </a:solidFill>
            </a:endParaRPr>
          </a:p>
          <a:p>
            <a:pPr marL="285750" indent="-285750">
              <a:buFont typeface="Arial" panose="020B0604020202020204" pitchFamily="34" charset="0"/>
              <a:buChar char="•"/>
            </a:pPr>
            <a:endParaRPr lang="en-US" sz="2400">
              <a:solidFill>
                <a:schemeClr val="tx1">
                  <a:lumMod val="65000"/>
                  <a:lumOff val="35000"/>
                </a:schemeClr>
              </a:solidFill>
            </a:endParaRPr>
          </a:p>
        </p:txBody>
      </p:sp>
      <p:sp>
        <p:nvSpPr>
          <p:cNvPr id="4" name="Text Box 3"/>
          <p:cNvSpPr txBox="1"/>
          <p:nvPr/>
        </p:nvSpPr>
        <p:spPr>
          <a:xfrm>
            <a:off x="11157585" y="6308090"/>
            <a:ext cx="1142365" cy="368300"/>
          </a:xfrm>
          <a:prstGeom prst="rect">
            <a:avLst/>
          </a:prstGeom>
          <a:noFill/>
        </p:spPr>
        <p:txBody>
          <a:bodyPr wrap="square" rtlCol="0">
            <a:spAutoFit/>
          </a:bodyPr>
          <a:lstStyle/>
          <a:p>
            <a:r>
              <a:rPr lang="en-US"/>
              <a:t>2</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744855" y="398780"/>
            <a:ext cx="10358755" cy="6739255"/>
          </a:xfrm>
          <a:prstGeom prst="rect">
            <a:avLst/>
          </a:prstGeom>
          <a:noFill/>
        </p:spPr>
        <p:txBody>
          <a:bodyPr wrap="square" rtlCol="0">
            <a:spAutoFit/>
          </a:bodyPr>
          <a:lstStyle/>
          <a:p>
            <a:pPr marL="457200" indent="-457200" algn="just">
              <a:buFont typeface="Wingdings" panose="05000000000000000000" charset="0"/>
              <a:buChar char="§"/>
            </a:pPr>
            <a:endParaRPr lang="en-US" sz="2400">
              <a:solidFill>
                <a:schemeClr val="tx1">
                  <a:lumMod val="65000"/>
                  <a:lumOff val="35000"/>
                </a:schemeClr>
              </a:solidFill>
            </a:endParaRPr>
          </a:p>
          <a:p>
            <a:pPr marL="457200" indent="-457200" algn="just">
              <a:buFont typeface="Wingdings" panose="05000000000000000000" charset="0"/>
              <a:buChar char="§"/>
            </a:pPr>
            <a:r>
              <a:rPr lang="en-US" sz="2400">
                <a:solidFill>
                  <a:schemeClr val="tx1">
                    <a:lumMod val="65000"/>
                    <a:lumOff val="35000"/>
                  </a:schemeClr>
                </a:solidFill>
              </a:rPr>
              <a:t>In agriculture field,numerous pests has always been a key issue affecting agriculture productivity for decades.</a:t>
            </a:r>
          </a:p>
          <a:p>
            <a:pPr marL="457200" indent="-457200" algn="just">
              <a:buFont typeface="Wingdings" panose="05000000000000000000" charset="0"/>
              <a:buChar char="§"/>
            </a:pPr>
            <a:endParaRPr lang="en-US" sz="2400">
              <a:solidFill>
                <a:schemeClr val="tx1">
                  <a:lumMod val="65000"/>
                  <a:lumOff val="35000"/>
                </a:schemeClr>
              </a:solidFill>
            </a:endParaRPr>
          </a:p>
          <a:p>
            <a:pPr marL="457200" indent="-457200" algn="just">
              <a:buFont typeface="Wingdings" panose="05000000000000000000" charset="0"/>
              <a:buChar char="§"/>
            </a:pPr>
            <a:r>
              <a:rPr lang="en-US" sz="2400">
                <a:solidFill>
                  <a:schemeClr val="tx1">
                    <a:lumMod val="65000"/>
                    <a:lumOff val="35000"/>
                  </a:schemeClr>
                </a:solidFill>
              </a:rPr>
              <a:t>Montoring  the number of pest species is of great significance to eliminate pests without delay to avoid blind use of pesticides which result in unhealthy crops.</a:t>
            </a:r>
          </a:p>
          <a:p>
            <a:pPr marL="457200" indent="-457200" algn="just">
              <a:buFont typeface="Wingdings" panose="05000000000000000000" charset="0"/>
              <a:buChar char="§"/>
            </a:pPr>
            <a:endParaRPr lang="en-US" sz="2400">
              <a:solidFill>
                <a:schemeClr val="tx1">
                  <a:lumMod val="65000"/>
                  <a:lumOff val="35000"/>
                </a:schemeClr>
              </a:solidFill>
            </a:endParaRPr>
          </a:p>
          <a:p>
            <a:pPr marL="457200" indent="-457200" algn="just">
              <a:buFont typeface="Wingdings" panose="05000000000000000000" charset="0"/>
              <a:buChar char="§"/>
            </a:pPr>
            <a:r>
              <a:rPr lang="en-US" sz="2400">
                <a:solidFill>
                  <a:schemeClr val="tx1">
                    <a:lumMod val="65000"/>
                    <a:lumOff val="35000"/>
                  </a:schemeClr>
                </a:solidFill>
              </a:rPr>
              <a:t>Previously, pest detection is performed by manual observation which is obviously laborious and error-prone.</a:t>
            </a:r>
          </a:p>
          <a:p>
            <a:pPr marL="457200" indent="-457200" algn="just">
              <a:buFont typeface="Wingdings" panose="05000000000000000000" charset="0"/>
              <a:buChar char="§"/>
            </a:pPr>
            <a:endParaRPr lang="en-US" sz="2400">
              <a:solidFill>
                <a:schemeClr val="tx1">
                  <a:lumMod val="65000"/>
                  <a:lumOff val="35000"/>
                </a:schemeClr>
              </a:solidFill>
            </a:endParaRPr>
          </a:p>
          <a:p>
            <a:pPr marL="457200" indent="-457200" algn="just">
              <a:buFont typeface="Wingdings" panose="05000000000000000000" charset="0"/>
              <a:buChar char="§"/>
            </a:pPr>
            <a:r>
              <a:rPr lang="en-US" sz="2400">
                <a:solidFill>
                  <a:schemeClr val="tx1">
                    <a:lumMod val="65000"/>
                    <a:lumOff val="35000"/>
                  </a:schemeClr>
                </a:solidFill>
                <a:sym typeface="+mn-ea"/>
              </a:rPr>
              <a:t>Multi-class pest detection is one of the crucial components in pest management involving localization in addition to classification which is much more difficult than generic object detection because of the apparent differences among pest species.</a:t>
            </a:r>
            <a:endParaRPr lang="en-US" sz="2400">
              <a:solidFill>
                <a:schemeClr val="tx1">
                  <a:lumMod val="65000"/>
                  <a:lumOff val="35000"/>
                </a:schemeClr>
              </a:solidFill>
            </a:endParaRPr>
          </a:p>
          <a:p>
            <a:pPr marL="457200" indent="-457200" algn="just">
              <a:buFont typeface="Wingdings" panose="05000000000000000000" charset="0"/>
              <a:buChar char="§"/>
            </a:pPr>
            <a:endParaRPr lang="en-US" sz="2400">
              <a:solidFill>
                <a:schemeClr val="tx1">
                  <a:lumMod val="65000"/>
                  <a:lumOff val="35000"/>
                </a:schemeClr>
              </a:solidFill>
            </a:endParaRPr>
          </a:p>
          <a:p>
            <a:pPr marL="457200" indent="-457200" algn="just">
              <a:buFont typeface="Wingdings" panose="05000000000000000000" charset="0"/>
              <a:buChar char="§"/>
            </a:pPr>
            <a:endParaRPr lang="en-US" sz="2400">
              <a:solidFill>
                <a:schemeClr val="tx1">
                  <a:lumMod val="65000"/>
                  <a:lumOff val="35000"/>
                </a:schemeClr>
              </a:solidFill>
            </a:endParaRPr>
          </a:p>
          <a:p>
            <a:pPr marL="457200" indent="-457200" algn="just">
              <a:buFont typeface="Wingdings" panose="05000000000000000000" charset="0"/>
              <a:buChar char="§"/>
            </a:pPr>
            <a:endParaRPr lang="en-US" sz="2400">
              <a:solidFill>
                <a:schemeClr val="tx1">
                  <a:lumMod val="65000"/>
                  <a:lumOff val="35000"/>
                </a:schemeClr>
              </a:solidFill>
            </a:endParaRPr>
          </a:p>
        </p:txBody>
      </p:sp>
      <p:sp>
        <p:nvSpPr>
          <p:cNvPr id="4" name="Text Box 3"/>
          <p:cNvSpPr txBox="1"/>
          <p:nvPr/>
        </p:nvSpPr>
        <p:spPr>
          <a:xfrm>
            <a:off x="11109325" y="6231890"/>
            <a:ext cx="854075" cy="368300"/>
          </a:xfrm>
          <a:prstGeom prst="rect">
            <a:avLst/>
          </a:prstGeom>
          <a:noFill/>
        </p:spPr>
        <p:txBody>
          <a:bodyPr wrap="square" rtlCol="0">
            <a:spAutoFit/>
          </a:bodyPr>
          <a:lstStyle/>
          <a:p>
            <a:r>
              <a:rPr lang="en-US"/>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710055"/>
            <a:ext cx="12192000" cy="3748088"/>
            <a:chOff x="0" y="1698625"/>
            <a:chExt cx="12192000" cy="3748088"/>
          </a:xfrm>
        </p:grpSpPr>
        <p:sp>
          <p:nvSpPr>
            <p:cNvPr id="4" name="椭圆 3"/>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5" name="椭圆 4"/>
            <p:cNvSpPr/>
            <p:nvPr/>
          </p:nvSpPr>
          <p:spPr>
            <a:xfrm>
              <a:off x="8178800"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7480300" y="4310063"/>
              <a:ext cx="601663"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3871913"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7"/>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26631" name="文本框 15"/>
            <p:cNvSpPr txBox="1"/>
            <p:nvPr/>
          </p:nvSpPr>
          <p:spPr>
            <a:xfrm>
              <a:off x="4841875" y="2341563"/>
              <a:ext cx="2503488" cy="230822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01</a:t>
              </a:r>
              <a:endParaRPr lang="zh-CN" altLang="en-US" sz="7200" dirty="0">
                <a:solidFill>
                  <a:srgbClr val="FFFFFF"/>
                </a:solidFill>
                <a:latin typeface="Impact" panose="020B0806030902050204" pitchFamily="34" charset="0"/>
                <a:ea typeface="SimSun" panose="02010600030101010101" pitchFamily="2" charset="-122"/>
              </a:endParaRPr>
            </a:p>
          </p:txBody>
        </p:sp>
        <p:sp>
          <p:nvSpPr>
            <p:cNvPr id="10" name="矩形 9"/>
            <p:cNvSpPr/>
            <p:nvPr/>
          </p:nvSpPr>
          <p:spPr>
            <a:xfrm>
              <a:off x="0" y="2205038"/>
              <a:ext cx="12192000" cy="27368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6633" name="组合 8"/>
            <p:cNvGrpSpPr/>
            <p:nvPr/>
          </p:nvGrpSpPr>
          <p:grpSpPr>
            <a:xfrm>
              <a:off x="71438" y="1698625"/>
              <a:ext cx="6059487" cy="3748088"/>
              <a:chOff x="3381375" y="1533525"/>
              <a:chExt cx="6059488" cy="3748088"/>
            </a:xfrm>
          </p:grpSpPr>
          <p:sp>
            <p:nvSpPr>
              <p:cNvPr id="12" name="椭圆 11"/>
              <p:cNvSpPr/>
              <p:nvPr/>
            </p:nvSpPr>
            <p:spPr>
              <a:xfrm>
                <a:off x="8351838" y="4391025"/>
                <a:ext cx="841375" cy="8413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8178801"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5" name="椭圆 14"/>
              <p:cNvSpPr/>
              <p:nvPr/>
            </p:nvSpPr>
            <p:spPr>
              <a:xfrm>
                <a:off x="4205287" y="1533525"/>
                <a:ext cx="3748089" cy="3748088"/>
              </a:xfrm>
              <a:prstGeom prst="ellipse">
                <a:avLst/>
              </a:prstGeom>
              <a:solidFill>
                <a:srgbClr val="7CA7CE"/>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5"/>
              <p:cNvSpPr/>
              <p:nvPr/>
            </p:nvSpPr>
            <p:spPr>
              <a:xfrm>
                <a:off x="7480301" y="4310063"/>
                <a:ext cx="601662"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6"/>
              <p:cNvSpPr/>
              <p:nvPr/>
            </p:nvSpPr>
            <p:spPr>
              <a:xfrm>
                <a:off x="3606800" y="1685925"/>
                <a:ext cx="528637" cy="528638"/>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3871912"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26642" name="文本框 15"/>
              <p:cNvSpPr txBox="1"/>
              <p:nvPr/>
            </p:nvSpPr>
            <p:spPr>
              <a:xfrm>
                <a:off x="4841875" y="2341563"/>
                <a:ext cx="2503488" cy="230695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02</a:t>
                </a:r>
                <a:endParaRPr lang="zh-CN" altLang="en-US" sz="7200" dirty="0">
                  <a:solidFill>
                    <a:srgbClr val="FFFFFF"/>
                  </a:solidFill>
                  <a:latin typeface="Impact" panose="020B0806030902050204" pitchFamily="34" charset="0"/>
                  <a:ea typeface="SimSun" panose="02010600030101010101" pitchFamily="2" charset="-122"/>
                </a:endParaRPr>
              </a:p>
            </p:txBody>
          </p:sp>
        </p:grpSp>
        <p:sp>
          <p:nvSpPr>
            <p:cNvPr id="26643" name="矩形 18"/>
            <p:cNvSpPr/>
            <p:nvPr/>
          </p:nvSpPr>
          <p:spPr>
            <a:xfrm>
              <a:off x="6978015" y="3033395"/>
              <a:ext cx="4093845" cy="1445260"/>
            </a:xfrm>
            <a:prstGeom prst="rect">
              <a:avLst/>
            </a:prstGeom>
            <a:noFill/>
            <a:ln w="9525">
              <a:noFill/>
            </a:ln>
          </p:spPr>
          <p:txBody>
            <a:bodyPr wrap="square" anchor="t">
              <a:spAutoFit/>
            </a:bodyPr>
            <a:lstStyle/>
            <a:p>
              <a:pPr algn="dist"/>
              <a:r>
                <a:rPr lang="en-US" altLang="zh-CN" sz="4400" b="1" dirty="0">
                  <a:solidFill>
                    <a:srgbClr val="FFFFFF"/>
                  </a:solidFill>
                  <a:latin typeface="+mn-lt"/>
                  <a:ea typeface="SimSun" panose="02010600030101010101" pitchFamily="2" charset="-122"/>
                  <a:cs typeface="+mn-lt"/>
                </a:rPr>
                <a:t>Problem Statement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514350" y="746125"/>
            <a:ext cx="10180955" cy="4399915"/>
          </a:xfrm>
          <a:prstGeom prst="rect">
            <a:avLst/>
          </a:prstGeom>
          <a:noFill/>
        </p:spPr>
        <p:txBody>
          <a:bodyPr wrap="square" rtlCol="0">
            <a:spAutoFit/>
          </a:bodyPr>
          <a:lstStyle/>
          <a:p>
            <a:pPr algn="just">
              <a:buFont typeface="Wingdings" panose="05000000000000000000" charset="0"/>
            </a:pPr>
            <a:endParaRPr lang="en-US" sz="2800">
              <a:solidFill>
                <a:schemeClr val="tx1">
                  <a:lumMod val="65000"/>
                  <a:lumOff val="35000"/>
                </a:schemeClr>
              </a:solidFill>
            </a:endParaRPr>
          </a:p>
          <a:p>
            <a:pPr algn="just">
              <a:buFont typeface="Wingdings" panose="05000000000000000000" charset="0"/>
            </a:pPr>
            <a:r>
              <a:rPr lang="en-US" sz="2800">
                <a:solidFill>
                  <a:schemeClr val="tx1">
                    <a:lumMod val="65000"/>
                    <a:lumOff val="35000"/>
                  </a:schemeClr>
                </a:solidFill>
              </a:rPr>
              <a:t>The proposed system should be able to capture video using autonomously path planned drone,that can be further processed for multi-class pest detection which is one of the crucial componets in pest management involving localization in addition to classification using region-based end to end approach named PestNet which will be effecient for increasing the agriculture productivity and eleminate pests without delay to avoid blind use of pesticides which results in unhealthy crops. </a:t>
            </a:r>
          </a:p>
          <a:p>
            <a:pPr algn="just">
              <a:buFont typeface="Wingdings" panose="05000000000000000000" charset="0"/>
            </a:pPr>
            <a:endParaRPr lang="en-US" sz="2800">
              <a:solidFill>
                <a:schemeClr val="tx1">
                  <a:lumMod val="65000"/>
                  <a:lumOff val="35000"/>
                </a:schemeClr>
              </a:solidFill>
            </a:endParaRPr>
          </a:p>
        </p:txBody>
      </p:sp>
      <p:sp>
        <p:nvSpPr>
          <p:cNvPr id="4" name="Text Box 3"/>
          <p:cNvSpPr txBox="1"/>
          <p:nvPr/>
        </p:nvSpPr>
        <p:spPr>
          <a:xfrm>
            <a:off x="10923905" y="6235700"/>
            <a:ext cx="974090" cy="368300"/>
          </a:xfrm>
          <a:prstGeom prst="rect">
            <a:avLst/>
          </a:prstGeom>
          <a:noFill/>
        </p:spPr>
        <p:txBody>
          <a:bodyPr wrap="square" rtlCol="0">
            <a:spAutoFit/>
          </a:bodyPr>
          <a:lstStyle/>
          <a:p>
            <a:r>
              <a:rPr lang="en-US"/>
              <a:t>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0" y="1710055"/>
            <a:ext cx="12192000" cy="3748088"/>
            <a:chOff x="0" y="1698625"/>
            <a:chExt cx="12192000" cy="3748088"/>
          </a:xfrm>
        </p:grpSpPr>
        <p:sp>
          <p:nvSpPr>
            <p:cNvPr id="4" name="椭圆 3"/>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5" name="椭圆 4"/>
            <p:cNvSpPr/>
            <p:nvPr/>
          </p:nvSpPr>
          <p:spPr>
            <a:xfrm>
              <a:off x="8178800"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6" name="椭圆 5"/>
            <p:cNvSpPr/>
            <p:nvPr/>
          </p:nvSpPr>
          <p:spPr>
            <a:xfrm>
              <a:off x="7480300" y="4310063"/>
              <a:ext cx="601663"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7" name="椭圆 6"/>
            <p:cNvSpPr/>
            <p:nvPr/>
          </p:nvSpPr>
          <p:spPr>
            <a:xfrm>
              <a:off x="3871913"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8" name="椭圆 7"/>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26631" name="文本框 15"/>
            <p:cNvSpPr txBox="1"/>
            <p:nvPr/>
          </p:nvSpPr>
          <p:spPr>
            <a:xfrm>
              <a:off x="4841875" y="2341563"/>
              <a:ext cx="2503488" cy="230822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01</a:t>
              </a:r>
              <a:endParaRPr lang="zh-CN" altLang="en-US" sz="7200" dirty="0">
                <a:solidFill>
                  <a:srgbClr val="FFFFFF"/>
                </a:solidFill>
                <a:latin typeface="Impact" panose="020B0806030902050204" pitchFamily="34" charset="0"/>
                <a:ea typeface="SimSun" panose="02010600030101010101" pitchFamily="2" charset="-122"/>
              </a:endParaRPr>
            </a:p>
          </p:txBody>
        </p:sp>
        <p:sp>
          <p:nvSpPr>
            <p:cNvPr id="10" name="矩形 9"/>
            <p:cNvSpPr/>
            <p:nvPr/>
          </p:nvSpPr>
          <p:spPr>
            <a:xfrm>
              <a:off x="0" y="2205038"/>
              <a:ext cx="12192000" cy="27368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nvGrpSpPr>
            <p:cNvPr id="26633" name="组合 8"/>
            <p:cNvGrpSpPr/>
            <p:nvPr/>
          </p:nvGrpSpPr>
          <p:grpSpPr>
            <a:xfrm>
              <a:off x="71438" y="1698625"/>
              <a:ext cx="6059487" cy="3748088"/>
              <a:chOff x="3381375" y="1533525"/>
              <a:chExt cx="6059488" cy="3748088"/>
            </a:xfrm>
          </p:grpSpPr>
          <p:sp>
            <p:nvSpPr>
              <p:cNvPr id="12" name="椭圆 11"/>
              <p:cNvSpPr/>
              <p:nvPr/>
            </p:nvSpPr>
            <p:spPr>
              <a:xfrm>
                <a:off x="8351838" y="4391025"/>
                <a:ext cx="841375" cy="8413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3" name="椭圆 12"/>
              <p:cNvSpPr/>
              <p:nvPr/>
            </p:nvSpPr>
            <p:spPr>
              <a:xfrm>
                <a:off x="8923338" y="4132263"/>
                <a:ext cx="517525" cy="5175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4" name="椭圆 13"/>
              <p:cNvSpPr/>
              <p:nvPr/>
            </p:nvSpPr>
            <p:spPr>
              <a:xfrm>
                <a:off x="8178801" y="3921125"/>
                <a:ext cx="346075" cy="34607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5" name="椭圆 14"/>
              <p:cNvSpPr/>
              <p:nvPr/>
            </p:nvSpPr>
            <p:spPr>
              <a:xfrm>
                <a:off x="4205287" y="1533525"/>
                <a:ext cx="3748089" cy="3748088"/>
              </a:xfrm>
              <a:prstGeom prst="ellipse">
                <a:avLst/>
              </a:prstGeom>
              <a:solidFill>
                <a:srgbClr val="7CA7CE"/>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6" name="椭圆 15"/>
              <p:cNvSpPr/>
              <p:nvPr/>
            </p:nvSpPr>
            <p:spPr>
              <a:xfrm>
                <a:off x="7480301" y="4310063"/>
                <a:ext cx="601662" cy="603250"/>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7" name="椭圆 16"/>
              <p:cNvSpPr/>
              <p:nvPr/>
            </p:nvSpPr>
            <p:spPr>
              <a:xfrm>
                <a:off x="3606800" y="1685925"/>
                <a:ext cx="528637" cy="528638"/>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8" name="椭圆 17"/>
              <p:cNvSpPr/>
              <p:nvPr/>
            </p:nvSpPr>
            <p:spPr>
              <a:xfrm>
                <a:off x="3871912" y="2357438"/>
                <a:ext cx="247650" cy="249237"/>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19" name="椭圆 18"/>
              <p:cNvSpPr/>
              <p:nvPr/>
            </p:nvSpPr>
            <p:spPr>
              <a:xfrm>
                <a:off x="3381375" y="2170113"/>
                <a:ext cx="187325" cy="187325"/>
              </a:xfrm>
              <a:prstGeom prst="ellipse">
                <a:avLst/>
              </a:prstGeom>
              <a:solidFill>
                <a:schemeClr val="tx1">
                  <a:lumMod val="50000"/>
                  <a:lumOff val="50000"/>
                </a:schemeClr>
              </a:solidFill>
              <a:ln w="28575">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190" b="0" i="0" u="none" strike="noStrike" kern="1200" cap="none" spc="0" normalizeH="0" baseline="0" noProof="0">
                  <a:ln>
                    <a:noFill/>
                  </a:ln>
                  <a:solidFill>
                    <a:prstClr val="white"/>
                  </a:solidFill>
                  <a:effectLst/>
                  <a:uLnTx/>
                  <a:uFillTx/>
                  <a:latin typeface="+mn-lt"/>
                  <a:ea typeface="+mn-ea"/>
                  <a:cs typeface="+mn-cs"/>
                </a:endParaRPr>
              </a:p>
            </p:txBody>
          </p:sp>
          <p:sp>
            <p:nvSpPr>
              <p:cNvPr id="26642" name="文本框 15"/>
              <p:cNvSpPr txBox="1"/>
              <p:nvPr/>
            </p:nvSpPr>
            <p:spPr>
              <a:xfrm>
                <a:off x="4841875" y="2341563"/>
                <a:ext cx="2503488" cy="2306955"/>
              </a:xfrm>
              <a:prstGeom prst="rect">
                <a:avLst/>
              </a:prstGeom>
              <a:noFill/>
              <a:ln w="9525">
                <a:noFill/>
              </a:ln>
            </p:spPr>
            <p:txBody>
              <a:bodyPr anchor="t">
                <a:spAutoFit/>
              </a:bodyPr>
              <a:lstStyle/>
              <a:p>
                <a:pPr algn="ctr"/>
                <a:r>
                  <a:rPr lang="en-US" altLang="zh-CN" sz="7200" dirty="0">
                    <a:solidFill>
                      <a:srgbClr val="FFFFFF"/>
                    </a:solidFill>
                    <a:latin typeface="Impact" panose="020B0806030902050204" pitchFamily="34" charset="0"/>
                    <a:ea typeface="SimSun" panose="02010600030101010101" pitchFamily="2" charset="-122"/>
                  </a:rPr>
                  <a:t>PART</a:t>
                </a:r>
              </a:p>
              <a:p>
                <a:pPr algn="ctr"/>
                <a:r>
                  <a:rPr lang="en-US" altLang="zh-CN" sz="7200" dirty="0">
                    <a:solidFill>
                      <a:srgbClr val="FFFFFF"/>
                    </a:solidFill>
                    <a:latin typeface="Impact" panose="020B0806030902050204" pitchFamily="34" charset="0"/>
                    <a:ea typeface="SimSun" panose="02010600030101010101" pitchFamily="2" charset="-122"/>
                  </a:rPr>
                  <a:t>03</a:t>
                </a:r>
                <a:endParaRPr lang="zh-CN" altLang="en-US" sz="7200" dirty="0">
                  <a:solidFill>
                    <a:srgbClr val="FFFFFF"/>
                  </a:solidFill>
                  <a:latin typeface="Impact" panose="020B0806030902050204" pitchFamily="34" charset="0"/>
                  <a:ea typeface="SimSun" panose="02010600030101010101" pitchFamily="2" charset="-122"/>
                </a:endParaRPr>
              </a:p>
            </p:txBody>
          </p:sp>
        </p:grpSp>
        <p:sp>
          <p:nvSpPr>
            <p:cNvPr id="26643" name="矩形 18"/>
            <p:cNvSpPr/>
            <p:nvPr/>
          </p:nvSpPr>
          <p:spPr>
            <a:xfrm>
              <a:off x="6978015" y="3033395"/>
              <a:ext cx="4093845" cy="768350"/>
            </a:xfrm>
            <a:prstGeom prst="rect">
              <a:avLst/>
            </a:prstGeom>
            <a:noFill/>
            <a:ln w="9525">
              <a:noFill/>
            </a:ln>
          </p:spPr>
          <p:txBody>
            <a:bodyPr wrap="square" anchor="t">
              <a:spAutoFit/>
            </a:bodyPr>
            <a:lstStyle/>
            <a:p>
              <a:pPr algn="dist"/>
              <a:r>
                <a:rPr lang="en-US" altLang="zh-CN" sz="4400" b="1" dirty="0">
                  <a:solidFill>
                    <a:srgbClr val="FFFFFF"/>
                  </a:solidFill>
                  <a:latin typeface="+mn-lt"/>
                  <a:ea typeface="SimSun" panose="02010600030101010101" pitchFamily="2" charset="-122"/>
                  <a:cs typeface="+mn-lt"/>
                </a:rPr>
                <a:t>Objectives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0" y="90805"/>
            <a:ext cx="206375" cy="307975"/>
          </a:xfrm>
          <a:prstGeom prst="rect">
            <a:avLst/>
          </a:prstGeom>
          <a:solidFill>
            <a:srgbClr val="7CA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Text Box 49"/>
          <p:cNvSpPr txBox="1"/>
          <p:nvPr/>
        </p:nvSpPr>
        <p:spPr>
          <a:xfrm>
            <a:off x="514350" y="746125"/>
            <a:ext cx="10626090" cy="8709025"/>
          </a:xfrm>
          <a:prstGeom prst="rect">
            <a:avLst/>
          </a:prstGeom>
          <a:noFill/>
        </p:spPr>
        <p:txBody>
          <a:bodyPr wrap="square" rtlCol="0">
            <a:spAutoFit/>
          </a:bodyPr>
          <a:lstStyle/>
          <a:p>
            <a:pPr marL="457200" indent="-457200">
              <a:buFont typeface="Wingdings" panose="05000000000000000000" charset="0"/>
              <a:buChar char="§"/>
            </a:pPr>
            <a:r>
              <a:rPr lang="en-US" sz="2800">
                <a:solidFill>
                  <a:schemeClr val="tx1">
                    <a:lumMod val="65000"/>
                    <a:lumOff val="35000"/>
                  </a:schemeClr>
                </a:solidFill>
              </a:rPr>
              <a:t>Autonomous Path Planning.</a:t>
            </a:r>
          </a:p>
          <a:p>
            <a:pPr marL="457200" indent="-457200">
              <a:buFont typeface="Wingdings" panose="05000000000000000000" charset="0"/>
              <a:buChar char="§"/>
            </a:pPr>
            <a:endParaRPr lang="en-US" sz="2800">
              <a:solidFill>
                <a:schemeClr val="tx1">
                  <a:lumMod val="65000"/>
                  <a:lumOff val="35000"/>
                </a:schemeClr>
              </a:solidFill>
            </a:endParaRPr>
          </a:p>
          <a:p>
            <a:pPr marL="457200" indent="-457200">
              <a:buFont typeface="Wingdings" panose="05000000000000000000" charset="0"/>
              <a:buChar char="§"/>
            </a:pPr>
            <a:r>
              <a:rPr lang="en-US" sz="2800">
                <a:solidFill>
                  <a:schemeClr val="tx1">
                    <a:lumMod val="65000"/>
                    <a:lumOff val="35000"/>
                  </a:schemeClr>
                </a:solidFill>
              </a:rPr>
              <a:t>Video streaming using drone camera.</a:t>
            </a:r>
          </a:p>
          <a:p>
            <a:pPr marL="457200" indent="-457200">
              <a:buFont typeface="Wingdings" panose="05000000000000000000" charset="0"/>
              <a:buChar char="§"/>
            </a:pPr>
            <a:endParaRPr lang="en-US" sz="2800">
              <a:solidFill>
                <a:schemeClr val="tx1">
                  <a:lumMod val="65000"/>
                  <a:lumOff val="35000"/>
                </a:schemeClr>
              </a:solidFill>
            </a:endParaRPr>
          </a:p>
          <a:p>
            <a:pPr marL="457200" indent="-457200">
              <a:buFont typeface="Wingdings" panose="05000000000000000000" charset="0"/>
              <a:buChar char="§"/>
            </a:pPr>
            <a:r>
              <a:rPr lang="en-US" sz="2800">
                <a:solidFill>
                  <a:schemeClr val="tx1">
                    <a:lumMod val="65000"/>
                    <a:lumOff val="35000"/>
                  </a:schemeClr>
                </a:solidFill>
              </a:rPr>
              <a:t>Knowledge discovery from video images.</a:t>
            </a:r>
          </a:p>
          <a:p>
            <a:pPr>
              <a:buFont typeface="Wingdings" panose="05000000000000000000" charset="0"/>
            </a:pPr>
            <a:endParaRPr lang="en-US" sz="2800">
              <a:solidFill>
                <a:schemeClr val="tx1">
                  <a:lumMod val="65000"/>
                  <a:lumOff val="35000"/>
                </a:schemeClr>
              </a:solidFill>
            </a:endParaRPr>
          </a:p>
          <a:p>
            <a:pPr marL="457200" indent="-457200" algn="just">
              <a:buFont typeface="Wingdings" panose="05000000000000000000" charset="0"/>
              <a:buChar char="§"/>
            </a:pPr>
            <a:r>
              <a:rPr lang="en-US" sz="2800">
                <a:solidFill>
                  <a:schemeClr val="tx1">
                    <a:lumMod val="65000"/>
                    <a:lumOff val="35000"/>
                  </a:schemeClr>
                </a:solidFill>
                <a:sym typeface="+mn-ea"/>
              </a:rPr>
              <a:t>End-to -end architecture based on automatic pest detection (PestNet) is designed and developed for large scale multi class pest detection and classification.</a:t>
            </a:r>
          </a:p>
          <a:p>
            <a:pPr marL="457200" indent="-457200">
              <a:buFont typeface="Wingdings" panose="05000000000000000000" charset="0"/>
              <a:buChar char="§"/>
            </a:pPr>
            <a:endParaRPr lang="en-US" sz="2800">
              <a:solidFill>
                <a:schemeClr val="tx1">
                  <a:lumMod val="65000"/>
                  <a:lumOff val="35000"/>
                </a:schemeClr>
              </a:solidFill>
              <a:sym typeface="+mn-ea"/>
            </a:endParaRPr>
          </a:p>
          <a:p>
            <a:pPr marL="457200" indent="-457200">
              <a:buFont typeface="Wingdings" panose="05000000000000000000" charset="0"/>
              <a:buChar char="§"/>
            </a:pPr>
            <a:r>
              <a:rPr lang="en-US" sz="2800">
                <a:solidFill>
                  <a:schemeClr val="tx1">
                    <a:lumMod val="65000"/>
                    <a:lumOff val="35000"/>
                  </a:schemeClr>
                </a:solidFill>
                <a:sym typeface="+mn-ea"/>
              </a:rPr>
              <a:t>Increase the health and productivity of crops. </a:t>
            </a:r>
          </a:p>
          <a:p>
            <a:pPr marL="457200" indent="-457200">
              <a:buFont typeface="Wingdings" panose="05000000000000000000" charset="0"/>
              <a:buChar char="§"/>
            </a:pPr>
            <a:endParaRPr lang="en-US" sz="2800">
              <a:solidFill>
                <a:schemeClr val="tx1">
                  <a:lumMod val="65000"/>
                  <a:lumOff val="35000"/>
                </a:schemeClr>
              </a:solidFill>
              <a:sym typeface="+mn-ea"/>
            </a:endParaRPr>
          </a:p>
          <a:p>
            <a:pPr marL="457200" indent="-457200">
              <a:buFont typeface="Wingdings" panose="05000000000000000000" charset="0"/>
              <a:buChar char="§"/>
            </a:pPr>
            <a:endParaRPr lang="en-US" sz="2800">
              <a:solidFill>
                <a:schemeClr val="tx1">
                  <a:lumMod val="65000"/>
                  <a:lumOff val="35000"/>
                </a:schemeClr>
              </a:solidFill>
              <a:sym typeface="+mn-ea"/>
            </a:endParaRPr>
          </a:p>
          <a:p>
            <a:pPr marL="457200" indent="-457200">
              <a:buFont typeface="Wingdings" panose="05000000000000000000" charset="0"/>
              <a:buChar char="§"/>
            </a:pPr>
            <a:endParaRPr lang="en-US" sz="2800">
              <a:solidFill>
                <a:schemeClr val="tx1">
                  <a:lumMod val="65000"/>
                  <a:lumOff val="35000"/>
                </a:schemeClr>
              </a:solidFill>
              <a:sym typeface="+mn-ea"/>
            </a:endParaRPr>
          </a:p>
          <a:p>
            <a:pPr marL="457200" indent="-457200">
              <a:buFont typeface="Wingdings" panose="05000000000000000000" charset="0"/>
              <a:buChar char="§"/>
            </a:pPr>
            <a:endParaRPr lang="en-US" sz="2800">
              <a:solidFill>
                <a:schemeClr val="tx1">
                  <a:lumMod val="65000"/>
                  <a:lumOff val="35000"/>
                </a:schemeClr>
              </a:solidFill>
              <a:sym typeface="+mn-ea"/>
            </a:endParaRPr>
          </a:p>
          <a:p>
            <a:pPr marL="457200" indent="-457200">
              <a:buFont typeface="Wingdings" panose="05000000000000000000" charset="0"/>
              <a:buChar char="§"/>
            </a:pPr>
            <a:endParaRPr lang="en-US" sz="2800">
              <a:solidFill>
                <a:schemeClr val="tx1">
                  <a:lumMod val="65000"/>
                  <a:lumOff val="35000"/>
                </a:schemeClr>
              </a:solidFill>
            </a:endParaRPr>
          </a:p>
          <a:p>
            <a:pPr marL="457200" indent="-457200">
              <a:buFont typeface="Wingdings" panose="05000000000000000000" charset="0"/>
              <a:buChar char="§"/>
            </a:pPr>
            <a:endParaRPr lang="en-US" sz="2800">
              <a:solidFill>
                <a:schemeClr val="tx1">
                  <a:lumMod val="65000"/>
                  <a:lumOff val="35000"/>
                </a:schemeClr>
              </a:solidFill>
            </a:endParaRPr>
          </a:p>
          <a:p>
            <a:pPr>
              <a:buFont typeface="Wingdings" panose="05000000000000000000" charset="0"/>
            </a:pPr>
            <a:endParaRPr lang="en-US" sz="2800">
              <a:solidFill>
                <a:schemeClr val="tx1">
                  <a:lumMod val="65000"/>
                  <a:lumOff val="35000"/>
                </a:schemeClr>
              </a:solidFill>
            </a:endParaRPr>
          </a:p>
          <a:p>
            <a:pPr marL="457200" indent="-457200">
              <a:buFont typeface="Wingdings" panose="05000000000000000000" charset="0"/>
              <a:buChar char="§"/>
            </a:pPr>
            <a:endParaRPr lang="en-US" sz="2800">
              <a:solidFill>
                <a:schemeClr val="tx1">
                  <a:lumMod val="65000"/>
                  <a:lumOff val="35000"/>
                </a:schemeClr>
              </a:solidFill>
            </a:endParaRPr>
          </a:p>
          <a:p>
            <a:pPr marL="457200" indent="-457200">
              <a:buFont typeface="Wingdings" panose="05000000000000000000" charset="0"/>
              <a:buChar char="§"/>
            </a:pPr>
            <a:endParaRPr lang="en-US" sz="2800">
              <a:solidFill>
                <a:schemeClr val="tx1">
                  <a:lumMod val="65000"/>
                  <a:lumOff val="35000"/>
                </a:schemeClr>
              </a:solidFill>
            </a:endParaRPr>
          </a:p>
        </p:txBody>
      </p:sp>
      <p:sp>
        <p:nvSpPr>
          <p:cNvPr id="4" name="Text Box 3"/>
          <p:cNvSpPr txBox="1"/>
          <p:nvPr/>
        </p:nvSpPr>
        <p:spPr>
          <a:xfrm>
            <a:off x="11140440" y="6216015"/>
            <a:ext cx="781685" cy="368300"/>
          </a:xfrm>
          <a:prstGeom prst="rect">
            <a:avLst/>
          </a:prstGeom>
          <a:noFill/>
        </p:spPr>
        <p:txBody>
          <a:bodyPr wrap="square" rtlCol="0">
            <a:spAutoFit/>
          </a:bodyPr>
          <a:lstStyle/>
          <a:p>
            <a:r>
              <a:rPr lang="en-US"/>
              <a:t>5</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8019</Words>
  <Application>Microsoft Office PowerPoint</Application>
  <PresentationFormat>Widescreen</PresentationFormat>
  <Paragraphs>396</Paragraphs>
  <Slides>26</Slides>
  <Notes>5</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Unknown User</cp:lastModifiedBy>
  <cp:revision>94</cp:revision>
  <dcterms:created xsi:type="dcterms:W3CDTF">2016-01-03T03:01:00Z</dcterms:created>
  <dcterms:modified xsi:type="dcterms:W3CDTF">2019-12-07T07:36:26Z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