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0BC36B-DFFE-4587-9E47-E2E92A17EA8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3867813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BC36B-DFFE-4587-9E47-E2E92A17EA8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351488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BC36B-DFFE-4587-9E47-E2E92A17EA8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152965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BC36B-DFFE-4587-9E47-E2E92A17EA8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183945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0BC36B-DFFE-4587-9E47-E2E92A17EA8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267680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0BC36B-DFFE-4587-9E47-E2E92A17EA89}"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150366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0BC36B-DFFE-4587-9E47-E2E92A17EA89}"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175265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0BC36B-DFFE-4587-9E47-E2E92A17EA89}"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73638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BC36B-DFFE-4587-9E47-E2E92A17EA89}" type="datetimeFigureOut">
              <a:rPr lang="en-US" smtClean="0"/>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214089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0BC36B-DFFE-4587-9E47-E2E92A17EA89}"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267508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0BC36B-DFFE-4587-9E47-E2E92A17EA89}"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8460D-45E4-4D6D-9A84-561DB74A7790}" type="slidenum">
              <a:rPr lang="en-US" smtClean="0"/>
              <a:t>‹#›</a:t>
            </a:fld>
            <a:endParaRPr lang="en-US"/>
          </a:p>
        </p:txBody>
      </p:sp>
    </p:spTree>
    <p:extLst>
      <p:ext uri="{BB962C8B-B14F-4D97-AF65-F5344CB8AC3E}">
        <p14:creationId xmlns:p14="http://schemas.microsoft.com/office/powerpoint/2010/main" val="55527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BC36B-DFFE-4587-9E47-E2E92A17EA89}" type="datetimeFigureOut">
              <a:rPr lang="en-US" smtClean="0"/>
              <a:t>12/10/2019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8460D-45E4-4D6D-9A84-561DB74A7790}" type="slidenum">
              <a:rPr lang="en-US" smtClean="0"/>
              <a:t>‹#›</a:t>
            </a:fld>
            <a:endParaRPr lang="en-US"/>
          </a:p>
        </p:txBody>
      </p:sp>
    </p:spTree>
    <p:extLst>
      <p:ext uri="{BB962C8B-B14F-4D97-AF65-F5344CB8AC3E}">
        <p14:creationId xmlns:p14="http://schemas.microsoft.com/office/powerpoint/2010/main" val="2378694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quora.com/What-are-the-major-challenges-of-a-neural-network-and-deep-neural-netwo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Travelling_salesman_proble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gdc.noaa.gov/nndc/struts/results?bt_0=2000&amp;st_0=&amp;type_17=EXACT&amp;query_17=None+Selected&amp;op_12=eq&amp;v_12=&amp;type_12=Or&amp;query_14=None+Selected&amp;type_3=Like&amp;query_3=&amp;st_1=&amp;bt_2=&amp;st_2=&amp;bt_1=&amp;bt_4=&amp;st_4=&amp;bt_5=&amp;st_5=&amp;bt_6=&amp;st_6=&amp;bt_7=&amp;st_7=&amp;bt_8=&amp;st_8=&amp;bt_9=&amp;st_9=&amp;bt_10=&amp;st_10=&amp;type_11=Exact&amp;query_11=&amp;type_16=Exact&amp;query_16=&amp;bt_18=&amp;st_18=&amp;ge_19=&amp;le_19=&amp;type_20=Like&amp;query_20=&amp;display_look=194&amp;t=101650&amp;s=1&amp;submit_all=Search+Databas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Travelling_salesman_problem" TargetMode="External"/><Relationship Id="rId3" Type="http://schemas.openxmlformats.org/officeDocument/2006/relationships/hyperlink" Target="http://www.coolgeography.co.uk/A-level/AQA/Year%2013/Plate%20Tectonics/Earthquakes/Causes%20&amp;%20Characteristics.htm" TargetMode="External"/><Relationship Id="rId7" Type="http://schemas.openxmlformats.org/officeDocument/2006/relationships/hyperlink" Target="https://www.quora.com/What-are-the-major-challenges-of-a-neural-network-and-deep-neural-network" TargetMode="External"/><Relationship Id="rId2" Type="http://schemas.openxmlformats.org/officeDocument/2006/relationships/hyperlink" Target="https://www.cn.undp.org/content/china/en/home/ourwork/crisispreventionandrecovery/overview/training-on-earthquake-emergency-search-and-rescue.html" TargetMode="External"/><Relationship Id="rId1" Type="http://schemas.openxmlformats.org/officeDocument/2006/relationships/slideLayout" Target="../slideLayouts/slideLayout2.xml"/><Relationship Id="rId6" Type="http://schemas.openxmlformats.org/officeDocument/2006/relationships/hyperlink" Target="https://simple.wikipedia.org/wiki/Mercalli_intensity_scale" TargetMode="External"/><Relationship Id="rId5" Type="http://schemas.openxmlformats.org/officeDocument/2006/relationships/hyperlink" Target="https://www.fortressuav.com/blog/2018/10/18/drone-problems-3-issues-commonly-seen-in-todays-drones" TargetMode="External"/><Relationship Id="rId4" Type="http://schemas.openxmlformats.org/officeDocument/2006/relationships/hyperlink" Target="https://en.wikipedia.org/wiki/Building_information_modeling" TargetMode="External"/><Relationship Id="rId9" Type="http://schemas.openxmlformats.org/officeDocument/2006/relationships/hyperlink" Target="https://www.ngdc.noaa.gov/nndc/struts/results?bt_0=2000&amp;st_0=&amp;type_17=EXACT&amp;query_17=None+Selected&amp;op_12=eq&amp;v_12=&amp;type_12=Or&amp;query_14=None+Selected&amp;type_3=Like&amp;query_3=&amp;st_1=&amp;bt_2=&amp;st_2=&amp;bt_1=&amp;bt_4=&amp;st_4=&amp;bt_5=&amp;st_5=&amp;bt_6=&amp;st_6=&amp;bt_7=&amp;st_7=&amp;bt_8=&amp;st_8=&amp;bt_9=&amp;st_9=&amp;bt_10=&amp;st_10=&amp;type_11=Exact&amp;query_11=&amp;type_16=Exact&amp;query_16=&amp;bt_18=&amp;st_18=&amp;ge_19=&amp;le_19=&amp;type_20=Like&amp;query_20=&amp;display_look=194&amp;t=101650&amp;s=1&amp;submit_all=Search+Databas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224314709_Human_Body_Detection_and_Geolocalization_for_UAV_Search_and_Rescue_Missions_Using_Color_and_Thermal_Imagery" TargetMode="External"/><Relationship Id="rId2" Type="http://schemas.openxmlformats.org/officeDocument/2006/relationships/hyperlink" Target="https://www.researchgate.net/publication/335360750_Evaluation_of_Human_Body_Detection_Using_Deep_Neural_Networks_with_Highly_Compressed_Videos_for_UAV_Search_and_Rescue_Missions?_iepl%5bactivityId%5d=1180116671664128&amp;_iepl%5bactivityTimestamp%5d=1575802943&amp;_iepl%5bactivityType%5d=service_add_recommendation_publication&amp;_iepl%5bcontexts%5d%5b0%5d=homeFeed&amp;_iepl%5brecommendationActualVariant%5d=your_network_slot_machine%3esocial_v3_people_you_follow&amp;_iepl%5brecommendationDomain%5d=&amp;_iepl%5brecommendationScore%5d=35.961658477783&amp;_iepl%5brecommendationTargetActivityCombination%5d=&amp;_iepl%5brecommendationType%5d=&amp;_iepl%5bfeedVisitIdentifier%5d=&amp;_iepl%5bpositionInFeed%5d=0&amp;_iepl%5bsingleItemViewId%5d=AO14fVT0nSkjfJOt02fMYrKq&amp;_iepl%5bviewId%5d=jjtewvZFYSzoYFtjj0qcEzz0&amp;_iepl%5bhomeFeedVariantCode%5d=nu&amp;_iepl%5b__typename%5d=HomeFeedTrackingPayload&amp;_iepl%5binteractionType%5d=publicationTitle&amp;_iepl%5btargetEntityId%5d=PB:335360750" TargetMode="External"/><Relationship Id="rId1" Type="http://schemas.openxmlformats.org/officeDocument/2006/relationships/slideLayout" Target="../slideLayouts/slideLayout2.xml"/><Relationship Id="rId6" Type="http://schemas.openxmlformats.org/officeDocument/2006/relationships/hyperlink" Target="https://drones.fsd.ch/en/4229/" TargetMode="External"/><Relationship Id="rId5" Type="http://schemas.openxmlformats.org/officeDocument/2006/relationships/hyperlink" Target="https://www.wired.com/2017/01/chinas-launching-drones-fight-back-earthquakes/" TargetMode="External"/><Relationship Id="rId4" Type="http://schemas.openxmlformats.org/officeDocument/2006/relationships/hyperlink" Target="https://www.researchgate.net/publication/283537233_Drone_Applications_for_Supporting_Disaster_Manage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n.undp.org/content/china/en/home/ourwork/crisispreventionandrecovery/overview/training-on-earthquake-emergency-search-and-rescu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oolgeography.co.uk/A-level/AQA/Year%2013/Plate%20Tectonics/Earthquakes/Causes%20&amp;%20Characteristics.htm" TargetMode="External"/><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Building_information_modeli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fortressuav.com/blog/2018/10/18/drone-problems-3-issues-commonly-seen-in-todays-dron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imple.wikipedia.org/wiki/Mercalli_intensity_scale" TargetMode="External"/><Relationship Id="rId2" Type="http://schemas.openxmlformats.org/officeDocument/2006/relationships/hyperlink" Target="http://www.coolgeography.co.uk/A-level/AQA/Year%2013/Plate%20Tectonics/Earthquakes/Causes%20&amp;%20Characteristics.htm" TargetMode="External"/><Relationship Id="rId1" Type="http://schemas.openxmlformats.org/officeDocument/2006/relationships/slideLayout" Target="../slideLayouts/slideLayout2.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63040" y="3462701"/>
            <a:ext cx="9265921" cy="3060020"/>
          </a:xfrm>
        </p:spPr>
        <p:txBody>
          <a:bodyPr>
            <a:normAutofit/>
          </a:bodyPr>
          <a:lstStyle/>
          <a:p>
            <a:endParaRPr lang="en-US" sz="2800" b="1" dirty="0" smtClean="0">
              <a:latin typeface="Times New Roman" panose="02020603050405020304" pitchFamily="18" charset="0"/>
              <a:cs typeface="Times New Roman" panose="02020603050405020304" pitchFamily="18" charset="0"/>
            </a:endParaRPr>
          </a:p>
          <a:p>
            <a:r>
              <a:rPr lang="en-US" sz="3600" b="1" smtClean="0">
                <a:latin typeface="Times New Roman" panose="02020603050405020304" pitchFamily="18" charset="0"/>
                <a:cs typeface="Times New Roman" panose="02020603050405020304" pitchFamily="18" charset="0"/>
              </a:rPr>
              <a:t>Drones </a:t>
            </a:r>
            <a:r>
              <a:rPr lang="en-US" sz="3600" b="1" dirty="0" smtClean="0">
                <a:latin typeface="Times New Roman" panose="02020603050405020304" pitchFamily="18" charset="0"/>
                <a:cs typeface="Times New Roman" panose="02020603050405020304" pitchFamily="18" charset="0"/>
              </a:rPr>
              <a:t>for </a:t>
            </a:r>
            <a:r>
              <a:rPr lang="en-US" sz="3600" b="1" smtClean="0">
                <a:latin typeface="Times New Roman" panose="02020603050405020304" pitchFamily="18" charset="0"/>
                <a:cs typeface="Times New Roman" panose="02020603050405020304" pitchFamily="18" charset="0"/>
              </a:rPr>
              <a:t>Disaster Mitigation</a:t>
            </a:r>
            <a:endParaRPr lang="en-US" sz="3600" b="1" dirty="0" smtClean="0">
              <a:latin typeface="Times New Roman" panose="02020603050405020304" pitchFamily="18" charset="0"/>
              <a:cs typeface="Times New Roman" panose="02020603050405020304" pitchFamily="18" charset="0"/>
            </a:endParaRPr>
          </a:p>
          <a:p>
            <a:pPr algn="r"/>
            <a:r>
              <a:rPr lang="en-US" sz="2000" dirty="0" smtClean="0">
                <a:latin typeface="Times New Roman" panose="02020603050405020304" pitchFamily="18" charset="0"/>
                <a:cs typeface="Times New Roman" panose="02020603050405020304" pitchFamily="18" charset="0"/>
              </a:rPr>
              <a:t>Aditya Shenoy – 161080036</a:t>
            </a:r>
          </a:p>
          <a:p>
            <a:pPr algn="r"/>
            <a:r>
              <a:rPr lang="en-US" sz="2000" dirty="0" smtClean="0">
                <a:latin typeface="Times New Roman" panose="02020603050405020304" pitchFamily="18" charset="0"/>
                <a:cs typeface="Times New Roman" panose="02020603050405020304" pitchFamily="18" charset="0"/>
              </a:rPr>
              <a:t>Rahul Bhoir – 161080063</a:t>
            </a:r>
          </a:p>
          <a:p>
            <a:pPr algn="r"/>
            <a:r>
              <a:rPr lang="en-US" sz="2000" dirty="0" smtClean="0">
                <a:latin typeface="Times New Roman" panose="02020603050405020304" pitchFamily="18" charset="0"/>
                <a:cs typeface="Times New Roman" panose="02020603050405020304" pitchFamily="18" charset="0"/>
              </a:rPr>
              <a:t>Kalyani Borkar – 171081990</a:t>
            </a:r>
          </a:p>
          <a:p>
            <a:pPr algn="r"/>
            <a:r>
              <a:rPr lang="en-US" sz="2000" dirty="0" smtClean="0">
                <a:latin typeface="Times New Roman" panose="02020603050405020304" pitchFamily="18" charset="0"/>
                <a:cs typeface="Times New Roman" panose="02020603050405020304" pitchFamily="18" charset="0"/>
              </a:rPr>
              <a:t>Rani Deore – 171081993</a:t>
            </a:r>
          </a:p>
        </p:txBody>
      </p:sp>
      <p:pic>
        <p:nvPicPr>
          <p:cNvPr id="6" name="Picture 2" descr="Image result for vjti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992" y="489275"/>
            <a:ext cx="2290016" cy="329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459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Neural Network Challenges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Priors – Selection of proper features that can predict output correctly</a:t>
            </a:r>
          </a:p>
          <a:p>
            <a:r>
              <a:rPr lang="en-US" dirty="0" smtClean="0">
                <a:latin typeface="Times New Roman" panose="02020603050405020304" pitchFamily="18" charset="0"/>
                <a:cs typeface="Times New Roman" panose="02020603050405020304" pitchFamily="18" charset="0"/>
              </a:rPr>
              <a:t>Memory – Neural network with higher number of nodes will require higher memory</a:t>
            </a:r>
          </a:p>
          <a:p>
            <a:r>
              <a:rPr lang="en-US" dirty="0" smtClean="0">
                <a:latin typeface="Times New Roman" panose="02020603050405020304" pitchFamily="18" charset="0"/>
                <a:cs typeface="Times New Roman" panose="02020603050405020304" pitchFamily="18" charset="0"/>
              </a:rPr>
              <a:t>Overfitting/</a:t>
            </a:r>
            <a:r>
              <a:rPr lang="en-US" dirty="0" err="1" smtClean="0">
                <a:latin typeface="Times New Roman" panose="02020603050405020304" pitchFamily="18" charset="0"/>
                <a:cs typeface="Times New Roman" panose="02020603050405020304" pitchFamily="18" charset="0"/>
              </a:rPr>
              <a:t>Underfitting</a:t>
            </a:r>
            <a:r>
              <a:rPr lang="en-US" dirty="0" smtClean="0">
                <a:latin typeface="Times New Roman" panose="02020603050405020304" pitchFamily="18" charset="0"/>
                <a:cs typeface="Times New Roman" panose="02020603050405020304" pitchFamily="18" charset="0"/>
              </a:rPr>
              <a:t> – Selection of proper architecture for neural network is important to avoid overfitting and </a:t>
            </a:r>
            <a:r>
              <a:rPr lang="en-US" dirty="0" err="1" smtClean="0">
                <a:latin typeface="Times New Roman" panose="02020603050405020304" pitchFamily="18" charset="0"/>
                <a:cs typeface="Times New Roman" panose="02020603050405020304" pitchFamily="18" charset="0"/>
              </a:rPr>
              <a:t>underfitting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Large Data Requirements – Neural network needs large datasets so that they can learn the mapping of features to output accurately</a:t>
            </a:r>
          </a:p>
        </p:txBody>
      </p:sp>
      <p:sp>
        <p:nvSpPr>
          <p:cNvPr id="4" name="TextBox 3"/>
          <p:cNvSpPr txBox="1"/>
          <p:nvPr/>
        </p:nvSpPr>
        <p:spPr>
          <a:xfrm>
            <a:off x="0" y="6550223"/>
            <a:ext cx="12192000" cy="307777"/>
          </a:xfrm>
          <a:prstGeom prst="rect">
            <a:avLst/>
          </a:prstGeom>
          <a:noFill/>
        </p:spPr>
        <p:txBody>
          <a:bodyPr wrap="square" rtlCol="0">
            <a:spAutoFit/>
          </a:bodyPr>
          <a:lstStyle/>
          <a:p>
            <a:r>
              <a:rPr lang="en-US" sz="1400" dirty="0" smtClean="0">
                <a:hlinkClick r:id="rId2"/>
              </a:rPr>
              <a:t>https://</a:t>
            </a:r>
            <a:r>
              <a:rPr lang="en-US" sz="1400" dirty="0" err="1" smtClean="0">
                <a:hlinkClick r:id="rId2"/>
              </a:rPr>
              <a:t>www.quora.com</a:t>
            </a:r>
            <a:r>
              <a:rPr lang="en-US" sz="1400" dirty="0" smtClean="0">
                <a:hlinkClick r:id="rId2"/>
              </a:rPr>
              <a:t>/What-are-the-major-challenges-of-a-neural-network-and-deep-neural-network</a:t>
            </a:r>
            <a:endParaRPr lang="en-US" sz="1400" dirty="0"/>
          </a:p>
        </p:txBody>
      </p:sp>
    </p:spTree>
    <p:extLst>
      <p:ext uri="{BB962C8B-B14F-4D97-AF65-F5344CB8AC3E}">
        <p14:creationId xmlns:p14="http://schemas.microsoft.com/office/powerpoint/2010/main" val="554545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Construction of Graph</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Nodes of the graph will be the buildings</a:t>
            </a:r>
          </a:p>
          <a:p>
            <a:r>
              <a:rPr lang="en-US" dirty="0" smtClean="0">
                <a:latin typeface="Times New Roman" panose="02020603050405020304" pitchFamily="18" charset="0"/>
                <a:cs typeface="Times New Roman" panose="02020603050405020304" pitchFamily="18" charset="0"/>
              </a:rPr>
              <a:t>The graph will be a complete graph i.e. all nodes would be connected to all other nodes as drones can directly fly between buildings</a:t>
            </a:r>
          </a:p>
          <a:p>
            <a:r>
              <a:rPr lang="en-US" dirty="0" smtClean="0">
                <a:latin typeface="Times New Roman" panose="02020603050405020304" pitchFamily="18" charset="0"/>
                <a:cs typeface="Times New Roman" panose="02020603050405020304" pitchFamily="18" charset="0"/>
              </a:rPr>
              <a:t>The weight of the edges would be</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irectly proportional to the Euclidean distance between buildings</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Indirectly proportional to the earthquake scale of the destination node</a:t>
            </a:r>
          </a:p>
        </p:txBody>
      </p:sp>
    </p:spTree>
    <p:extLst>
      <p:ext uri="{BB962C8B-B14F-4D97-AF65-F5344CB8AC3E}">
        <p14:creationId xmlns:p14="http://schemas.microsoft.com/office/powerpoint/2010/main" val="4237239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Path Finding in Graph</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We will use Travelling Salesman Problem (TSP) to find the shortest path covering all the buildings in minimum cost</a:t>
            </a:r>
          </a:p>
          <a:p>
            <a:r>
              <a:rPr lang="en-US" dirty="0" smtClean="0">
                <a:latin typeface="Times New Roman" panose="02020603050405020304" pitchFamily="18" charset="0"/>
                <a:cs typeface="Times New Roman" panose="02020603050405020304" pitchFamily="18" charset="0"/>
              </a:rPr>
              <a:t>This path will start from a building with highest earthquake scale or the building which is closer to the rescue department</a:t>
            </a:r>
          </a:p>
          <a:p>
            <a:r>
              <a:rPr lang="en-US" dirty="0" smtClean="0">
                <a:latin typeface="Times New Roman" panose="02020603050405020304" pitchFamily="18" charset="0"/>
                <a:cs typeface="Times New Roman" panose="02020603050405020304" pitchFamily="18" charset="0"/>
              </a:rPr>
              <a:t>The path need not be closed as returning back to source is not required</a:t>
            </a:r>
          </a:p>
          <a:p>
            <a:r>
              <a:rPr lang="en-US" dirty="0" smtClean="0">
                <a:latin typeface="Times New Roman" panose="02020603050405020304" pitchFamily="18" charset="0"/>
                <a:cs typeface="Times New Roman" panose="02020603050405020304" pitchFamily="18" charset="0"/>
              </a:rPr>
              <a:t>Approximation to avoid exponential computational time complexity</a:t>
            </a:r>
          </a:p>
          <a:p>
            <a:r>
              <a:rPr lang="en-US" dirty="0" smtClean="0">
                <a:latin typeface="Times New Roman" panose="02020603050405020304" pitchFamily="18" charset="0"/>
                <a:cs typeface="Times New Roman" panose="02020603050405020304" pitchFamily="18" charset="0"/>
              </a:rPr>
              <a:t>This path will be provided to the rescue team</a:t>
            </a:r>
          </a:p>
        </p:txBody>
      </p:sp>
      <p:sp>
        <p:nvSpPr>
          <p:cNvPr id="4" name="TextBox 3"/>
          <p:cNvSpPr txBox="1"/>
          <p:nvPr/>
        </p:nvSpPr>
        <p:spPr>
          <a:xfrm>
            <a:off x="0" y="6550223"/>
            <a:ext cx="12192000" cy="307777"/>
          </a:xfrm>
          <a:prstGeom prst="rect">
            <a:avLst/>
          </a:prstGeom>
          <a:noFill/>
        </p:spPr>
        <p:txBody>
          <a:bodyPr wrap="square" rtlCol="0">
            <a:spAutoFit/>
          </a:bodyPr>
          <a:lstStyle/>
          <a:p>
            <a:r>
              <a:rPr lang="en-US" sz="1400" dirty="0" smtClean="0">
                <a:hlinkClick r:id="rId2"/>
              </a:rPr>
              <a:t>https://</a:t>
            </a:r>
            <a:r>
              <a:rPr lang="en-US" sz="1400" dirty="0" err="1" smtClean="0">
                <a:hlinkClick r:id="rId2"/>
              </a:rPr>
              <a:t>en.wikipedia.org</a:t>
            </a:r>
            <a:r>
              <a:rPr lang="en-US" sz="1400" dirty="0" smtClean="0">
                <a:hlinkClick r:id="rId2"/>
              </a:rPr>
              <a:t>/wiki/</a:t>
            </a:r>
            <a:r>
              <a:rPr lang="en-US" sz="1400" dirty="0" err="1" smtClean="0">
                <a:hlinkClick r:id="rId2"/>
              </a:rPr>
              <a:t>Travelling_salesman_problem</a:t>
            </a:r>
            <a:endParaRPr lang="en-US" sz="1400" dirty="0"/>
          </a:p>
        </p:txBody>
      </p:sp>
    </p:spTree>
    <p:extLst>
      <p:ext uri="{BB962C8B-B14F-4D97-AF65-F5344CB8AC3E}">
        <p14:creationId xmlns:p14="http://schemas.microsoft.com/office/powerpoint/2010/main" val="2876396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Current Work Status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Research on various drone models suggested by seniors of Electronics</a:t>
                </a:r>
              </a:p>
              <a:p>
                <a:r>
                  <a:rPr lang="en-US" dirty="0" smtClean="0">
                    <a:latin typeface="Times New Roman" panose="02020603050405020304" pitchFamily="18" charset="0"/>
                    <a:cs typeface="Times New Roman" panose="02020603050405020304" pitchFamily="18" charset="0"/>
                  </a:rPr>
                  <a:t>Started collecting dataset for earthquake classification (</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50 images)</a:t>
                </a:r>
              </a:p>
              <a:p>
                <a:r>
                  <a:rPr lang="en-US" dirty="0" smtClean="0">
                    <a:latin typeface="Times New Roman" panose="02020603050405020304" pitchFamily="18" charset="0"/>
                    <a:cs typeface="Times New Roman" panose="02020603050405020304" pitchFamily="18" charset="0"/>
                  </a:rPr>
                  <a:t>Study on earthquake characteristics and scale</a:t>
                </a:r>
              </a:p>
              <a:p>
                <a:r>
                  <a:rPr lang="en-US" dirty="0" smtClean="0">
                    <a:latin typeface="Times New Roman" panose="02020603050405020304" pitchFamily="18" charset="0"/>
                    <a:cs typeface="Times New Roman" panose="02020603050405020304" pitchFamily="18" charset="0"/>
                  </a:rPr>
                  <a:t>Studied papers and articles on similar projects</a:t>
                </a:r>
              </a:p>
              <a:p>
                <a:endParaRPr lang="en-US" dirty="0" smtClean="0">
                  <a:latin typeface="Times New Roman" panose="02020603050405020304" pitchFamily="18" charset="0"/>
                  <a:cs typeface="Times New Roman" panose="02020603050405020304" pitchFamily="18" charset="0"/>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4" name="TextBox 3"/>
          <p:cNvSpPr txBox="1"/>
          <p:nvPr/>
        </p:nvSpPr>
        <p:spPr>
          <a:xfrm>
            <a:off x="0" y="5903893"/>
            <a:ext cx="12192000" cy="954107"/>
          </a:xfrm>
          <a:prstGeom prst="rect">
            <a:avLst/>
          </a:prstGeom>
          <a:noFill/>
        </p:spPr>
        <p:txBody>
          <a:bodyPr wrap="square" rtlCol="0">
            <a:spAutoFit/>
          </a:bodyPr>
          <a:lstStyle/>
          <a:p>
            <a:r>
              <a:rPr lang="en-US" sz="1400" dirty="0" smtClean="0">
                <a:hlinkClick r:id="rId3"/>
              </a:rPr>
              <a:t>https://</a:t>
            </a:r>
            <a:r>
              <a:rPr lang="en-US" sz="1400" dirty="0" err="1" smtClean="0">
                <a:hlinkClick r:id="rId3"/>
              </a:rPr>
              <a:t>www.ngdc.noaa.gov</a:t>
            </a:r>
            <a:r>
              <a:rPr lang="en-US" sz="1400" dirty="0" smtClean="0">
                <a:hlinkClick r:id="rId3"/>
              </a:rPr>
              <a:t>/</a:t>
            </a:r>
            <a:r>
              <a:rPr lang="en-US" sz="1400" dirty="0" err="1" smtClean="0">
                <a:hlinkClick r:id="rId3"/>
              </a:rPr>
              <a:t>nndc</a:t>
            </a:r>
            <a:r>
              <a:rPr lang="en-US" sz="1400" dirty="0" smtClean="0">
                <a:hlinkClick r:id="rId3"/>
              </a:rPr>
              <a:t>/struts/</a:t>
            </a:r>
            <a:r>
              <a:rPr lang="en-US" sz="1400" dirty="0" err="1" smtClean="0">
                <a:hlinkClick r:id="rId3"/>
              </a:rPr>
              <a:t>results?bt_0</a:t>
            </a:r>
            <a:r>
              <a:rPr lang="en-US" sz="1400" dirty="0" smtClean="0">
                <a:hlinkClick r:id="rId3"/>
              </a:rPr>
              <a:t>=</a:t>
            </a:r>
            <a:r>
              <a:rPr lang="en-US" sz="1400" dirty="0" err="1" smtClean="0">
                <a:hlinkClick r:id="rId3"/>
              </a:rPr>
              <a:t>2000&amp;st_0</a:t>
            </a:r>
            <a:r>
              <a:rPr lang="en-US" sz="1400" dirty="0" smtClean="0">
                <a:hlinkClick r:id="rId3"/>
              </a:rPr>
              <a:t>=&amp;</a:t>
            </a:r>
            <a:r>
              <a:rPr lang="en-US" sz="1400" dirty="0" err="1" smtClean="0">
                <a:hlinkClick r:id="rId3"/>
              </a:rPr>
              <a:t>type_17</a:t>
            </a:r>
            <a:r>
              <a:rPr lang="en-US" sz="1400" dirty="0" smtClean="0">
                <a:hlinkClick r:id="rId3"/>
              </a:rPr>
              <a:t>=</a:t>
            </a:r>
            <a:r>
              <a:rPr lang="en-US" sz="1400" dirty="0" err="1" smtClean="0">
                <a:hlinkClick r:id="rId3"/>
              </a:rPr>
              <a:t>EXACT&amp;query_17</a:t>
            </a:r>
            <a:r>
              <a:rPr lang="en-US" sz="1400" dirty="0" smtClean="0">
                <a:hlinkClick r:id="rId3"/>
              </a:rPr>
              <a:t>=</a:t>
            </a:r>
            <a:r>
              <a:rPr lang="en-US" sz="1400" dirty="0" err="1" smtClean="0">
                <a:hlinkClick r:id="rId3"/>
              </a:rPr>
              <a:t>None+Selected&amp;op_12</a:t>
            </a:r>
            <a:r>
              <a:rPr lang="en-US" sz="1400" dirty="0" smtClean="0">
                <a:hlinkClick r:id="rId3"/>
              </a:rPr>
              <a:t>=</a:t>
            </a:r>
            <a:r>
              <a:rPr lang="en-US" sz="1400" dirty="0" err="1" smtClean="0">
                <a:hlinkClick r:id="rId3"/>
              </a:rPr>
              <a:t>eq&amp;v_12</a:t>
            </a:r>
            <a:r>
              <a:rPr lang="en-US" sz="1400" dirty="0" smtClean="0">
                <a:hlinkClick r:id="rId3"/>
              </a:rPr>
              <a:t>=&amp;</a:t>
            </a:r>
            <a:r>
              <a:rPr lang="en-US" sz="1400" dirty="0" err="1" smtClean="0">
                <a:hlinkClick r:id="rId3"/>
              </a:rPr>
              <a:t>type_12</a:t>
            </a:r>
            <a:r>
              <a:rPr lang="en-US" sz="1400" dirty="0" smtClean="0">
                <a:hlinkClick r:id="rId3"/>
              </a:rPr>
              <a:t>=</a:t>
            </a:r>
            <a:r>
              <a:rPr lang="en-US" sz="1400" dirty="0" err="1" smtClean="0">
                <a:hlinkClick r:id="rId3"/>
              </a:rPr>
              <a:t>Or&amp;query_14</a:t>
            </a:r>
            <a:r>
              <a:rPr lang="en-US" sz="1400" dirty="0" smtClean="0">
                <a:hlinkClick r:id="rId3"/>
              </a:rPr>
              <a:t>=</a:t>
            </a:r>
            <a:r>
              <a:rPr lang="en-US" sz="1400" dirty="0" err="1" smtClean="0">
                <a:hlinkClick r:id="rId3"/>
              </a:rPr>
              <a:t>None+Selected&amp;type_3</a:t>
            </a:r>
            <a:r>
              <a:rPr lang="en-US" sz="1400" dirty="0" smtClean="0">
                <a:hlinkClick r:id="rId3"/>
              </a:rPr>
              <a:t>=</a:t>
            </a:r>
            <a:r>
              <a:rPr lang="en-US" sz="1400" dirty="0" err="1" smtClean="0">
                <a:hlinkClick r:id="rId3"/>
              </a:rPr>
              <a:t>Like&amp;query_3</a:t>
            </a:r>
            <a:r>
              <a:rPr lang="en-US" sz="1400" dirty="0" smtClean="0">
                <a:hlinkClick r:id="rId3"/>
              </a:rPr>
              <a:t>=&amp;</a:t>
            </a:r>
            <a:r>
              <a:rPr lang="en-US" sz="1400" dirty="0" err="1" smtClean="0">
                <a:hlinkClick r:id="rId3"/>
              </a:rPr>
              <a:t>st_1</a:t>
            </a:r>
            <a:r>
              <a:rPr lang="en-US" sz="1400" dirty="0" smtClean="0">
                <a:hlinkClick r:id="rId3"/>
              </a:rPr>
              <a:t>=&amp;</a:t>
            </a:r>
            <a:r>
              <a:rPr lang="en-US" sz="1400" dirty="0" err="1" smtClean="0">
                <a:hlinkClick r:id="rId3"/>
              </a:rPr>
              <a:t>bt_2</a:t>
            </a:r>
            <a:r>
              <a:rPr lang="en-US" sz="1400" dirty="0" smtClean="0">
                <a:hlinkClick r:id="rId3"/>
              </a:rPr>
              <a:t>=&amp;</a:t>
            </a:r>
            <a:r>
              <a:rPr lang="en-US" sz="1400" dirty="0" err="1" smtClean="0">
                <a:hlinkClick r:id="rId3"/>
              </a:rPr>
              <a:t>st_2</a:t>
            </a:r>
            <a:r>
              <a:rPr lang="en-US" sz="1400" dirty="0" smtClean="0">
                <a:hlinkClick r:id="rId3"/>
              </a:rPr>
              <a:t>=&amp;</a:t>
            </a:r>
            <a:r>
              <a:rPr lang="en-US" sz="1400" dirty="0" err="1" smtClean="0">
                <a:hlinkClick r:id="rId3"/>
              </a:rPr>
              <a:t>bt_1</a:t>
            </a:r>
            <a:r>
              <a:rPr lang="en-US" sz="1400" dirty="0" smtClean="0">
                <a:hlinkClick r:id="rId3"/>
              </a:rPr>
              <a:t>=&amp;</a:t>
            </a:r>
            <a:r>
              <a:rPr lang="en-US" sz="1400" dirty="0" err="1" smtClean="0">
                <a:hlinkClick r:id="rId3"/>
              </a:rPr>
              <a:t>bt_4</a:t>
            </a:r>
            <a:r>
              <a:rPr lang="en-US" sz="1400" dirty="0" smtClean="0">
                <a:hlinkClick r:id="rId3"/>
              </a:rPr>
              <a:t>=&amp;</a:t>
            </a:r>
            <a:r>
              <a:rPr lang="en-US" sz="1400" dirty="0" err="1" smtClean="0">
                <a:hlinkClick r:id="rId3"/>
              </a:rPr>
              <a:t>st_4</a:t>
            </a:r>
            <a:r>
              <a:rPr lang="en-US" sz="1400" dirty="0" smtClean="0">
                <a:hlinkClick r:id="rId3"/>
              </a:rPr>
              <a:t>=&amp;</a:t>
            </a:r>
            <a:r>
              <a:rPr lang="en-US" sz="1400" dirty="0" err="1" smtClean="0">
                <a:hlinkClick r:id="rId3"/>
              </a:rPr>
              <a:t>bt_5</a:t>
            </a:r>
            <a:r>
              <a:rPr lang="en-US" sz="1400" dirty="0" smtClean="0">
                <a:hlinkClick r:id="rId3"/>
              </a:rPr>
              <a:t>=&amp;</a:t>
            </a:r>
            <a:r>
              <a:rPr lang="en-US" sz="1400" dirty="0" err="1" smtClean="0">
                <a:hlinkClick r:id="rId3"/>
              </a:rPr>
              <a:t>st_5</a:t>
            </a:r>
            <a:r>
              <a:rPr lang="en-US" sz="1400" dirty="0" smtClean="0">
                <a:hlinkClick r:id="rId3"/>
              </a:rPr>
              <a:t>=&amp;</a:t>
            </a:r>
            <a:r>
              <a:rPr lang="en-US" sz="1400" dirty="0" err="1" smtClean="0">
                <a:hlinkClick r:id="rId3"/>
              </a:rPr>
              <a:t>bt_6</a:t>
            </a:r>
            <a:r>
              <a:rPr lang="en-US" sz="1400" dirty="0" smtClean="0">
                <a:hlinkClick r:id="rId3"/>
              </a:rPr>
              <a:t>=&amp;</a:t>
            </a:r>
            <a:r>
              <a:rPr lang="en-US" sz="1400" dirty="0" err="1" smtClean="0">
                <a:hlinkClick r:id="rId3"/>
              </a:rPr>
              <a:t>st_6</a:t>
            </a:r>
            <a:r>
              <a:rPr lang="en-US" sz="1400" dirty="0" smtClean="0">
                <a:hlinkClick r:id="rId3"/>
              </a:rPr>
              <a:t>=&amp;</a:t>
            </a:r>
            <a:r>
              <a:rPr lang="en-US" sz="1400" dirty="0" err="1" smtClean="0">
                <a:hlinkClick r:id="rId3"/>
              </a:rPr>
              <a:t>bt_7</a:t>
            </a:r>
            <a:r>
              <a:rPr lang="en-US" sz="1400" dirty="0" smtClean="0">
                <a:hlinkClick r:id="rId3"/>
              </a:rPr>
              <a:t>=&amp;</a:t>
            </a:r>
            <a:r>
              <a:rPr lang="en-US" sz="1400" dirty="0" err="1" smtClean="0">
                <a:hlinkClick r:id="rId3"/>
              </a:rPr>
              <a:t>st_7</a:t>
            </a:r>
            <a:r>
              <a:rPr lang="en-US" sz="1400" dirty="0" smtClean="0">
                <a:hlinkClick r:id="rId3"/>
              </a:rPr>
              <a:t>=&amp;</a:t>
            </a:r>
            <a:r>
              <a:rPr lang="en-US" sz="1400" dirty="0" err="1" smtClean="0">
                <a:hlinkClick r:id="rId3"/>
              </a:rPr>
              <a:t>bt_8</a:t>
            </a:r>
            <a:r>
              <a:rPr lang="en-US" sz="1400" dirty="0" smtClean="0">
                <a:hlinkClick r:id="rId3"/>
              </a:rPr>
              <a:t>=&amp;</a:t>
            </a:r>
            <a:r>
              <a:rPr lang="en-US" sz="1400" dirty="0" err="1" smtClean="0">
                <a:hlinkClick r:id="rId3"/>
              </a:rPr>
              <a:t>st_8</a:t>
            </a:r>
            <a:r>
              <a:rPr lang="en-US" sz="1400" dirty="0" smtClean="0">
                <a:hlinkClick r:id="rId3"/>
              </a:rPr>
              <a:t>=&amp;</a:t>
            </a:r>
            <a:r>
              <a:rPr lang="en-US" sz="1400" dirty="0" err="1" smtClean="0">
                <a:hlinkClick r:id="rId3"/>
              </a:rPr>
              <a:t>bt_9</a:t>
            </a:r>
            <a:r>
              <a:rPr lang="en-US" sz="1400" dirty="0" smtClean="0">
                <a:hlinkClick r:id="rId3"/>
              </a:rPr>
              <a:t>=&amp;</a:t>
            </a:r>
            <a:r>
              <a:rPr lang="en-US" sz="1400" dirty="0" err="1" smtClean="0">
                <a:hlinkClick r:id="rId3"/>
              </a:rPr>
              <a:t>st_9</a:t>
            </a:r>
            <a:r>
              <a:rPr lang="en-US" sz="1400" dirty="0" smtClean="0">
                <a:hlinkClick r:id="rId3"/>
              </a:rPr>
              <a:t>=&amp;</a:t>
            </a:r>
            <a:r>
              <a:rPr lang="en-US" sz="1400" dirty="0" err="1" smtClean="0">
                <a:hlinkClick r:id="rId3"/>
              </a:rPr>
              <a:t>bt_10</a:t>
            </a:r>
            <a:r>
              <a:rPr lang="en-US" sz="1400" dirty="0" smtClean="0">
                <a:hlinkClick r:id="rId3"/>
              </a:rPr>
              <a:t>=&amp;</a:t>
            </a:r>
            <a:r>
              <a:rPr lang="en-US" sz="1400" dirty="0" err="1" smtClean="0">
                <a:hlinkClick r:id="rId3"/>
              </a:rPr>
              <a:t>st_10</a:t>
            </a:r>
            <a:r>
              <a:rPr lang="en-US" sz="1400" dirty="0" smtClean="0">
                <a:hlinkClick r:id="rId3"/>
              </a:rPr>
              <a:t>=&amp;</a:t>
            </a:r>
            <a:r>
              <a:rPr lang="en-US" sz="1400" dirty="0" err="1" smtClean="0">
                <a:hlinkClick r:id="rId3"/>
              </a:rPr>
              <a:t>type_11</a:t>
            </a:r>
            <a:r>
              <a:rPr lang="en-US" sz="1400" dirty="0" smtClean="0">
                <a:hlinkClick r:id="rId3"/>
              </a:rPr>
              <a:t>=</a:t>
            </a:r>
            <a:r>
              <a:rPr lang="en-US" sz="1400" dirty="0" err="1" smtClean="0">
                <a:hlinkClick r:id="rId3"/>
              </a:rPr>
              <a:t>Exact&amp;query_11</a:t>
            </a:r>
            <a:r>
              <a:rPr lang="en-US" sz="1400" dirty="0" smtClean="0">
                <a:hlinkClick r:id="rId3"/>
              </a:rPr>
              <a:t>=&amp;</a:t>
            </a:r>
            <a:r>
              <a:rPr lang="en-US" sz="1400" dirty="0" err="1" smtClean="0">
                <a:hlinkClick r:id="rId3"/>
              </a:rPr>
              <a:t>type_16</a:t>
            </a:r>
            <a:r>
              <a:rPr lang="en-US" sz="1400" dirty="0" smtClean="0">
                <a:hlinkClick r:id="rId3"/>
              </a:rPr>
              <a:t>=</a:t>
            </a:r>
            <a:r>
              <a:rPr lang="en-US" sz="1400" dirty="0" err="1" smtClean="0">
                <a:hlinkClick r:id="rId3"/>
              </a:rPr>
              <a:t>Exact&amp;query_16</a:t>
            </a:r>
            <a:r>
              <a:rPr lang="en-US" sz="1400" dirty="0" smtClean="0">
                <a:hlinkClick r:id="rId3"/>
              </a:rPr>
              <a:t>=&amp;</a:t>
            </a:r>
            <a:r>
              <a:rPr lang="en-US" sz="1400" dirty="0" err="1" smtClean="0">
                <a:hlinkClick r:id="rId3"/>
              </a:rPr>
              <a:t>bt_18</a:t>
            </a:r>
            <a:r>
              <a:rPr lang="en-US" sz="1400" dirty="0" smtClean="0">
                <a:hlinkClick r:id="rId3"/>
              </a:rPr>
              <a:t>=&amp;</a:t>
            </a:r>
            <a:r>
              <a:rPr lang="en-US" sz="1400" dirty="0" err="1" smtClean="0">
                <a:hlinkClick r:id="rId3"/>
              </a:rPr>
              <a:t>st_18</a:t>
            </a:r>
            <a:r>
              <a:rPr lang="en-US" sz="1400" dirty="0" smtClean="0">
                <a:hlinkClick r:id="rId3"/>
              </a:rPr>
              <a:t>=&amp;</a:t>
            </a:r>
            <a:r>
              <a:rPr lang="en-US" sz="1400" dirty="0" err="1" smtClean="0">
                <a:hlinkClick r:id="rId3"/>
              </a:rPr>
              <a:t>ge_19</a:t>
            </a:r>
            <a:r>
              <a:rPr lang="en-US" sz="1400" dirty="0" smtClean="0">
                <a:hlinkClick r:id="rId3"/>
              </a:rPr>
              <a:t>=&amp;</a:t>
            </a:r>
            <a:r>
              <a:rPr lang="en-US" sz="1400" dirty="0" err="1" smtClean="0">
                <a:hlinkClick r:id="rId3"/>
              </a:rPr>
              <a:t>le_19</a:t>
            </a:r>
            <a:r>
              <a:rPr lang="en-US" sz="1400" dirty="0" smtClean="0">
                <a:hlinkClick r:id="rId3"/>
              </a:rPr>
              <a:t>=&amp;</a:t>
            </a:r>
            <a:r>
              <a:rPr lang="en-US" sz="1400" dirty="0" err="1" smtClean="0">
                <a:hlinkClick r:id="rId3"/>
              </a:rPr>
              <a:t>type_20</a:t>
            </a:r>
            <a:r>
              <a:rPr lang="en-US" sz="1400" dirty="0" smtClean="0">
                <a:hlinkClick r:id="rId3"/>
              </a:rPr>
              <a:t>=</a:t>
            </a:r>
            <a:r>
              <a:rPr lang="en-US" sz="1400" dirty="0" err="1" smtClean="0">
                <a:hlinkClick r:id="rId3"/>
              </a:rPr>
              <a:t>Like&amp;query_20</a:t>
            </a:r>
            <a:r>
              <a:rPr lang="en-US" sz="1400" dirty="0" smtClean="0">
                <a:hlinkClick r:id="rId3"/>
              </a:rPr>
              <a:t>=&amp;</a:t>
            </a:r>
            <a:r>
              <a:rPr lang="en-US" sz="1400" dirty="0" err="1" smtClean="0">
                <a:hlinkClick r:id="rId3"/>
              </a:rPr>
              <a:t>display_look</a:t>
            </a:r>
            <a:r>
              <a:rPr lang="en-US" sz="1400" dirty="0" smtClean="0">
                <a:hlinkClick r:id="rId3"/>
              </a:rPr>
              <a:t>=</a:t>
            </a:r>
            <a:r>
              <a:rPr lang="en-US" sz="1400" dirty="0" err="1" smtClean="0">
                <a:hlinkClick r:id="rId3"/>
              </a:rPr>
              <a:t>194&amp;t</a:t>
            </a:r>
            <a:r>
              <a:rPr lang="en-US" sz="1400" dirty="0" smtClean="0">
                <a:hlinkClick r:id="rId3"/>
              </a:rPr>
              <a:t>=</a:t>
            </a:r>
            <a:r>
              <a:rPr lang="en-US" sz="1400" dirty="0" err="1" smtClean="0">
                <a:hlinkClick r:id="rId3"/>
              </a:rPr>
              <a:t>101650&amp;s</a:t>
            </a:r>
            <a:r>
              <a:rPr lang="en-US" sz="1400" dirty="0" smtClean="0">
                <a:hlinkClick r:id="rId3"/>
              </a:rPr>
              <a:t>=</a:t>
            </a:r>
            <a:r>
              <a:rPr lang="en-US" sz="1400" dirty="0" err="1" smtClean="0">
                <a:hlinkClick r:id="rId3"/>
              </a:rPr>
              <a:t>1&amp;submit_all</a:t>
            </a:r>
            <a:r>
              <a:rPr lang="en-US" sz="1400" dirty="0" smtClean="0">
                <a:hlinkClick r:id="rId3"/>
              </a:rPr>
              <a:t>=</a:t>
            </a:r>
            <a:r>
              <a:rPr lang="en-US" sz="1400" dirty="0" err="1" smtClean="0">
                <a:hlinkClick r:id="rId3"/>
              </a:rPr>
              <a:t>Search+Database</a:t>
            </a:r>
            <a:endParaRPr lang="en-US" sz="1400" dirty="0"/>
          </a:p>
        </p:txBody>
      </p:sp>
    </p:spTree>
    <p:extLst>
      <p:ext uri="{BB962C8B-B14F-4D97-AF65-F5344CB8AC3E}">
        <p14:creationId xmlns:p14="http://schemas.microsoft.com/office/powerpoint/2010/main" val="2162691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Systematic rescue planning will be done by our project</a:t>
            </a:r>
          </a:p>
          <a:p>
            <a:r>
              <a:rPr lang="en-US" dirty="0" smtClean="0">
                <a:latin typeface="Times New Roman" panose="02020603050405020304" pitchFamily="18" charset="0"/>
                <a:cs typeface="Times New Roman" panose="02020603050405020304" pitchFamily="18" charset="0"/>
              </a:rPr>
              <a:t>Automated drones will enable us to collect earthquake data with minimal human personnel</a:t>
            </a:r>
          </a:p>
          <a:p>
            <a:r>
              <a:rPr lang="en-US" dirty="0" smtClean="0">
                <a:latin typeface="Times New Roman" panose="02020603050405020304" pitchFamily="18" charset="0"/>
                <a:cs typeface="Times New Roman" panose="02020603050405020304" pitchFamily="18" charset="0"/>
              </a:rPr>
              <a:t>Optimal rescue plan including prioritizing areas to rescue first in minimum time</a:t>
            </a:r>
          </a:p>
        </p:txBody>
      </p:sp>
    </p:spTree>
    <p:extLst>
      <p:ext uri="{BB962C8B-B14F-4D97-AF65-F5344CB8AC3E}">
        <p14:creationId xmlns:p14="http://schemas.microsoft.com/office/powerpoint/2010/main" val="2747052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Bibliography</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38200" y="1825625"/>
            <a:ext cx="10515600" cy="4583884"/>
          </a:xfrm>
        </p:spPr>
        <p:txBody>
          <a:bodyPr>
            <a:normAutofit lnSpcReduction="10000"/>
          </a:bodyPr>
          <a:lstStyle/>
          <a:p>
            <a:r>
              <a:rPr lang="en-US" sz="1600" dirty="0">
                <a:hlinkClick r:id="rId2"/>
              </a:rPr>
              <a:t>http://</a:t>
            </a:r>
            <a:r>
              <a:rPr lang="en-US" sz="1600" dirty="0" err="1">
                <a:hlinkClick r:id="rId2"/>
              </a:rPr>
              <a:t>news.bbc.co.uk</a:t>
            </a:r>
            <a:r>
              <a:rPr lang="en-US" sz="1600" dirty="0">
                <a:hlinkClick r:id="rId2"/>
              </a:rPr>
              <a:t>/2/hi/</a:t>
            </a:r>
            <a:r>
              <a:rPr lang="en-US" sz="1600" dirty="0" err="1">
                <a:hlinkClick r:id="rId2"/>
              </a:rPr>
              <a:t>americas</a:t>
            </a:r>
            <a:r>
              <a:rPr lang="en-US" sz="1600" dirty="0">
                <a:hlinkClick r:id="rId2"/>
              </a:rPr>
              <a:t>/</a:t>
            </a:r>
            <a:r>
              <a:rPr lang="en-US" sz="1600" dirty="0" err="1">
                <a:hlinkClick r:id="rId2"/>
              </a:rPr>
              <a:t>8459653.stm</a:t>
            </a:r>
            <a:endParaRPr lang="en-US" sz="1600" dirty="0">
              <a:hlinkClick r:id="rId2"/>
            </a:endParaRPr>
          </a:p>
          <a:p>
            <a:r>
              <a:rPr lang="en-US" sz="1600" dirty="0">
                <a:hlinkClick r:id="rId2"/>
              </a:rPr>
              <a:t>https://</a:t>
            </a:r>
            <a:r>
              <a:rPr lang="en-US" sz="1600" dirty="0" err="1">
                <a:hlinkClick r:id="rId2"/>
              </a:rPr>
              <a:t>www.cn.undp.org</a:t>
            </a:r>
            <a:r>
              <a:rPr lang="en-US" sz="1600" dirty="0">
                <a:hlinkClick r:id="rId2"/>
              </a:rPr>
              <a:t>/content/china/</a:t>
            </a:r>
            <a:r>
              <a:rPr lang="en-US" sz="1600" dirty="0" err="1">
                <a:hlinkClick r:id="rId2"/>
              </a:rPr>
              <a:t>en</a:t>
            </a:r>
            <a:r>
              <a:rPr lang="en-US" sz="1600" dirty="0">
                <a:hlinkClick r:id="rId2"/>
              </a:rPr>
              <a:t>/home/</a:t>
            </a:r>
            <a:r>
              <a:rPr lang="en-US" sz="1600" dirty="0" err="1">
                <a:hlinkClick r:id="rId2"/>
              </a:rPr>
              <a:t>ourwork</a:t>
            </a:r>
            <a:r>
              <a:rPr lang="en-US" sz="1600" dirty="0">
                <a:hlinkClick r:id="rId2"/>
              </a:rPr>
              <a:t>/</a:t>
            </a:r>
            <a:r>
              <a:rPr lang="en-US" sz="1600" dirty="0" err="1">
                <a:hlinkClick r:id="rId2"/>
              </a:rPr>
              <a:t>crisispreventionandrecovery</a:t>
            </a:r>
            <a:r>
              <a:rPr lang="en-US" sz="1600" dirty="0">
                <a:hlinkClick r:id="rId2"/>
              </a:rPr>
              <a:t>/overview/training-on-earthquake-emergency-search-and-</a:t>
            </a:r>
            <a:r>
              <a:rPr lang="en-US" sz="1600" dirty="0" err="1">
                <a:hlinkClick r:id="rId2"/>
              </a:rPr>
              <a:t>rescue.html</a:t>
            </a:r>
            <a:endParaRPr lang="en-US" sz="1600" dirty="0"/>
          </a:p>
          <a:p>
            <a:r>
              <a:rPr lang="en-US" sz="1600" dirty="0">
                <a:hlinkClick r:id="rId3"/>
              </a:rPr>
              <a:t>http://</a:t>
            </a:r>
            <a:r>
              <a:rPr lang="en-US" sz="1600" dirty="0" err="1">
                <a:hlinkClick r:id="rId3"/>
              </a:rPr>
              <a:t>www.coolgeography.co.uk</a:t>
            </a:r>
            <a:r>
              <a:rPr lang="en-US" sz="1600" dirty="0">
                <a:hlinkClick r:id="rId3"/>
              </a:rPr>
              <a:t>/A-level/</a:t>
            </a:r>
            <a:r>
              <a:rPr lang="en-US" sz="1600" dirty="0" err="1">
                <a:hlinkClick r:id="rId3"/>
              </a:rPr>
              <a:t>AQA</a:t>
            </a:r>
            <a:r>
              <a:rPr lang="en-US" sz="1600" dirty="0">
                <a:hlinkClick r:id="rId3"/>
              </a:rPr>
              <a:t>/</a:t>
            </a:r>
            <a:r>
              <a:rPr lang="en-US" sz="1600" dirty="0" err="1">
                <a:hlinkClick r:id="rId3"/>
              </a:rPr>
              <a:t>Year%2013</a:t>
            </a:r>
            <a:r>
              <a:rPr lang="en-US" sz="1600" dirty="0">
                <a:hlinkClick r:id="rId3"/>
              </a:rPr>
              <a:t>/</a:t>
            </a:r>
            <a:r>
              <a:rPr lang="en-US" sz="1600" dirty="0" err="1">
                <a:hlinkClick r:id="rId3"/>
              </a:rPr>
              <a:t>Plate%20Tectonics</a:t>
            </a:r>
            <a:r>
              <a:rPr lang="en-US" sz="1600" dirty="0">
                <a:hlinkClick r:id="rId3"/>
              </a:rPr>
              <a:t>/Earthquakes/</a:t>
            </a:r>
            <a:r>
              <a:rPr lang="en-US" sz="1600" dirty="0" err="1">
                <a:hlinkClick r:id="rId3"/>
              </a:rPr>
              <a:t>Causes%20</a:t>
            </a:r>
            <a:r>
              <a:rPr lang="en-US" sz="1600" dirty="0">
                <a:hlinkClick r:id="rId3"/>
              </a:rPr>
              <a:t>&amp;%</a:t>
            </a:r>
            <a:r>
              <a:rPr lang="en-US" sz="1600" dirty="0" err="1">
                <a:hlinkClick r:id="rId3"/>
              </a:rPr>
              <a:t>20Characteristics.htm</a:t>
            </a:r>
            <a:endParaRPr lang="en-US" sz="1600" dirty="0"/>
          </a:p>
          <a:p>
            <a:r>
              <a:rPr lang="en-US" sz="1600" dirty="0">
                <a:hlinkClick r:id="rId4"/>
              </a:rPr>
              <a:t>https://</a:t>
            </a:r>
            <a:r>
              <a:rPr lang="en-US" sz="1600" dirty="0" err="1">
                <a:hlinkClick r:id="rId4"/>
              </a:rPr>
              <a:t>en.wikipedia.org</a:t>
            </a:r>
            <a:r>
              <a:rPr lang="en-US" sz="1600" dirty="0">
                <a:hlinkClick r:id="rId4"/>
              </a:rPr>
              <a:t>/wiki/</a:t>
            </a:r>
            <a:r>
              <a:rPr lang="en-US" sz="1600" dirty="0" err="1">
                <a:hlinkClick r:id="rId4"/>
              </a:rPr>
              <a:t>Building_information_modeling</a:t>
            </a:r>
            <a:endParaRPr lang="en-US" sz="1600" dirty="0"/>
          </a:p>
          <a:p>
            <a:r>
              <a:rPr lang="en-US" sz="1600" dirty="0">
                <a:hlinkClick r:id="rId5"/>
              </a:rPr>
              <a:t>https://</a:t>
            </a:r>
            <a:r>
              <a:rPr lang="en-US" sz="1600" dirty="0" err="1">
                <a:hlinkClick r:id="rId5"/>
              </a:rPr>
              <a:t>www.fortressuav.com</a:t>
            </a:r>
            <a:r>
              <a:rPr lang="en-US" sz="1600" dirty="0">
                <a:hlinkClick r:id="rId5"/>
              </a:rPr>
              <a:t>/blog/2018/10/18/drone-problems-3-issues-commonly-seen-in-todays-drones</a:t>
            </a:r>
            <a:endParaRPr lang="en-US" sz="1600" dirty="0"/>
          </a:p>
          <a:p>
            <a:r>
              <a:rPr lang="en-US" sz="1600" dirty="0" smtClean="0">
                <a:hlinkClick r:id="rId3"/>
              </a:rPr>
              <a:t>http://</a:t>
            </a:r>
            <a:r>
              <a:rPr lang="en-US" sz="1600" dirty="0" err="1" smtClean="0">
                <a:hlinkClick r:id="rId3"/>
              </a:rPr>
              <a:t>www.coolgeography.co.uk</a:t>
            </a:r>
            <a:r>
              <a:rPr lang="en-US" sz="1600" dirty="0" smtClean="0">
                <a:hlinkClick r:id="rId3"/>
              </a:rPr>
              <a:t>/A-level/</a:t>
            </a:r>
            <a:r>
              <a:rPr lang="en-US" sz="1600" dirty="0" err="1" smtClean="0">
                <a:hlinkClick r:id="rId3"/>
              </a:rPr>
              <a:t>AQA</a:t>
            </a:r>
            <a:r>
              <a:rPr lang="en-US" sz="1600" dirty="0" smtClean="0">
                <a:hlinkClick r:id="rId3"/>
              </a:rPr>
              <a:t>/</a:t>
            </a:r>
            <a:r>
              <a:rPr lang="en-US" sz="1600" dirty="0" err="1" smtClean="0">
                <a:hlinkClick r:id="rId3"/>
              </a:rPr>
              <a:t>Year%2013</a:t>
            </a:r>
            <a:r>
              <a:rPr lang="en-US" sz="1600" dirty="0" smtClean="0">
                <a:hlinkClick r:id="rId3"/>
              </a:rPr>
              <a:t>/</a:t>
            </a:r>
            <a:r>
              <a:rPr lang="en-US" sz="1600" dirty="0" err="1" smtClean="0">
                <a:hlinkClick r:id="rId3"/>
              </a:rPr>
              <a:t>Plate%20Tectonics</a:t>
            </a:r>
            <a:r>
              <a:rPr lang="en-US" sz="1600" dirty="0" smtClean="0">
                <a:hlinkClick r:id="rId3"/>
              </a:rPr>
              <a:t>/Earthquakes/</a:t>
            </a:r>
            <a:r>
              <a:rPr lang="en-US" sz="1600" dirty="0" err="1" smtClean="0">
                <a:hlinkClick r:id="rId3"/>
              </a:rPr>
              <a:t>Causes%20</a:t>
            </a:r>
            <a:r>
              <a:rPr lang="en-US" sz="1600" dirty="0" smtClean="0">
                <a:hlinkClick r:id="rId3"/>
              </a:rPr>
              <a:t>&amp;%</a:t>
            </a:r>
            <a:r>
              <a:rPr lang="en-US" sz="1600" dirty="0" err="1" smtClean="0">
                <a:hlinkClick r:id="rId3"/>
              </a:rPr>
              <a:t>20Characteristics.htm</a:t>
            </a:r>
            <a:endParaRPr lang="en-US" sz="1600" dirty="0" smtClean="0"/>
          </a:p>
          <a:p>
            <a:r>
              <a:rPr lang="en-US" sz="1600" dirty="0" smtClean="0">
                <a:hlinkClick r:id="rId6"/>
              </a:rPr>
              <a:t>https://</a:t>
            </a:r>
            <a:r>
              <a:rPr lang="en-US" sz="1600" dirty="0" err="1" smtClean="0">
                <a:hlinkClick r:id="rId6"/>
              </a:rPr>
              <a:t>simple.wikipedia.org</a:t>
            </a:r>
            <a:r>
              <a:rPr lang="en-US" sz="1600" dirty="0" smtClean="0">
                <a:hlinkClick r:id="rId6"/>
              </a:rPr>
              <a:t>/wiki/</a:t>
            </a:r>
            <a:r>
              <a:rPr lang="en-US" sz="1600" dirty="0" err="1" smtClean="0">
                <a:hlinkClick r:id="rId6"/>
              </a:rPr>
              <a:t>Mercalli_intensity_scale</a:t>
            </a:r>
            <a:endParaRPr lang="en-US" sz="1600" dirty="0" smtClean="0"/>
          </a:p>
          <a:p>
            <a:r>
              <a:rPr lang="en-US" sz="1600" dirty="0" smtClean="0">
                <a:hlinkClick r:id="rId7"/>
              </a:rPr>
              <a:t>https://</a:t>
            </a:r>
            <a:r>
              <a:rPr lang="en-US" sz="1600" dirty="0" err="1" smtClean="0">
                <a:hlinkClick r:id="rId7"/>
              </a:rPr>
              <a:t>www.quora.com</a:t>
            </a:r>
            <a:r>
              <a:rPr lang="en-US" sz="1600" dirty="0" smtClean="0">
                <a:hlinkClick r:id="rId7"/>
              </a:rPr>
              <a:t>/What-are-the-major-challenges-of-a-neural-network-and-deep-neural-network</a:t>
            </a:r>
            <a:endParaRPr lang="en-US" sz="1600" dirty="0" smtClean="0"/>
          </a:p>
          <a:p>
            <a:r>
              <a:rPr lang="en-US" sz="1600" dirty="0" smtClean="0">
                <a:hlinkClick r:id="rId8"/>
              </a:rPr>
              <a:t>https://</a:t>
            </a:r>
            <a:r>
              <a:rPr lang="en-US" sz="1600" dirty="0" err="1" smtClean="0">
                <a:hlinkClick r:id="rId8"/>
              </a:rPr>
              <a:t>en.wikipedia.org</a:t>
            </a:r>
            <a:r>
              <a:rPr lang="en-US" sz="1600" dirty="0" smtClean="0">
                <a:hlinkClick r:id="rId8"/>
              </a:rPr>
              <a:t>/wiki/</a:t>
            </a:r>
            <a:r>
              <a:rPr lang="en-US" sz="1600" dirty="0" err="1" smtClean="0">
                <a:hlinkClick r:id="rId8"/>
              </a:rPr>
              <a:t>Travelling_salesman_problem</a:t>
            </a:r>
            <a:endParaRPr lang="en-US" sz="1600" dirty="0" smtClean="0"/>
          </a:p>
          <a:p>
            <a:r>
              <a:rPr lang="en-US" sz="1600" dirty="0" smtClean="0">
                <a:hlinkClick r:id="rId9"/>
              </a:rPr>
              <a:t>https://</a:t>
            </a:r>
            <a:r>
              <a:rPr lang="en-US" sz="1600" dirty="0" err="1" smtClean="0">
                <a:hlinkClick r:id="rId9"/>
              </a:rPr>
              <a:t>www.ngdc.noaa.gov</a:t>
            </a:r>
            <a:r>
              <a:rPr lang="en-US" sz="1600" dirty="0" smtClean="0">
                <a:hlinkClick r:id="rId9"/>
              </a:rPr>
              <a:t>/</a:t>
            </a:r>
            <a:r>
              <a:rPr lang="en-US" sz="1600" dirty="0" err="1" smtClean="0">
                <a:hlinkClick r:id="rId9"/>
              </a:rPr>
              <a:t>nndc</a:t>
            </a:r>
            <a:r>
              <a:rPr lang="en-US" sz="1600" dirty="0" smtClean="0">
                <a:hlinkClick r:id="rId9"/>
              </a:rPr>
              <a:t>/struts/</a:t>
            </a:r>
            <a:r>
              <a:rPr lang="en-US" sz="1600" dirty="0" err="1" smtClean="0">
                <a:hlinkClick r:id="rId9"/>
              </a:rPr>
              <a:t>results?bt_0</a:t>
            </a:r>
            <a:r>
              <a:rPr lang="en-US" sz="1600" dirty="0" smtClean="0">
                <a:hlinkClick r:id="rId9"/>
              </a:rPr>
              <a:t>=</a:t>
            </a:r>
            <a:r>
              <a:rPr lang="en-US" sz="1600" dirty="0" err="1" smtClean="0">
                <a:hlinkClick r:id="rId9"/>
              </a:rPr>
              <a:t>2000&amp;st_0</a:t>
            </a:r>
            <a:r>
              <a:rPr lang="en-US" sz="1600" dirty="0" smtClean="0">
                <a:hlinkClick r:id="rId9"/>
              </a:rPr>
              <a:t>=&amp;</a:t>
            </a:r>
            <a:r>
              <a:rPr lang="en-US" sz="1600" dirty="0" err="1" smtClean="0">
                <a:hlinkClick r:id="rId9"/>
              </a:rPr>
              <a:t>type_17</a:t>
            </a:r>
            <a:r>
              <a:rPr lang="en-US" sz="1600" dirty="0" smtClean="0">
                <a:hlinkClick r:id="rId9"/>
              </a:rPr>
              <a:t>=</a:t>
            </a:r>
            <a:r>
              <a:rPr lang="en-US" sz="1600" dirty="0" err="1" smtClean="0">
                <a:hlinkClick r:id="rId9"/>
              </a:rPr>
              <a:t>EXACT&amp;query_17</a:t>
            </a:r>
            <a:r>
              <a:rPr lang="en-US" sz="1600" dirty="0" smtClean="0">
                <a:hlinkClick r:id="rId9"/>
              </a:rPr>
              <a:t>=</a:t>
            </a:r>
            <a:r>
              <a:rPr lang="en-US" sz="1600" dirty="0" err="1" smtClean="0">
                <a:hlinkClick r:id="rId9"/>
              </a:rPr>
              <a:t>None+Selected&amp;op_12</a:t>
            </a:r>
            <a:r>
              <a:rPr lang="en-US" sz="1600" dirty="0" smtClean="0">
                <a:hlinkClick r:id="rId9"/>
              </a:rPr>
              <a:t>=</a:t>
            </a:r>
            <a:r>
              <a:rPr lang="en-US" sz="1600" dirty="0" err="1" smtClean="0">
                <a:hlinkClick r:id="rId9"/>
              </a:rPr>
              <a:t>eq&amp;v_12</a:t>
            </a:r>
            <a:r>
              <a:rPr lang="en-US" sz="1600" dirty="0" smtClean="0">
                <a:hlinkClick r:id="rId9"/>
              </a:rPr>
              <a:t>=&amp;</a:t>
            </a:r>
            <a:r>
              <a:rPr lang="en-US" sz="1600" dirty="0" err="1" smtClean="0">
                <a:hlinkClick r:id="rId9"/>
              </a:rPr>
              <a:t>type_12</a:t>
            </a:r>
            <a:r>
              <a:rPr lang="en-US" sz="1600" dirty="0" smtClean="0">
                <a:hlinkClick r:id="rId9"/>
              </a:rPr>
              <a:t>=</a:t>
            </a:r>
            <a:r>
              <a:rPr lang="en-US" sz="1600" dirty="0" err="1" smtClean="0">
                <a:hlinkClick r:id="rId9"/>
              </a:rPr>
              <a:t>Or&amp;query_14</a:t>
            </a:r>
            <a:r>
              <a:rPr lang="en-US" sz="1600" dirty="0" smtClean="0">
                <a:hlinkClick r:id="rId9"/>
              </a:rPr>
              <a:t>=</a:t>
            </a:r>
            <a:r>
              <a:rPr lang="en-US" sz="1600" dirty="0" err="1" smtClean="0">
                <a:hlinkClick r:id="rId9"/>
              </a:rPr>
              <a:t>None+Selected&amp;type_3</a:t>
            </a:r>
            <a:r>
              <a:rPr lang="en-US" sz="1600" dirty="0" smtClean="0">
                <a:hlinkClick r:id="rId9"/>
              </a:rPr>
              <a:t>=</a:t>
            </a:r>
            <a:r>
              <a:rPr lang="en-US" sz="1600" dirty="0" err="1" smtClean="0">
                <a:hlinkClick r:id="rId9"/>
              </a:rPr>
              <a:t>Like&amp;query_3</a:t>
            </a:r>
            <a:r>
              <a:rPr lang="en-US" sz="1600" dirty="0" smtClean="0">
                <a:hlinkClick r:id="rId9"/>
              </a:rPr>
              <a:t>=&amp;</a:t>
            </a:r>
            <a:r>
              <a:rPr lang="en-US" sz="1600" dirty="0" err="1" smtClean="0">
                <a:hlinkClick r:id="rId9"/>
              </a:rPr>
              <a:t>st_1</a:t>
            </a:r>
            <a:r>
              <a:rPr lang="en-US" sz="1600" dirty="0" smtClean="0">
                <a:hlinkClick r:id="rId9"/>
              </a:rPr>
              <a:t>=&amp;</a:t>
            </a:r>
            <a:r>
              <a:rPr lang="en-US" sz="1600" dirty="0" err="1" smtClean="0">
                <a:hlinkClick r:id="rId9"/>
              </a:rPr>
              <a:t>bt_2</a:t>
            </a:r>
            <a:r>
              <a:rPr lang="en-US" sz="1600" dirty="0" smtClean="0">
                <a:hlinkClick r:id="rId9"/>
              </a:rPr>
              <a:t>=&amp;</a:t>
            </a:r>
            <a:r>
              <a:rPr lang="en-US" sz="1600" dirty="0" err="1" smtClean="0">
                <a:hlinkClick r:id="rId9"/>
              </a:rPr>
              <a:t>st_2</a:t>
            </a:r>
            <a:r>
              <a:rPr lang="en-US" sz="1600" dirty="0" smtClean="0">
                <a:hlinkClick r:id="rId9"/>
              </a:rPr>
              <a:t>=&amp;</a:t>
            </a:r>
            <a:r>
              <a:rPr lang="en-US" sz="1600" dirty="0" err="1" smtClean="0">
                <a:hlinkClick r:id="rId9"/>
              </a:rPr>
              <a:t>bt_1</a:t>
            </a:r>
            <a:r>
              <a:rPr lang="en-US" sz="1600" dirty="0" smtClean="0">
                <a:hlinkClick r:id="rId9"/>
              </a:rPr>
              <a:t>=&amp;</a:t>
            </a:r>
            <a:r>
              <a:rPr lang="en-US" sz="1600" dirty="0" err="1" smtClean="0">
                <a:hlinkClick r:id="rId9"/>
              </a:rPr>
              <a:t>bt_4</a:t>
            </a:r>
            <a:r>
              <a:rPr lang="en-US" sz="1600" dirty="0" smtClean="0">
                <a:hlinkClick r:id="rId9"/>
              </a:rPr>
              <a:t>=&amp;</a:t>
            </a:r>
            <a:r>
              <a:rPr lang="en-US" sz="1600" dirty="0" err="1" smtClean="0">
                <a:hlinkClick r:id="rId9"/>
              </a:rPr>
              <a:t>st_4</a:t>
            </a:r>
            <a:r>
              <a:rPr lang="en-US" sz="1600" dirty="0" smtClean="0">
                <a:hlinkClick r:id="rId9"/>
              </a:rPr>
              <a:t>=&amp;</a:t>
            </a:r>
            <a:r>
              <a:rPr lang="en-US" sz="1600" dirty="0" err="1" smtClean="0">
                <a:hlinkClick r:id="rId9"/>
              </a:rPr>
              <a:t>bt_5</a:t>
            </a:r>
            <a:r>
              <a:rPr lang="en-US" sz="1600" dirty="0" smtClean="0">
                <a:hlinkClick r:id="rId9"/>
              </a:rPr>
              <a:t>=&amp;</a:t>
            </a:r>
            <a:r>
              <a:rPr lang="en-US" sz="1600" dirty="0" err="1" smtClean="0">
                <a:hlinkClick r:id="rId9"/>
              </a:rPr>
              <a:t>st_5</a:t>
            </a:r>
            <a:r>
              <a:rPr lang="en-US" sz="1600" dirty="0" smtClean="0">
                <a:hlinkClick r:id="rId9"/>
              </a:rPr>
              <a:t>=&amp;</a:t>
            </a:r>
            <a:r>
              <a:rPr lang="en-US" sz="1600" dirty="0" err="1" smtClean="0">
                <a:hlinkClick r:id="rId9"/>
              </a:rPr>
              <a:t>bt_6</a:t>
            </a:r>
            <a:r>
              <a:rPr lang="en-US" sz="1600" dirty="0" smtClean="0">
                <a:hlinkClick r:id="rId9"/>
              </a:rPr>
              <a:t>=&amp;</a:t>
            </a:r>
            <a:r>
              <a:rPr lang="en-US" sz="1600" dirty="0" err="1" smtClean="0">
                <a:hlinkClick r:id="rId9"/>
              </a:rPr>
              <a:t>st_6</a:t>
            </a:r>
            <a:r>
              <a:rPr lang="en-US" sz="1600" dirty="0" smtClean="0">
                <a:hlinkClick r:id="rId9"/>
              </a:rPr>
              <a:t>=&amp;</a:t>
            </a:r>
            <a:r>
              <a:rPr lang="en-US" sz="1600" dirty="0" err="1" smtClean="0">
                <a:hlinkClick r:id="rId9"/>
              </a:rPr>
              <a:t>bt_7</a:t>
            </a:r>
            <a:r>
              <a:rPr lang="en-US" sz="1600" dirty="0" smtClean="0">
                <a:hlinkClick r:id="rId9"/>
              </a:rPr>
              <a:t>=&amp;</a:t>
            </a:r>
            <a:r>
              <a:rPr lang="en-US" sz="1600" dirty="0" err="1" smtClean="0">
                <a:hlinkClick r:id="rId9"/>
              </a:rPr>
              <a:t>st_7</a:t>
            </a:r>
            <a:r>
              <a:rPr lang="en-US" sz="1600" dirty="0" smtClean="0">
                <a:hlinkClick r:id="rId9"/>
              </a:rPr>
              <a:t>=&amp;</a:t>
            </a:r>
            <a:r>
              <a:rPr lang="en-US" sz="1600" dirty="0" err="1" smtClean="0">
                <a:hlinkClick r:id="rId9"/>
              </a:rPr>
              <a:t>bt_8</a:t>
            </a:r>
            <a:r>
              <a:rPr lang="en-US" sz="1600" dirty="0" smtClean="0">
                <a:hlinkClick r:id="rId9"/>
              </a:rPr>
              <a:t>=&amp;</a:t>
            </a:r>
            <a:r>
              <a:rPr lang="en-US" sz="1600" dirty="0" err="1" smtClean="0">
                <a:hlinkClick r:id="rId9"/>
              </a:rPr>
              <a:t>st_8</a:t>
            </a:r>
            <a:r>
              <a:rPr lang="en-US" sz="1600" dirty="0" smtClean="0">
                <a:hlinkClick r:id="rId9"/>
              </a:rPr>
              <a:t>=&amp;</a:t>
            </a:r>
            <a:r>
              <a:rPr lang="en-US" sz="1600" dirty="0" err="1" smtClean="0">
                <a:hlinkClick r:id="rId9"/>
              </a:rPr>
              <a:t>bt_9</a:t>
            </a:r>
            <a:r>
              <a:rPr lang="en-US" sz="1600" dirty="0" smtClean="0">
                <a:hlinkClick r:id="rId9"/>
              </a:rPr>
              <a:t>=&amp;</a:t>
            </a:r>
            <a:r>
              <a:rPr lang="en-US" sz="1600" dirty="0" err="1" smtClean="0">
                <a:hlinkClick r:id="rId9"/>
              </a:rPr>
              <a:t>st_9</a:t>
            </a:r>
            <a:r>
              <a:rPr lang="en-US" sz="1600" dirty="0" smtClean="0">
                <a:hlinkClick r:id="rId9"/>
              </a:rPr>
              <a:t>=&amp;</a:t>
            </a:r>
            <a:r>
              <a:rPr lang="en-US" sz="1600" dirty="0" err="1" smtClean="0">
                <a:hlinkClick r:id="rId9"/>
              </a:rPr>
              <a:t>bt_10</a:t>
            </a:r>
            <a:r>
              <a:rPr lang="en-US" sz="1600" dirty="0" smtClean="0">
                <a:hlinkClick r:id="rId9"/>
              </a:rPr>
              <a:t>=&amp;</a:t>
            </a:r>
            <a:r>
              <a:rPr lang="en-US" sz="1600" dirty="0" err="1" smtClean="0">
                <a:hlinkClick r:id="rId9"/>
              </a:rPr>
              <a:t>st_10</a:t>
            </a:r>
            <a:r>
              <a:rPr lang="en-US" sz="1600" dirty="0" smtClean="0">
                <a:hlinkClick r:id="rId9"/>
              </a:rPr>
              <a:t>=&amp;</a:t>
            </a:r>
            <a:r>
              <a:rPr lang="en-US" sz="1600" dirty="0" err="1" smtClean="0">
                <a:hlinkClick r:id="rId9"/>
              </a:rPr>
              <a:t>type_11</a:t>
            </a:r>
            <a:r>
              <a:rPr lang="en-US" sz="1600" dirty="0" smtClean="0">
                <a:hlinkClick r:id="rId9"/>
              </a:rPr>
              <a:t>=</a:t>
            </a:r>
            <a:r>
              <a:rPr lang="en-US" sz="1600" dirty="0" err="1" smtClean="0">
                <a:hlinkClick r:id="rId9"/>
              </a:rPr>
              <a:t>Exact&amp;query_11</a:t>
            </a:r>
            <a:r>
              <a:rPr lang="en-US" sz="1600" dirty="0" smtClean="0">
                <a:hlinkClick r:id="rId9"/>
              </a:rPr>
              <a:t>=&amp;</a:t>
            </a:r>
            <a:r>
              <a:rPr lang="en-US" sz="1600" dirty="0" err="1" smtClean="0">
                <a:hlinkClick r:id="rId9"/>
              </a:rPr>
              <a:t>type_16</a:t>
            </a:r>
            <a:r>
              <a:rPr lang="en-US" sz="1600" dirty="0" smtClean="0">
                <a:hlinkClick r:id="rId9"/>
              </a:rPr>
              <a:t>=</a:t>
            </a:r>
            <a:r>
              <a:rPr lang="en-US" sz="1600" dirty="0" err="1" smtClean="0">
                <a:hlinkClick r:id="rId9"/>
              </a:rPr>
              <a:t>Exact&amp;query_16</a:t>
            </a:r>
            <a:r>
              <a:rPr lang="en-US" sz="1600" dirty="0" smtClean="0">
                <a:hlinkClick r:id="rId9"/>
              </a:rPr>
              <a:t>=&amp;</a:t>
            </a:r>
            <a:r>
              <a:rPr lang="en-US" sz="1600" dirty="0" err="1" smtClean="0">
                <a:hlinkClick r:id="rId9"/>
              </a:rPr>
              <a:t>bt_18</a:t>
            </a:r>
            <a:r>
              <a:rPr lang="en-US" sz="1600" dirty="0" smtClean="0">
                <a:hlinkClick r:id="rId9"/>
              </a:rPr>
              <a:t>=&amp;</a:t>
            </a:r>
            <a:r>
              <a:rPr lang="en-US" sz="1600" dirty="0" err="1" smtClean="0">
                <a:hlinkClick r:id="rId9"/>
              </a:rPr>
              <a:t>st_18</a:t>
            </a:r>
            <a:r>
              <a:rPr lang="en-US" sz="1600" dirty="0" smtClean="0">
                <a:hlinkClick r:id="rId9"/>
              </a:rPr>
              <a:t>=&amp;</a:t>
            </a:r>
            <a:r>
              <a:rPr lang="en-US" sz="1600" dirty="0" err="1" smtClean="0">
                <a:hlinkClick r:id="rId9"/>
              </a:rPr>
              <a:t>ge_19</a:t>
            </a:r>
            <a:r>
              <a:rPr lang="en-US" sz="1600" dirty="0" smtClean="0">
                <a:hlinkClick r:id="rId9"/>
              </a:rPr>
              <a:t>=&amp;</a:t>
            </a:r>
            <a:r>
              <a:rPr lang="en-US" sz="1600" dirty="0" err="1" smtClean="0">
                <a:hlinkClick r:id="rId9"/>
              </a:rPr>
              <a:t>le_19</a:t>
            </a:r>
            <a:r>
              <a:rPr lang="en-US" sz="1600" dirty="0" smtClean="0">
                <a:hlinkClick r:id="rId9"/>
              </a:rPr>
              <a:t>=&amp;</a:t>
            </a:r>
            <a:r>
              <a:rPr lang="en-US" sz="1600" dirty="0" err="1" smtClean="0">
                <a:hlinkClick r:id="rId9"/>
              </a:rPr>
              <a:t>type_20</a:t>
            </a:r>
            <a:r>
              <a:rPr lang="en-US" sz="1600" dirty="0" smtClean="0">
                <a:hlinkClick r:id="rId9"/>
              </a:rPr>
              <a:t>=</a:t>
            </a:r>
            <a:r>
              <a:rPr lang="en-US" sz="1600" dirty="0" err="1" smtClean="0">
                <a:hlinkClick r:id="rId9"/>
              </a:rPr>
              <a:t>Like&amp;query_20</a:t>
            </a:r>
            <a:r>
              <a:rPr lang="en-US" sz="1600" dirty="0" smtClean="0">
                <a:hlinkClick r:id="rId9"/>
              </a:rPr>
              <a:t>=&amp;</a:t>
            </a:r>
            <a:r>
              <a:rPr lang="en-US" sz="1600" dirty="0" err="1" smtClean="0">
                <a:hlinkClick r:id="rId9"/>
              </a:rPr>
              <a:t>display_look</a:t>
            </a:r>
            <a:r>
              <a:rPr lang="en-US" sz="1600" dirty="0" smtClean="0">
                <a:hlinkClick r:id="rId9"/>
              </a:rPr>
              <a:t>=</a:t>
            </a:r>
            <a:r>
              <a:rPr lang="en-US" sz="1600" dirty="0" err="1" smtClean="0">
                <a:hlinkClick r:id="rId9"/>
              </a:rPr>
              <a:t>194&amp;t</a:t>
            </a:r>
            <a:r>
              <a:rPr lang="en-US" sz="1600" dirty="0" smtClean="0">
                <a:hlinkClick r:id="rId9"/>
              </a:rPr>
              <a:t>=</a:t>
            </a:r>
            <a:r>
              <a:rPr lang="en-US" sz="1600" dirty="0" err="1" smtClean="0">
                <a:hlinkClick r:id="rId9"/>
              </a:rPr>
              <a:t>101650&amp;s</a:t>
            </a:r>
            <a:r>
              <a:rPr lang="en-US" sz="1600" dirty="0" smtClean="0">
                <a:hlinkClick r:id="rId9"/>
              </a:rPr>
              <a:t>=</a:t>
            </a:r>
            <a:r>
              <a:rPr lang="en-US" sz="1600" dirty="0" err="1" smtClean="0">
                <a:hlinkClick r:id="rId9"/>
              </a:rPr>
              <a:t>1&amp;submit_all</a:t>
            </a:r>
            <a:r>
              <a:rPr lang="en-US" sz="1600" dirty="0" smtClean="0">
                <a:hlinkClick r:id="rId9"/>
              </a:rPr>
              <a:t>=</a:t>
            </a:r>
            <a:r>
              <a:rPr lang="en-US" sz="1600" dirty="0" err="1" smtClean="0">
                <a:hlinkClick r:id="rId9"/>
              </a:rPr>
              <a:t>Search+Database</a:t>
            </a:r>
            <a:endParaRPr lang="en-US" sz="1600" dirty="0" smtClean="0"/>
          </a:p>
          <a:p>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675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Bibliography</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38200" y="1825625"/>
            <a:ext cx="10515600" cy="4583884"/>
          </a:xfrm>
        </p:spPr>
        <p:txBody>
          <a:bodyPr>
            <a:normAutofit/>
          </a:bodyPr>
          <a:lstStyle/>
          <a:p>
            <a:r>
              <a:rPr lang="en-US" sz="1600" dirty="0" smtClean="0">
                <a:latin typeface="Times New Roman" panose="02020603050405020304" pitchFamily="18" charset="0"/>
                <a:cs typeface="Times New Roman" panose="02020603050405020304" pitchFamily="18" charset="0"/>
                <a:hlinkClick r:id="rId2"/>
              </a:rPr>
              <a:t>https://</a:t>
            </a:r>
            <a:r>
              <a:rPr lang="en-US" sz="1600" dirty="0" err="1" smtClean="0">
                <a:latin typeface="Times New Roman" panose="02020603050405020304" pitchFamily="18" charset="0"/>
                <a:cs typeface="Times New Roman" panose="02020603050405020304" pitchFamily="18" charset="0"/>
                <a:hlinkClick r:id="rId2"/>
              </a:rPr>
              <a:t>www.researchgate.net</a:t>
            </a:r>
            <a:r>
              <a:rPr lang="en-US" sz="1600" dirty="0" smtClean="0">
                <a:latin typeface="Times New Roman" panose="02020603050405020304" pitchFamily="18" charset="0"/>
                <a:cs typeface="Times New Roman" panose="02020603050405020304" pitchFamily="18" charset="0"/>
                <a:hlinkClick r:id="rId2"/>
              </a:rPr>
              <a:t>/publication/335360750_Evaluation_of_Human_Body_Detection_Using_Deep_Neural_Networks_with_Highly_Compressed_Videos_for_UAV_Search_and_Rescue_Missions?_iepl%5BactivityId%5D=1180116671664128&amp;_</a:t>
            </a:r>
            <a:r>
              <a:rPr lang="en-US" sz="1600" dirty="0" err="1" smtClean="0">
                <a:latin typeface="Times New Roman" panose="02020603050405020304" pitchFamily="18" charset="0"/>
                <a:cs typeface="Times New Roman" panose="02020603050405020304" pitchFamily="18" charset="0"/>
                <a:hlinkClick r:id="rId2"/>
              </a:rPr>
              <a:t>iepl%5BactivityTimestamp%5D</a:t>
            </a:r>
            <a:r>
              <a:rPr lang="en-US" sz="1600" dirty="0" smtClean="0">
                <a:latin typeface="Times New Roman" panose="02020603050405020304" pitchFamily="18" charset="0"/>
                <a:cs typeface="Times New Roman" panose="02020603050405020304" pitchFamily="18" charset="0"/>
                <a:hlinkClick r:id="rId2"/>
              </a:rPr>
              <a:t>=1575802943&amp;_</a:t>
            </a:r>
            <a:r>
              <a:rPr lang="en-US" sz="1600" dirty="0" err="1" smtClean="0">
                <a:latin typeface="Times New Roman" panose="02020603050405020304" pitchFamily="18" charset="0"/>
                <a:cs typeface="Times New Roman" panose="02020603050405020304" pitchFamily="18" charset="0"/>
                <a:hlinkClick r:id="rId2"/>
              </a:rPr>
              <a:t>iepl%5BactivityType%5D</a:t>
            </a:r>
            <a:r>
              <a:rPr lang="en-US" sz="1600" dirty="0" smtClean="0">
                <a:latin typeface="Times New Roman" panose="02020603050405020304" pitchFamily="18" charset="0"/>
                <a:cs typeface="Times New Roman" panose="02020603050405020304" pitchFamily="18" charset="0"/>
                <a:hlinkClick r:id="rId2"/>
              </a:rPr>
              <a:t>=service_add_recommendation_publication&amp;_iepl%5Bcontexts%5D%5B0%5D=</a:t>
            </a:r>
            <a:r>
              <a:rPr lang="en-US" sz="1600" dirty="0" err="1" smtClean="0">
                <a:latin typeface="Times New Roman" panose="02020603050405020304" pitchFamily="18" charset="0"/>
                <a:cs typeface="Times New Roman" panose="02020603050405020304" pitchFamily="18" charset="0"/>
                <a:hlinkClick r:id="rId2"/>
              </a:rPr>
              <a:t>homeFeed</a:t>
            </a:r>
            <a:r>
              <a:rPr lang="en-US" sz="1600" dirty="0" smtClean="0">
                <a:latin typeface="Times New Roman" panose="02020603050405020304" pitchFamily="18" charset="0"/>
                <a:cs typeface="Times New Roman" panose="02020603050405020304" pitchFamily="18" charset="0"/>
                <a:hlinkClick r:id="rId2"/>
              </a:rPr>
              <a:t>&amp;_</a:t>
            </a:r>
            <a:r>
              <a:rPr lang="en-US" sz="1600" dirty="0" err="1" smtClean="0">
                <a:latin typeface="Times New Roman" panose="02020603050405020304" pitchFamily="18" charset="0"/>
                <a:cs typeface="Times New Roman" panose="02020603050405020304" pitchFamily="18" charset="0"/>
                <a:hlinkClick r:id="rId2"/>
              </a:rPr>
              <a:t>iepl%5BrecommendationActualVariant%5D</a:t>
            </a:r>
            <a:r>
              <a:rPr lang="en-US" sz="1600" dirty="0" smtClean="0">
                <a:latin typeface="Times New Roman" panose="02020603050405020304" pitchFamily="18" charset="0"/>
                <a:cs typeface="Times New Roman" panose="02020603050405020304" pitchFamily="18" charset="0"/>
                <a:hlinkClick r:id="rId2"/>
              </a:rPr>
              <a:t>=your_network_slot_machine%3Esocial_v3_people_you_follow&amp;_iepl%5BrecommendationDomain%5D=&amp;_</a:t>
            </a:r>
            <a:r>
              <a:rPr lang="en-US" sz="1600" dirty="0" err="1" smtClean="0">
                <a:latin typeface="Times New Roman" panose="02020603050405020304" pitchFamily="18" charset="0"/>
                <a:cs typeface="Times New Roman" panose="02020603050405020304" pitchFamily="18" charset="0"/>
                <a:hlinkClick r:id="rId2"/>
              </a:rPr>
              <a:t>iepl%5BrecommendationScore%5D</a:t>
            </a:r>
            <a:r>
              <a:rPr lang="en-US" sz="1600" dirty="0" smtClean="0">
                <a:latin typeface="Times New Roman" panose="02020603050405020304" pitchFamily="18" charset="0"/>
                <a:cs typeface="Times New Roman" panose="02020603050405020304" pitchFamily="18" charset="0"/>
                <a:hlinkClick r:id="rId2"/>
              </a:rPr>
              <a:t>=35.961658477783&amp;_iepl%5BrecommendationTargetActivityCombination%5D=&amp;_</a:t>
            </a:r>
            <a:r>
              <a:rPr lang="en-US" sz="1600" dirty="0" err="1" smtClean="0">
                <a:latin typeface="Times New Roman" panose="02020603050405020304" pitchFamily="18" charset="0"/>
                <a:cs typeface="Times New Roman" panose="02020603050405020304" pitchFamily="18" charset="0"/>
                <a:hlinkClick r:id="rId2"/>
              </a:rPr>
              <a:t>iepl%5BrecommendationType%5D</a:t>
            </a:r>
            <a:r>
              <a:rPr lang="en-US" sz="1600" dirty="0" smtClean="0">
                <a:latin typeface="Times New Roman" panose="02020603050405020304" pitchFamily="18" charset="0"/>
                <a:cs typeface="Times New Roman" panose="02020603050405020304" pitchFamily="18" charset="0"/>
                <a:hlinkClick r:id="rId2"/>
              </a:rPr>
              <a:t>=&amp;_</a:t>
            </a:r>
            <a:r>
              <a:rPr lang="en-US" sz="1600" dirty="0" err="1" smtClean="0">
                <a:latin typeface="Times New Roman" panose="02020603050405020304" pitchFamily="18" charset="0"/>
                <a:cs typeface="Times New Roman" panose="02020603050405020304" pitchFamily="18" charset="0"/>
                <a:hlinkClick r:id="rId2"/>
              </a:rPr>
              <a:t>iepl%5BfeedVisitIdentifier%5D</a:t>
            </a:r>
            <a:r>
              <a:rPr lang="en-US" sz="1600" dirty="0" smtClean="0">
                <a:latin typeface="Times New Roman" panose="02020603050405020304" pitchFamily="18" charset="0"/>
                <a:cs typeface="Times New Roman" panose="02020603050405020304" pitchFamily="18" charset="0"/>
                <a:hlinkClick r:id="rId2"/>
              </a:rPr>
              <a:t>=&amp;_</a:t>
            </a:r>
            <a:r>
              <a:rPr lang="en-US" sz="1600" dirty="0" err="1" smtClean="0">
                <a:latin typeface="Times New Roman" panose="02020603050405020304" pitchFamily="18" charset="0"/>
                <a:cs typeface="Times New Roman" panose="02020603050405020304" pitchFamily="18" charset="0"/>
                <a:hlinkClick r:id="rId2"/>
              </a:rPr>
              <a:t>iepl%5BpositionInFeed%5D</a:t>
            </a:r>
            <a:r>
              <a:rPr lang="en-US" sz="1600" dirty="0" smtClean="0">
                <a:latin typeface="Times New Roman" panose="02020603050405020304" pitchFamily="18" charset="0"/>
                <a:cs typeface="Times New Roman" panose="02020603050405020304" pitchFamily="18" charset="0"/>
                <a:hlinkClick r:id="rId2"/>
              </a:rPr>
              <a:t>=0&amp;_</a:t>
            </a:r>
            <a:r>
              <a:rPr lang="en-US" sz="1600" dirty="0" err="1" smtClean="0">
                <a:latin typeface="Times New Roman" panose="02020603050405020304" pitchFamily="18" charset="0"/>
                <a:cs typeface="Times New Roman" panose="02020603050405020304" pitchFamily="18" charset="0"/>
                <a:hlinkClick r:id="rId2"/>
              </a:rPr>
              <a:t>iepl%5BsingleItemViewId%5D</a:t>
            </a:r>
            <a:r>
              <a:rPr lang="en-US" sz="1600" dirty="0" smtClean="0">
                <a:latin typeface="Times New Roman" panose="02020603050405020304" pitchFamily="18" charset="0"/>
                <a:cs typeface="Times New Roman" panose="02020603050405020304" pitchFamily="18" charset="0"/>
                <a:hlinkClick r:id="rId2"/>
              </a:rPr>
              <a:t>=</a:t>
            </a:r>
            <a:r>
              <a:rPr lang="en-US" sz="1600" dirty="0" err="1" smtClean="0">
                <a:latin typeface="Times New Roman" panose="02020603050405020304" pitchFamily="18" charset="0"/>
                <a:cs typeface="Times New Roman" panose="02020603050405020304" pitchFamily="18" charset="0"/>
                <a:hlinkClick r:id="rId2"/>
              </a:rPr>
              <a:t>AO14fVT0nSkjfJOt02fMYrKq</a:t>
            </a:r>
            <a:r>
              <a:rPr lang="en-US" sz="1600" dirty="0" smtClean="0">
                <a:latin typeface="Times New Roman" panose="02020603050405020304" pitchFamily="18" charset="0"/>
                <a:cs typeface="Times New Roman" panose="02020603050405020304" pitchFamily="18" charset="0"/>
                <a:hlinkClick r:id="rId2"/>
              </a:rPr>
              <a:t>&amp;_</a:t>
            </a:r>
            <a:r>
              <a:rPr lang="en-US" sz="1600" dirty="0" err="1" smtClean="0">
                <a:latin typeface="Times New Roman" panose="02020603050405020304" pitchFamily="18" charset="0"/>
                <a:cs typeface="Times New Roman" panose="02020603050405020304" pitchFamily="18" charset="0"/>
                <a:hlinkClick r:id="rId2"/>
              </a:rPr>
              <a:t>iepl%5BviewId%5D</a:t>
            </a:r>
            <a:r>
              <a:rPr lang="en-US" sz="1600" dirty="0" smtClean="0">
                <a:latin typeface="Times New Roman" panose="02020603050405020304" pitchFamily="18" charset="0"/>
                <a:cs typeface="Times New Roman" panose="02020603050405020304" pitchFamily="18" charset="0"/>
                <a:hlinkClick r:id="rId2"/>
              </a:rPr>
              <a:t>=</a:t>
            </a:r>
            <a:r>
              <a:rPr lang="en-US" sz="1600" dirty="0" err="1" smtClean="0">
                <a:latin typeface="Times New Roman" panose="02020603050405020304" pitchFamily="18" charset="0"/>
                <a:cs typeface="Times New Roman" panose="02020603050405020304" pitchFamily="18" charset="0"/>
                <a:hlinkClick r:id="rId2"/>
              </a:rPr>
              <a:t>jjtewvZFYSzoYFtjj0qcEzz0</a:t>
            </a:r>
            <a:r>
              <a:rPr lang="en-US" sz="1600" dirty="0" smtClean="0">
                <a:latin typeface="Times New Roman" panose="02020603050405020304" pitchFamily="18" charset="0"/>
                <a:cs typeface="Times New Roman" panose="02020603050405020304" pitchFamily="18" charset="0"/>
                <a:hlinkClick r:id="rId2"/>
              </a:rPr>
              <a:t>&amp;_</a:t>
            </a:r>
            <a:r>
              <a:rPr lang="en-US" sz="1600" dirty="0" err="1" smtClean="0">
                <a:latin typeface="Times New Roman" panose="02020603050405020304" pitchFamily="18" charset="0"/>
                <a:cs typeface="Times New Roman" panose="02020603050405020304" pitchFamily="18" charset="0"/>
                <a:hlinkClick r:id="rId2"/>
              </a:rPr>
              <a:t>iepl%5BhomeFeedVariantCode%5D</a:t>
            </a:r>
            <a:r>
              <a:rPr lang="en-US" sz="1600" dirty="0" smtClean="0">
                <a:latin typeface="Times New Roman" panose="02020603050405020304" pitchFamily="18" charset="0"/>
                <a:cs typeface="Times New Roman" panose="02020603050405020304" pitchFamily="18" charset="0"/>
                <a:hlinkClick r:id="rId2"/>
              </a:rPr>
              <a:t>=nu&amp;_</a:t>
            </a:r>
            <a:r>
              <a:rPr lang="en-US" sz="1600" dirty="0" err="1" smtClean="0">
                <a:latin typeface="Times New Roman" panose="02020603050405020304" pitchFamily="18" charset="0"/>
                <a:cs typeface="Times New Roman" panose="02020603050405020304" pitchFamily="18" charset="0"/>
                <a:hlinkClick r:id="rId2"/>
              </a:rPr>
              <a:t>iepl%5B</a:t>
            </a:r>
            <a:r>
              <a:rPr lang="en-US" sz="1600" dirty="0" smtClean="0">
                <a:latin typeface="Times New Roman" panose="02020603050405020304" pitchFamily="18" charset="0"/>
                <a:cs typeface="Times New Roman" panose="02020603050405020304" pitchFamily="18" charset="0"/>
                <a:hlinkClick r:id="rId2"/>
              </a:rPr>
              <a:t>__</a:t>
            </a:r>
            <a:r>
              <a:rPr lang="en-US" sz="1600" dirty="0" err="1" smtClean="0">
                <a:latin typeface="Times New Roman" panose="02020603050405020304" pitchFamily="18" charset="0"/>
                <a:cs typeface="Times New Roman" panose="02020603050405020304" pitchFamily="18" charset="0"/>
                <a:hlinkClick r:id="rId2"/>
              </a:rPr>
              <a:t>typename%5D</a:t>
            </a:r>
            <a:r>
              <a:rPr lang="en-US" sz="1600" dirty="0" smtClean="0">
                <a:latin typeface="Times New Roman" panose="02020603050405020304" pitchFamily="18" charset="0"/>
                <a:cs typeface="Times New Roman" panose="02020603050405020304" pitchFamily="18" charset="0"/>
                <a:hlinkClick r:id="rId2"/>
              </a:rPr>
              <a:t>=</a:t>
            </a:r>
            <a:r>
              <a:rPr lang="en-US" sz="1600" dirty="0" err="1" smtClean="0">
                <a:latin typeface="Times New Roman" panose="02020603050405020304" pitchFamily="18" charset="0"/>
                <a:cs typeface="Times New Roman" panose="02020603050405020304" pitchFamily="18" charset="0"/>
                <a:hlinkClick r:id="rId2"/>
              </a:rPr>
              <a:t>HomeFeedTrackingPayload</a:t>
            </a:r>
            <a:r>
              <a:rPr lang="en-US" sz="1600" dirty="0" smtClean="0">
                <a:latin typeface="Times New Roman" panose="02020603050405020304" pitchFamily="18" charset="0"/>
                <a:cs typeface="Times New Roman" panose="02020603050405020304" pitchFamily="18" charset="0"/>
                <a:hlinkClick r:id="rId2"/>
              </a:rPr>
              <a:t>&amp;_</a:t>
            </a:r>
            <a:r>
              <a:rPr lang="en-US" sz="1600" dirty="0" err="1" smtClean="0">
                <a:latin typeface="Times New Roman" panose="02020603050405020304" pitchFamily="18" charset="0"/>
                <a:cs typeface="Times New Roman" panose="02020603050405020304" pitchFamily="18" charset="0"/>
                <a:hlinkClick r:id="rId2"/>
              </a:rPr>
              <a:t>iepl%5BinteractionType%5D</a:t>
            </a:r>
            <a:r>
              <a:rPr lang="en-US" sz="1600" dirty="0" smtClean="0">
                <a:latin typeface="Times New Roman" panose="02020603050405020304" pitchFamily="18" charset="0"/>
                <a:cs typeface="Times New Roman" panose="02020603050405020304" pitchFamily="18" charset="0"/>
                <a:hlinkClick r:id="rId2"/>
              </a:rPr>
              <a:t>=</a:t>
            </a:r>
            <a:r>
              <a:rPr lang="en-US" sz="1600" dirty="0" err="1" smtClean="0">
                <a:latin typeface="Times New Roman" panose="02020603050405020304" pitchFamily="18" charset="0"/>
                <a:cs typeface="Times New Roman" panose="02020603050405020304" pitchFamily="18" charset="0"/>
                <a:hlinkClick r:id="rId2"/>
              </a:rPr>
              <a:t>publicationTitle</a:t>
            </a:r>
            <a:r>
              <a:rPr lang="en-US" sz="1600" dirty="0" smtClean="0">
                <a:latin typeface="Times New Roman" panose="02020603050405020304" pitchFamily="18" charset="0"/>
                <a:cs typeface="Times New Roman" panose="02020603050405020304" pitchFamily="18" charset="0"/>
                <a:hlinkClick r:id="rId2"/>
              </a:rPr>
              <a:t>&amp;_</a:t>
            </a:r>
            <a:r>
              <a:rPr lang="en-US" sz="1600" dirty="0" err="1" smtClean="0">
                <a:latin typeface="Times New Roman" panose="02020603050405020304" pitchFamily="18" charset="0"/>
                <a:cs typeface="Times New Roman" panose="02020603050405020304" pitchFamily="18" charset="0"/>
                <a:hlinkClick r:id="rId2"/>
              </a:rPr>
              <a:t>iepl%5BtargetEntityId%5D</a:t>
            </a:r>
            <a:r>
              <a:rPr lang="en-US" sz="1600" dirty="0" smtClean="0">
                <a:latin typeface="Times New Roman" panose="02020603050405020304" pitchFamily="18" charset="0"/>
                <a:cs typeface="Times New Roman" panose="02020603050405020304" pitchFamily="18" charset="0"/>
                <a:hlinkClick r:id="rId2"/>
              </a:rPr>
              <a:t>=</a:t>
            </a:r>
            <a:r>
              <a:rPr lang="en-US" sz="1600" dirty="0" err="1" smtClean="0">
                <a:latin typeface="Times New Roman" panose="02020603050405020304" pitchFamily="18" charset="0"/>
                <a:cs typeface="Times New Roman" panose="02020603050405020304" pitchFamily="18" charset="0"/>
                <a:hlinkClick r:id="rId2"/>
              </a:rPr>
              <a:t>PB%3A335360750</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hlinkClick r:id="rId3"/>
              </a:rPr>
              <a:t>https://</a:t>
            </a:r>
            <a:r>
              <a:rPr lang="en-US" sz="1600" dirty="0" err="1" smtClean="0">
                <a:latin typeface="Times New Roman" panose="02020603050405020304" pitchFamily="18" charset="0"/>
                <a:cs typeface="Times New Roman" panose="02020603050405020304" pitchFamily="18" charset="0"/>
                <a:hlinkClick r:id="rId3"/>
              </a:rPr>
              <a:t>www.researchgate.net</a:t>
            </a:r>
            <a:r>
              <a:rPr lang="en-US" sz="1600" dirty="0" smtClean="0">
                <a:latin typeface="Times New Roman" panose="02020603050405020304" pitchFamily="18" charset="0"/>
                <a:cs typeface="Times New Roman" panose="02020603050405020304" pitchFamily="18" charset="0"/>
                <a:hlinkClick r:id="rId3"/>
              </a:rPr>
              <a:t>/publication/224314709_Human_Body_Detection_and_Geolocalization_for_UAV_Search_and_Rescue_Missions_Using_Color_and_Thermal_Imagery</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hlinkClick r:id="rId4"/>
              </a:rPr>
              <a:t>https://</a:t>
            </a:r>
            <a:r>
              <a:rPr lang="en-US" sz="1600" dirty="0" err="1" smtClean="0">
                <a:latin typeface="Times New Roman" panose="02020603050405020304" pitchFamily="18" charset="0"/>
                <a:cs typeface="Times New Roman" panose="02020603050405020304" pitchFamily="18" charset="0"/>
                <a:hlinkClick r:id="rId4"/>
              </a:rPr>
              <a:t>www.researchgate.net</a:t>
            </a:r>
            <a:r>
              <a:rPr lang="en-US" sz="1600" dirty="0" smtClean="0">
                <a:latin typeface="Times New Roman" panose="02020603050405020304" pitchFamily="18" charset="0"/>
                <a:cs typeface="Times New Roman" panose="02020603050405020304" pitchFamily="18" charset="0"/>
                <a:hlinkClick r:id="rId4"/>
              </a:rPr>
              <a:t>/publication/</a:t>
            </a:r>
            <a:r>
              <a:rPr lang="en-US" sz="1600" dirty="0" err="1" smtClean="0">
                <a:latin typeface="Times New Roman" panose="02020603050405020304" pitchFamily="18" charset="0"/>
                <a:cs typeface="Times New Roman" panose="02020603050405020304" pitchFamily="18" charset="0"/>
                <a:hlinkClick r:id="rId4"/>
              </a:rPr>
              <a:t>283537233_Drone_Applications_for_Supporting_Disaster_Management</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hlinkClick r:id="rId5"/>
              </a:rPr>
              <a:t>https://</a:t>
            </a:r>
            <a:r>
              <a:rPr lang="en-US" sz="1600" dirty="0" err="1" smtClean="0">
                <a:latin typeface="Times New Roman" panose="02020603050405020304" pitchFamily="18" charset="0"/>
                <a:cs typeface="Times New Roman" panose="02020603050405020304" pitchFamily="18" charset="0"/>
                <a:hlinkClick r:id="rId5"/>
              </a:rPr>
              <a:t>www.wired.com</a:t>
            </a:r>
            <a:r>
              <a:rPr lang="en-US" sz="1600" dirty="0" smtClean="0">
                <a:latin typeface="Times New Roman" panose="02020603050405020304" pitchFamily="18" charset="0"/>
                <a:cs typeface="Times New Roman" panose="02020603050405020304" pitchFamily="18" charset="0"/>
                <a:hlinkClick r:id="rId5"/>
              </a:rPr>
              <a:t>/2017/01/</a:t>
            </a:r>
            <a:r>
              <a:rPr lang="en-US" sz="1600" dirty="0" err="1" smtClean="0">
                <a:latin typeface="Times New Roman" panose="02020603050405020304" pitchFamily="18" charset="0"/>
                <a:cs typeface="Times New Roman" panose="02020603050405020304" pitchFamily="18" charset="0"/>
                <a:hlinkClick r:id="rId5"/>
              </a:rPr>
              <a:t>chinas</a:t>
            </a:r>
            <a:r>
              <a:rPr lang="en-US" sz="1600" dirty="0" smtClean="0">
                <a:latin typeface="Times New Roman" panose="02020603050405020304" pitchFamily="18" charset="0"/>
                <a:cs typeface="Times New Roman" panose="02020603050405020304" pitchFamily="18" charset="0"/>
                <a:hlinkClick r:id="rId5"/>
              </a:rPr>
              <a:t>-launching-drones-fight-back-earthquakes/</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hlinkClick r:id="rId6"/>
              </a:rPr>
              <a:t>https://</a:t>
            </a:r>
            <a:r>
              <a:rPr lang="en-US" sz="1600" dirty="0" err="1" smtClean="0">
                <a:latin typeface="Times New Roman" panose="02020603050405020304" pitchFamily="18" charset="0"/>
                <a:cs typeface="Times New Roman" panose="02020603050405020304" pitchFamily="18" charset="0"/>
                <a:hlinkClick r:id="rId6"/>
              </a:rPr>
              <a:t>drones.fsd.ch</a:t>
            </a:r>
            <a:r>
              <a:rPr lang="en-US" sz="1600" dirty="0" smtClean="0">
                <a:latin typeface="Times New Roman" panose="02020603050405020304" pitchFamily="18" charset="0"/>
                <a:cs typeface="Times New Roman" panose="02020603050405020304" pitchFamily="18" charset="0"/>
                <a:hlinkClick r:id="rId6"/>
              </a:rPr>
              <a:t>/</a:t>
            </a:r>
            <a:r>
              <a:rPr lang="en-US" sz="1600" dirty="0" err="1" smtClean="0">
                <a:latin typeface="Times New Roman" panose="02020603050405020304" pitchFamily="18" charset="0"/>
                <a:cs typeface="Times New Roman" panose="02020603050405020304" pitchFamily="18" charset="0"/>
                <a:hlinkClick r:id="rId6"/>
              </a:rPr>
              <a:t>en</a:t>
            </a:r>
            <a:r>
              <a:rPr lang="en-US" sz="1600" dirty="0" smtClean="0">
                <a:latin typeface="Times New Roman" panose="02020603050405020304" pitchFamily="18" charset="0"/>
                <a:cs typeface="Times New Roman" panose="02020603050405020304" pitchFamily="18" charset="0"/>
                <a:hlinkClick r:id="rId6"/>
              </a:rPr>
              <a:t>/4229/</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67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Summary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Current Earthquake Rescue Planning is not optimal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is time consuming</a:t>
            </a:r>
          </a:p>
          <a:p>
            <a:r>
              <a:rPr lang="en-US" dirty="0" smtClean="0">
                <a:latin typeface="Times New Roman" panose="02020603050405020304" pitchFamily="18" charset="0"/>
                <a:cs typeface="Times New Roman" panose="02020603050405020304" pitchFamily="18" charset="0"/>
              </a:rPr>
              <a:t>This project aims to deploy drones and use machine learning to make optimal rescue plans in lesser period of time</a:t>
            </a:r>
          </a:p>
          <a:p>
            <a:r>
              <a:rPr lang="en-US" dirty="0" smtClean="0">
                <a:latin typeface="Times New Roman" panose="02020603050405020304" pitchFamily="18" charset="0"/>
                <a:cs typeface="Times New Roman" panose="02020603050405020304" pitchFamily="18" charset="0"/>
              </a:rPr>
              <a:t>In this project, we have to automate the drone to collect building data from the affected area, classify its damage using machine learning model and find optimal path for the rescue team</a:t>
            </a:r>
          </a:p>
          <a:p>
            <a:r>
              <a:rPr lang="en-US" dirty="0" smtClean="0">
                <a:latin typeface="Times New Roman" panose="02020603050405020304" pitchFamily="18" charset="0"/>
                <a:cs typeface="Times New Roman" panose="02020603050405020304" pitchFamily="18" charset="0"/>
              </a:rPr>
              <a:t>By this project, rescue team would be able to save more lives in an efficient manner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686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Current Earthquake Rescue Planning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No systematic planning</a:t>
            </a:r>
          </a:p>
          <a:p>
            <a:r>
              <a:rPr lang="en-US" dirty="0" smtClean="0">
                <a:latin typeface="Times New Roman" panose="02020603050405020304" pitchFamily="18" charset="0"/>
                <a:cs typeface="Times New Roman" panose="02020603050405020304" pitchFamily="18" charset="0"/>
              </a:rPr>
              <a:t>Less time available for rescue planning</a:t>
            </a:r>
          </a:p>
          <a:p>
            <a:r>
              <a:rPr lang="en-US" dirty="0" smtClean="0">
                <a:latin typeface="Times New Roman" panose="02020603050405020304" pitchFamily="18" charset="0"/>
                <a:cs typeface="Times New Roman" panose="02020603050405020304" pitchFamily="18" charset="0"/>
              </a:rPr>
              <a:t>Absence of readily available rescue equipment</a:t>
            </a:r>
          </a:p>
          <a:p>
            <a:r>
              <a:rPr lang="en-US" dirty="0" smtClean="0">
                <a:latin typeface="Times New Roman" panose="02020603050405020304" pitchFamily="18" charset="0"/>
                <a:cs typeface="Times New Roman" panose="02020603050405020304" pitchFamily="18" charset="0"/>
              </a:rPr>
              <a:t>Lack of personnel with emergency response skills</a:t>
            </a:r>
          </a:p>
          <a:p>
            <a:r>
              <a:rPr lang="en-US" dirty="0" smtClean="0">
                <a:latin typeface="Times New Roman" panose="02020603050405020304" pitchFamily="18" charset="0"/>
                <a:cs typeface="Times New Roman" panose="02020603050405020304" pitchFamily="18" charset="0"/>
              </a:rPr>
              <a:t>Less resources for rescue available</a:t>
            </a:r>
          </a:p>
          <a:p>
            <a:r>
              <a:rPr lang="en-US" dirty="0" smtClean="0">
                <a:latin typeface="Times New Roman" panose="02020603050405020304" pitchFamily="18" charset="0"/>
                <a:cs typeface="Times New Roman" panose="02020603050405020304" pitchFamily="18" charset="0"/>
              </a:rPr>
              <a:t>Cannot decide which area to rescue first</a:t>
            </a:r>
          </a:p>
          <a:p>
            <a:r>
              <a:rPr lang="en-US" dirty="0" smtClean="0">
                <a:latin typeface="Times New Roman" panose="02020603050405020304" pitchFamily="18" charset="0"/>
                <a:cs typeface="Times New Roman" panose="02020603050405020304" pitchFamily="18" charset="0"/>
              </a:rPr>
              <a:t>Human detection by their voices only</a:t>
            </a:r>
          </a:p>
          <a:p>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6334780"/>
            <a:ext cx="12192000" cy="523220"/>
          </a:xfrm>
          <a:prstGeom prst="rect">
            <a:avLst/>
          </a:prstGeom>
          <a:noFill/>
        </p:spPr>
        <p:txBody>
          <a:bodyPr wrap="square" rtlCol="0">
            <a:spAutoFit/>
          </a:bodyPr>
          <a:lstStyle/>
          <a:p>
            <a:r>
              <a:rPr lang="en-US" sz="1400" dirty="0">
                <a:hlinkClick r:id="rId2"/>
              </a:rPr>
              <a:t>http://</a:t>
            </a:r>
            <a:r>
              <a:rPr lang="en-US" sz="1400" dirty="0" err="1">
                <a:hlinkClick r:id="rId2"/>
              </a:rPr>
              <a:t>news.bbc.co.uk</a:t>
            </a:r>
            <a:r>
              <a:rPr lang="en-US" sz="1400" dirty="0">
                <a:hlinkClick r:id="rId2"/>
              </a:rPr>
              <a:t>/2/hi/</a:t>
            </a:r>
            <a:r>
              <a:rPr lang="en-US" sz="1400" dirty="0" err="1">
                <a:hlinkClick r:id="rId2"/>
              </a:rPr>
              <a:t>americas</a:t>
            </a:r>
            <a:r>
              <a:rPr lang="en-US" sz="1400" dirty="0">
                <a:hlinkClick r:id="rId2"/>
              </a:rPr>
              <a:t>/</a:t>
            </a:r>
            <a:r>
              <a:rPr lang="en-US" sz="1400" dirty="0" err="1">
                <a:hlinkClick r:id="rId2"/>
              </a:rPr>
              <a:t>8459653.stm</a:t>
            </a:r>
            <a:endParaRPr lang="en-US" sz="1400" dirty="0">
              <a:hlinkClick r:id="rId2"/>
            </a:endParaRPr>
          </a:p>
          <a:p>
            <a:r>
              <a:rPr lang="en-US" sz="1400" dirty="0">
                <a:hlinkClick r:id="rId2"/>
              </a:rPr>
              <a:t>https://</a:t>
            </a:r>
            <a:r>
              <a:rPr lang="en-US" sz="1400" dirty="0" err="1">
                <a:hlinkClick r:id="rId2"/>
              </a:rPr>
              <a:t>www.cn.undp.org</a:t>
            </a:r>
            <a:r>
              <a:rPr lang="en-US" sz="1400" dirty="0">
                <a:hlinkClick r:id="rId2"/>
              </a:rPr>
              <a:t>/content/china/</a:t>
            </a:r>
            <a:r>
              <a:rPr lang="en-US" sz="1400" dirty="0" err="1">
                <a:hlinkClick r:id="rId2"/>
              </a:rPr>
              <a:t>en</a:t>
            </a:r>
            <a:r>
              <a:rPr lang="en-US" sz="1400" dirty="0">
                <a:hlinkClick r:id="rId2"/>
              </a:rPr>
              <a:t>/home/</a:t>
            </a:r>
            <a:r>
              <a:rPr lang="en-US" sz="1400" dirty="0" err="1">
                <a:hlinkClick r:id="rId2"/>
              </a:rPr>
              <a:t>ourwork</a:t>
            </a:r>
            <a:r>
              <a:rPr lang="en-US" sz="1400" dirty="0">
                <a:hlinkClick r:id="rId2"/>
              </a:rPr>
              <a:t>/</a:t>
            </a:r>
            <a:r>
              <a:rPr lang="en-US" sz="1400" dirty="0" err="1">
                <a:hlinkClick r:id="rId2"/>
              </a:rPr>
              <a:t>crisispreventionandrecovery</a:t>
            </a:r>
            <a:r>
              <a:rPr lang="en-US" sz="1400" dirty="0">
                <a:hlinkClick r:id="rId2"/>
              </a:rPr>
              <a:t>/overview/training-on-earthquake-emergency-search-and-</a:t>
            </a:r>
            <a:r>
              <a:rPr lang="en-US" sz="1400" dirty="0" err="1">
                <a:hlinkClick r:id="rId2"/>
              </a:rPr>
              <a:t>rescue.html</a:t>
            </a:r>
            <a:endParaRPr lang="en-US" sz="1400" dirty="0"/>
          </a:p>
        </p:txBody>
      </p:sp>
    </p:spTree>
    <p:extLst>
      <p:ext uri="{BB962C8B-B14F-4D97-AF65-F5344CB8AC3E}">
        <p14:creationId xmlns:p14="http://schemas.microsoft.com/office/powerpoint/2010/main" val="3466239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Our Task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Use of automated drone to collect information of affected areas</a:t>
            </a:r>
          </a:p>
          <a:p>
            <a:r>
              <a:rPr lang="en-US" dirty="0" smtClean="0">
                <a:latin typeface="Times New Roman" panose="02020603050405020304" pitchFamily="18" charset="0"/>
                <a:cs typeface="Times New Roman" panose="02020603050405020304" pitchFamily="18" charset="0"/>
              </a:rPr>
              <a:t>Predict earthquake damage scale of buildings using trained ML model</a:t>
            </a:r>
          </a:p>
          <a:p>
            <a:r>
              <a:rPr lang="en-US" dirty="0" smtClean="0">
                <a:latin typeface="Times New Roman" panose="02020603050405020304" pitchFamily="18" charset="0"/>
                <a:cs typeface="Times New Roman" panose="02020603050405020304" pitchFamily="18" charset="0"/>
              </a:rPr>
              <a:t>Create a graph of buildings and add appropriate weights to the edges</a:t>
            </a:r>
          </a:p>
          <a:p>
            <a:r>
              <a:rPr lang="en-US" dirty="0" smtClean="0">
                <a:latin typeface="Times New Roman" panose="02020603050405020304" pitchFamily="18" charset="0"/>
                <a:cs typeface="Times New Roman" panose="02020603050405020304" pitchFamily="18" charset="0"/>
              </a:rPr>
              <a:t>Find a path covering maximum buildings in short time for rescue</a:t>
            </a:r>
          </a:p>
        </p:txBody>
      </p:sp>
    </p:spTree>
    <p:extLst>
      <p:ext uri="{BB962C8B-B14F-4D97-AF65-F5344CB8AC3E}">
        <p14:creationId xmlns:p14="http://schemas.microsoft.com/office/powerpoint/2010/main" val="3544493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Earthquake Characteristics</a:t>
            </a:r>
            <a:endParaRPr lang="en-US" dirty="0">
              <a:latin typeface="Times New Roman" panose="02020603050405020304" pitchFamily="18" charset="0"/>
              <a:cs typeface="Times New Roman" panose="02020603050405020304" pitchFamily="18" charset="0"/>
            </a:endParaRPr>
          </a:p>
        </p:txBody>
      </p:sp>
      <p:pic>
        <p:nvPicPr>
          <p:cNvPr id="2050" name="Picture 2" descr="http://www.coolgeography.co.uk/A-level/AQA/Year%2013/Plate%20Tectonics/Earthquakes/Epicenter.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19195" y="2067010"/>
            <a:ext cx="6353611" cy="34903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0" y="6550223"/>
            <a:ext cx="12192000" cy="307777"/>
          </a:xfrm>
          <a:prstGeom prst="rect">
            <a:avLst/>
          </a:prstGeom>
          <a:noFill/>
        </p:spPr>
        <p:txBody>
          <a:bodyPr wrap="square" rtlCol="0">
            <a:spAutoFit/>
          </a:bodyPr>
          <a:lstStyle/>
          <a:p>
            <a:r>
              <a:rPr lang="en-US" sz="1400" dirty="0" smtClean="0">
                <a:hlinkClick r:id="rId3"/>
              </a:rPr>
              <a:t>http://</a:t>
            </a:r>
            <a:r>
              <a:rPr lang="en-US" sz="1400" dirty="0" err="1" smtClean="0">
                <a:hlinkClick r:id="rId3"/>
              </a:rPr>
              <a:t>www.coolgeography.co.uk</a:t>
            </a:r>
            <a:r>
              <a:rPr lang="en-US" sz="1400" dirty="0" smtClean="0">
                <a:hlinkClick r:id="rId3"/>
              </a:rPr>
              <a:t>/A-level/</a:t>
            </a:r>
            <a:r>
              <a:rPr lang="en-US" sz="1400" dirty="0" err="1" smtClean="0">
                <a:hlinkClick r:id="rId3"/>
              </a:rPr>
              <a:t>AQA</a:t>
            </a:r>
            <a:r>
              <a:rPr lang="en-US" sz="1400" dirty="0" smtClean="0">
                <a:hlinkClick r:id="rId3"/>
              </a:rPr>
              <a:t>/</a:t>
            </a:r>
            <a:r>
              <a:rPr lang="en-US" sz="1400" dirty="0" err="1" smtClean="0">
                <a:hlinkClick r:id="rId3"/>
              </a:rPr>
              <a:t>Year%2013</a:t>
            </a:r>
            <a:r>
              <a:rPr lang="en-US" sz="1400" dirty="0" smtClean="0">
                <a:hlinkClick r:id="rId3"/>
              </a:rPr>
              <a:t>/</a:t>
            </a:r>
            <a:r>
              <a:rPr lang="en-US" sz="1400" dirty="0" err="1" smtClean="0">
                <a:hlinkClick r:id="rId3"/>
              </a:rPr>
              <a:t>Plate%20Tectonics</a:t>
            </a:r>
            <a:r>
              <a:rPr lang="en-US" sz="1400" dirty="0" smtClean="0">
                <a:hlinkClick r:id="rId3"/>
              </a:rPr>
              <a:t>/Earthquakes/</a:t>
            </a:r>
            <a:r>
              <a:rPr lang="en-US" sz="1400" dirty="0" err="1" smtClean="0">
                <a:hlinkClick r:id="rId3"/>
              </a:rPr>
              <a:t>Causes%20</a:t>
            </a:r>
            <a:r>
              <a:rPr lang="en-US" sz="1400" dirty="0" smtClean="0">
                <a:hlinkClick r:id="rId3"/>
              </a:rPr>
              <a:t>&amp;%</a:t>
            </a:r>
            <a:r>
              <a:rPr lang="en-US" sz="1400" dirty="0" err="1" smtClean="0">
                <a:hlinkClick r:id="rId3"/>
              </a:rPr>
              <a:t>20Characteristics.htm</a:t>
            </a:r>
            <a:endParaRPr lang="en-US" sz="1400" dirty="0"/>
          </a:p>
        </p:txBody>
      </p:sp>
    </p:spTree>
    <p:extLst>
      <p:ext uri="{BB962C8B-B14F-4D97-AF65-F5344CB8AC3E}">
        <p14:creationId xmlns:p14="http://schemas.microsoft.com/office/powerpoint/2010/main" val="3729476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Information Collection by Drones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Provide location of epicenter of earthquake to drone</a:t>
                </a:r>
              </a:p>
              <a:p>
                <a:r>
                  <a:rPr lang="en-US" dirty="0" smtClean="0">
                    <a:latin typeface="Times New Roman" panose="02020603050405020304" pitchFamily="18" charset="0"/>
                    <a:cs typeface="Times New Roman" panose="02020603050405020304" pitchFamily="18" charset="0"/>
                  </a:rPr>
                  <a:t>Provide Building Information Model (BIM) of that area to the drone which contains dimensions and locations of buildings in that area</a:t>
                </a:r>
              </a:p>
              <a:p>
                <a:r>
                  <a:rPr lang="en-US" dirty="0" smtClean="0">
                    <a:latin typeface="Times New Roman" panose="02020603050405020304" pitchFamily="18" charset="0"/>
                    <a:cs typeface="Times New Roman" panose="02020603050405020304" pitchFamily="18" charset="0"/>
                  </a:rPr>
                  <a:t>Drone will capture images of buildings from all 5 sides</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4 images from side and 1 image from top</a:t>
                </a:r>
              </a:p>
              <a:p>
                <a:r>
                  <a:rPr lang="en-US" dirty="0" smtClean="0">
                    <a:latin typeface="Times New Roman" panose="02020603050405020304" pitchFamily="18" charset="0"/>
                    <a:cs typeface="Times New Roman" panose="02020603050405020304" pitchFamily="18" charset="0"/>
                  </a:rPr>
                  <a:t>Image capturing would be faster if we use 360</a:t>
                </a:r>
                <a14:m>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cameras</a:t>
                </a:r>
              </a:p>
              <a:p>
                <a:r>
                  <a:rPr lang="en-US" dirty="0" smtClean="0">
                    <a:latin typeface="Times New Roman" panose="02020603050405020304" pitchFamily="18" charset="0"/>
                    <a:cs typeface="Times New Roman" panose="02020603050405020304" pitchFamily="18" charset="0"/>
                  </a:rPr>
                  <a:t>These images will be transmitted to the server using transmitter</a:t>
                </a:r>
              </a:p>
              <a:p>
                <a:r>
                  <a:rPr lang="en-US" dirty="0" smtClean="0">
                    <a:latin typeface="Times New Roman" panose="02020603050405020304" pitchFamily="18" charset="0"/>
                    <a:cs typeface="Times New Roman" panose="02020603050405020304" pitchFamily="18" charset="0"/>
                  </a:rPr>
                  <a:t>The drone will fly in an outward spiral motion starting from epicenter</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Prioritizing buildings near epicenter as they are likely to be more damaged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4" name="TextBox 3"/>
          <p:cNvSpPr txBox="1"/>
          <p:nvPr/>
        </p:nvSpPr>
        <p:spPr>
          <a:xfrm>
            <a:off x="0" y="6550223"/>
            <a:ext cx="12192000" cy="307777"/>
          </a:xfrm>
          <a:prstGeom prst="rect">
            <a:avLst/>
          </a:prstGeom>
          <a:noFill/>
        </p:spPr>
        <p:txBody>
          <a:bodyPr wrap="square" rtlCol="0">
            <a:spAutoFit/>
          </a:bodyPr>
          <a:lstStyle/>
          <a:p>
            <a:r>
              <a:rPr lang="en-US" sz="1400" dirty="0" smtClean="0">
                <a:hlinkClick r:id="rId3"/>
              </a:rPr>
              <a:t>https://</a:t>
            </a:r>
            <a:r>
              <a:rPr lang="en-US" sz="1400" dirty="0" err="1" smtClean="0">
                <a:hlinkClick r:id="rId3"/>
              </a:rPr>
              <a:t>en.wikipedia.org</a:t>
            </a:r>
            <a:r>
              <a:rPr lang="en-US" sz="1400" dirty="0" smtClean="0">
                <a:hlinkClick r:id="rId3"/>
              </a:rPr>
              <a:t>/wiki/</a:t>
            </a:r>
            <a:r>
              <a:rPr lang="en-US" sz="1400" dirty="0" err="1" smtClean="0">
                <a:hlinkClick r:id="rId3"/>
              </a:rPr>
              <a:t>Building_information_modeling</a:t>
            </a:r>
            <a:endParaRPr lang="en-US" sz="1400" dirty="0"/>
          </a:p>
        </p:txBody>
      </p:sp>
    </p:spTree>
    <p:extLst>
      <p:ext uri="{BB962C8B-B14F-4D97-AF65-F5344CB8AC3E}">
        <p14:creationId xmlns:p14="http://schemas.microsoft.com/office/powerpoint/2010/main" val="207521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Drone Challenges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GPS signals are blocked</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Earthquake affected areas can have tower signals damaged</a:t>
            </a:r>
          </a:p>
          <a:p>
            <a:r>
              <a:rPr lang="en-US" dirty="0" smtClean="0">
                <a:latin typeface="Times New Roman" panose="02020603050405020304" pitchFamily="18" charset="0"/>
                <a:cs typeface="Times New Roman" panose="02020603050405020304" pitchFamily="18" charset="0"/>
              </a:rPr>
              <a:t>Decreased battery life</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Drones have limited battery life i.e. they need to be charged periodically</a:t>
            </a:r>
          </a:p>
          <a:p>
            <a:r>
              <a:rPr lang="en-US" dirty="0" smtClean="0">
                <a:latin typeface="Times New Roman" panose="02020603050405020304" pitchFamily="18" charset="0"/>
                <a:cs typeface="Times New Roman" panose="02020603050405020304" pitchFamily="18" charset="0"/>
              </a:rPr>
              <a:t>Wrong direction during flight</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Drone can fly in wrong direction if the drone is not calibrated properly</a:t>
            </a:r>
          </a:p>
        </p:txBody>
      </p:sp>
      <p:sp>
        <p:nvSpPr>
          <p:cNvPr id="4" name="TextBox 3"/>
          <p:cNvSpPr txBox="1"/>
          <p:nvPr/>
        </p:nvSpPr>
        <p:spPr>
          <a:xfrm>
            <a:off x="0" y="6550223"/>
            <a:ext cx="12192000" cy="307777"/>
          </a:xfrm>
          <a:prstGeom prst="rect">
            <a:avLst/>
          </a:prstGeom>
          <a:noFill/>
        </p:spPr>
        <p:txBody>
          <a:bodyPr wrap="square" rtlCol="0">
            <a:spAutoFit/>
          </a:bodyPr>
          <a:lstStyle/>
          <a:p>
            <a:r>
              <a:rPr lang="en-US" sz="1400" dirty="0" smtClean="0">
                <a:hlinkClick r:id="rId2"/>
              </a:rPr>
              <a:t>https://</a:t>
            </a:r>
            <a:r>
              <a:rPr lang="en-US" sz="1400" dirty="0" err="1" smtClean="0">
                <a:hlinkClick r:id="rId2"/>
              </a:rPr>
              <a:t>www.fortressuav.com</a:t>
            </a:r>
            <a:r>
              <a:rPr lang="en-US" sz="1400" dirty="0" smtClean="0">
                <a:hlinkClick r:id="rId2"/>
              </a:rPr>
              <a:t>/blog/2018/10/18/drone-problems-3-issues-commonly-seen-in-todays-drones</a:t>
            </a:r>
            <a:endParaRPr lang="en-US" sz="1400" dirty="0"/>
          </a:p>
        </p:txBody>
      </p:sp>
    </p:spTree>
    <p:extLst>
      <p:ext uri="{BB962C8B-B14F-4D97-AF65-F5344CB8AC3E}">
        <p14:creationId xmlns:p14="http://schemas.microsoft.com/office/powerpoint/2010/main" val="479000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Classification of Earthquake damage using ML model</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input layer of Artificial Neural Network (ANN) would be scaled image captured by drone</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input layer will also consist of other factors like location of building, epicenter location, etc</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ne or more hidden layers in the network</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exact architecture will be decided by the training and validation datasets</a:t>
            </a:r>
          </a:p>
          <a:p>
            <a:r>
              <a:rPr lang="en-US" dirty="0" smtClean="0">
                <a:latin typeface="Times New Roman" panose="02020603050405020304" pitchFamily="18" charset="0"/>
                <a:cs typeface="Times New Roman" panose="02020603050405020304" pitchFamily="18" charset="0"/>
              </a:rPr>
              <a:t>One output node which will provide output in range [0, 1]</a:t>
            </a:r>
          </a:p>
          <a:p>
            <a:r>
              <a:rPr lang="en-US" dirty="0" smtClean="0">
                <a:latin typeface="Times New Roman" panose="02020603050405020304" pitchFamily="18" charset="0"/>
                <a:cs typeface="Times New Roman" panose="02020603050405020304" pitchFamily="18" charset="0"/>
              </a:rPr>
              <a:t>Scale the output to the range [0, 12] to provide the </a:t>
            </a:r>
            <a:r>
              <a:rPr lang="en-US" dirty="0" err="1" smtClean="0">
                <a:latin typeface="Times New Roman" panose="02020603050405020304" pitchFamily="18" charset="0"/>
                <a:cs typeface="Times New Roman" panose="02020603050405020304" pitchFamily="18" charset="0"/>
              </a:rPr>
              <a:t>Mercalli</a:t>
            </a:r>
            <a:r>
              <a:rPr lang="en-US" dirty="0" smtClean="0">
                <a:latin typeface="Times New Roman" panose="02020603050405020304" pitchFamily="18" charset="0"/>
                <a:cs typeface="Times New Roman" panose="02020603050405020304" pitchFamily="18" charset="0"/>
              </a:rPr>
              <a:t> scale</a:t>
            </a:r>
          </a:p>
        </p:txBody>
      </p:sp>
    </p:spTree>
    <p:extLst>
      <p:ext uri="{BB962C8B-B14F-4D97-AF65-F5344CB8AC3E}">
        <p14:creationId xmlns:p14="http://schemas.microsoft.com/office/powerpoint/2010/main" val="3284636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Modified </a:t>
            </a:r>
            <a:r>
              <a:rPr lang="en-US" dirty="0" err="1" smtClean="0">
                <a:latin typeface="Times New Roman" panose="02020603050405020304" pitchFamily="18" charset="0"/>
                <a:cs typeface="Times New Roman" panose="02020603050405020304" pitchFamily="18" charset="0"/>
              </a:rPr>
              <a:t>Mercalli</a:t>
            </a:r>
            <a:r>
              <a:rPr lang="en-US" dirty="0" smtClean="0">
                <a:latin typeface="Times New Roman" panose="02020603050405020304" pitchFamily="18" charset="0"/>
                <a:cs typeface="Times New Roman" panose="02020603050405020304" pitchFamily="18" charset="0"/>
              </a:rPr>
              <a:t> Scale</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6334780"/>
            <a:ext cx="12192000" cy="523220"/>
          </a:xfrm>
          <a:prstGeom prst="rect">
            <a:avLst/>
          </a:prstGeom>
          <a:noFill/>
        </p:spPr>
        <p:txBody>
          <a:bodyPr wrap="square" rtlCol="0">
            <a:spAutoFit/>
          </a:bodyPr>
          <a:lstStyle/>
          <a:p>
            <a:r>
              <a:rPr lang="en-US" sz="1400" dirty="0" smtClean="0">
                <a:hlinkClick r:id="rId2"/>
              </a:rPr>
              <a:t>http://</a:t>
            </a:r>
            <a:r>
              <a:rPr lang="en-US" sz="1400" dirty="0" err="1" smtClean="0">
                <a:hlinkClick r:id="rId2"/>
              </a:rPr>
              <a:t>www.coolgeography.co.uk</a:t>
            </a:r>
            <a:r>
              <a:rPr lang="en-US" sz="1400" dirty="0" smtClean="0">
                <a:hlinkClick r:id="rId2"/>
              </a:rPr>
              <a:t>/A-level/</a:t>
            </a:r>
            <a:r>
              <a:rPr lang="en-US" sz="1400" dirty="0" err="1" smtClean="0">
                <a:hlinkClick r:id="rId2"/>
              </a:rPr>
              <a:t>AQA</a:t>
            </a:r>
            <a:r>
              <a:rPr lang="en-US" sz="1400" dirty="0" smtClean="0">
                <a:hlinkClick r:id="rId2"/>
              </a:rPr>
              <a:t>/</a:t>
            </a:r>
            <a:r>
              <a:rPr lang="en-US" sz="1400" dirty="0" err="1" smtClean="0">
                <a:hlinkClick r:id="rId2"/>
              </a:rPr>
              <a:t>Year%2013</a:t>
            </a:r>
            <a:r>
              <a:rPr lang="en-US" sz="1400" dirty="0" smtClean="0">
                <a:hlinkClick r:id="rId2"/>
              </a:rPr>
              <a:t>/</a:t>
            </a:r>
            <a:r>
              <a:rPr lang="en-US" sz="1400" dirty="0" err="1" smtClean="0">
                <a:hlinkClick r:id="rId2"/>
              </a:rPr>
              <a:t>Plate%20Tectonics</a:t>
            </a:r>
            <a:r>
              <a:rPr lang="en-US" sz="1400" dirty="0" smtClean="0">
                <a:hlinkClick r:id="rId2"/>
              </a:rPr>
              <a:t>/Earthquakes/</a:t>
            </a:r>
            <a:r>
              <a:rPr lang="en-US" sz="1400" dirty="0" err="1" smtClean="0">
                <a:hlinkClick r:id="rId2"/>
              </a:rPr>
              <a:t>Causes%20</a:t>
            </a:r>
            <a:r>
              <a:rPr lang="en-US" sz="1400" dirty="0" smtClean="0">
                <a:hlinkClick r:id="rId2"/>
              </a:rPr>
              <a:t>&amp;%</a:t>
            </a:r>
            <a:r>
              <a:rPr lang="en-US" sz="1400" dirty="0" err="1" smtClean="0">
                <a:hlinkClick r:id="rId2"/>
              </a:rPr>
              <a:t>20Characteristics.htm</a:t>
            </a:r>
            <a:endParaRPr lang="en-US" sz="1400" dirty="0" smtClean="0"/>
          </a:p>
          <a:p>
            <a:r>
              <a:rPr lang="en-US" sz="1400" dirty="0" smtClean="0">
                <a:hlinkClick r:id="rId3"/>
              </a:rPr>
              <a:t>https://</a:t>
            </a:r>
            <a:r>
              <a:rPr lang="en-US" sz="1400" dirty="0" err="1" smtClean="0">
                <a:hlinkClick r:id="rId3"/>
              </a:rPr>
              <a:t>simple.wikipedia.org</a:t>
            </a:r>
            <a:r>
              <a:rPr lang="en-US" sz="1400" dirty="0" smtClean="0">
                <a:hlinkClick r:id="rId3"/>
              </a:rPr>
              <a:t>/wiki/</a:t>
            </a:r>
            <a:r>
              <a:rPr lang="en-US" sz="1400" dirty="0" err="1" smtClean="0">
                <a:hlinkClick r:id="rId3"/>
              </a:rPr>
              <a:t>Mercalli_intensity_scale</a:t>
            </a:r>
            <a:endParaRPr lang="en-US" sz="1400" dirty="0"/>
          </a:p>
        </p:txBody>
      </p:sp>
      <p:pic>
        <p:nvPicPr>
          <p:cNvPr id="5126" name="Picture 6" descr="http://www.coolgeography.co.uk/A-level/AQA/Year%2013/Plate%20Tectonics/Earthquakes/Mercalli_vs_Richter.gif"/>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265400" y="1690688"/>
            <a:ext cx="7661200" cy="436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261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743</TotalTime>
  <Words>944</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Times New Roman</vt:lpstr>
      <vt:lpstr>Wingdings</vt:lpstr>
      <vt:lpstr>Office Theme</vt:lpstr>
      <vt:lpstr>PowerPoint Presentation</vt:lpstr>
      <vt:lpstr>Summary</vt:lpstr>
      <vt:lpstr>Current Earthquake Rescue Planning</vt:lpstr>
      <vt:lpstr>Our Task</vt:lpstr>
      <vt:lpstr>Earthquake Characteristics</vt:lpstr>
      <vt:lpstr>Information Collection by Drones</vt:lpstr>
      <vt:lpstr>Drone Challenges</vt:lpstr>
      <vt:lpstr>Classification of Earthquake damage using ML model</vt:lpstr>
      <vt:lpstr>Modified Mercalli Scale</vt:lpstr>
      <vt:lpstr>Neural Network Challenges</vt:lpstr>
      <vt:lpstr>Construction of Graph</vt:lpstr>
      <vt:lpstr>Path Finding in Graph</vt:lpstr>
      <vt:lpstr>Current Work Status</vt:lpstr>
      <vt:lpstr>Conclusion</vt:lpstr>
      <vt:lpstr>Bibliography</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Shenoy</dc:creator>
  <cp:lastModifiedBy>Aditya Shenoy</cp:lastModifiedBy>
  <cp:revision>36</cp:revision>
  <dcterms:created xsi:type="dcterms:W3CDTF">2019-12-08T04:17:08Z</dcterms:created>
  <dcterms:modified xsi:type="dcterms:W3CDTF">2019-12-10T04:58:43Z</dcterms:modified>
</cp:coreProperties>
</file>