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83" r:id="rId5"/>
    <p:sldId id="284" r:id="rId6"/>
    <p:sldId id="273" r:id="rId7"/>
    <p:sldId id="285" r:id="rId8"/>
    <p:sldId id="274" r:id="rId9"/>
    <p:sldId id="286" r:id="rId10"/>
    <p:sldId id="275" r:id="rId11"/>
    <p:sldId id="287" r:id="rId12"/>
    <p:sldId id="276" r:id="rId13"/>
    <p:sldId id="288" r:id="rId14"/>
    <p:sldId id="277" r:id="rId15"/>
    <p:sldId id="289" r:id="rId16"/>
    <p:sldId id="290" r:id="rId17"/>
    <p:sldId id="278" r:id="rId18"/>
    <p:sldId id="292" r:id="rId19"/>
    <p:sldId id="293" r:id="rId20"/>
    <p:sldId id="279" r:id="rId21"/>
    <p:sldId id="29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0BC36B-DFFE-4587-9E47-E2E92A17EA8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3867813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BC36B-DFFE-4587-9E47-E2E92A17EA8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351488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BC36B-DFFE-4587-9E47-E2E92A17EA8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1529658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BC36B-DFFE-4587-9E47-E2E92A17EA8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183945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0BC36B-DFFE-4587-9E47-E2E92A17EA8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267680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0BC36B-DFFE-4587-9E47-E2E92A17EA89}"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1503663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0BC36B-DFFE-4587-9E47-E2E92A17EA89}" type="datetimeFigureOut">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175265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0BC36B-DFFE-4587-9E47-E2E92A17EA89}"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73638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BC36B-DFFE-4587-9E47-E2E92A17EA89}" type="datetimeFigureOut">
              <a:rPr lang="en-US" smtClean="0"/>
              <a:t>12/10/2019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214089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0BC36B-DFFE-4587-9E47-E2E92A17EA89}"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267508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0BC36B-DFFE-4587-9E47-E2E92A17EA89}"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555272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BC36B-DFFE-4587-9E47-E2E92A17EA89}" type="datetimeFigureOut">
              <a:rPr lang="en-US" smtClean="0"/>
              <a:t>12/10/2019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8460D-45E4-4D6D-9A84-561DB74A7790}" type="slidenum">
              <a:rPr lang="en-US" smtClean="0"/>
              <a:t>‹#›</a:t>
            </a:fld>
            <a:endParaRPr lang="en-US"/>
          </a:p>
        </p:txBody>
      </p:sp>
    </p:spTree>
    <p:extLst>
      <p:ext uri="{BB962C8B-B14F-4D97-AF65-F5344CB8AC3E}">
        <p14:creationId xmlns:p14="http://schemas.microsoft.com/office/powerpoint/2010/main" val="2378694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63040" y="3257006"/>
            <a:ext cx="9265921" cy="3265715"/>
          </a:xfrm>
        </p:spPr>
        <p:txBody>
          <a:bodyPr>
            <a:normAutofit/>
          </a:bodyPr>
          <a:lstStyle/>
          <a:p>
            <a:endParaRPr lang="en-US" sz="2800" b="1" dirty="0" smtClean="0">
              <a:latin typeface="Times New Roman" panose="02020603050405020304" pitchFamily="18" charset="0"/>
              <a:cs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Drones for </a:t>
            </a:r>
            <a:r>
              <a:rPr lang="en-US" sz="3600" b="1" smtClean="0">
                <a:latin typeface="Times New Roman" panose="02020603050405020304" pitchFamily="18" charset="0"/>
                <a:cs typeface="Times New Roman" panose="02020603050405020304" pitchFamily="18" charset="0"/>
              </a:rPr>
              <a:t>Disaster </a:t>
            </a:r>
            <a:r>
              <a:rPr lang="en-US" sz="3600" b="1" smtClean="0">
                <a:latin typeface="Times New Roman" panose="02020603050405020304" pitchFamily="18" charset="0"/>
                <a:cs typeface="Times New Roman" panose="02020603050405020304" pitchFamily="18" charset="0"/>
              </a:rPr>
              <a:t>Mitigation</a:t>
            </a:r>
            <a:endParaRPr lang="en-US" sz="2000" dirty="0" smtClean="0">
              <a:latin typeface="Times New Roman" panose="02020603050405020304" pitchFamily="18" charset="0"/>
              <a:cs typeface="Times New Roman" panose="02020603050405020304" pitchFamily="18" charset="0"/>
            </a:endParaRPr>
          </a:p>
          <a:p>
            <a:pPr algn="r"/>
            <a:r>
              <a:rPr lang="en-US" sz="2000" dirty="0" smtClean="0">
                <a:latin typeface="Times New Roman" panose="02020603050405020304" pitchFamily="18" charset="0"/>
                <a:cs typeface="Times New Roman" panose="02020603050405020304" pitchFamily="18" charset="0"/>
              </a:rPr>
              <a:t>Aditya </a:t>
            </a:r>
            <a:r>
              <a:rPr lang="en-US" sz="2000" dirty="0" smtClean="0">
                <a:latin typeface="Times New Roman" panose="02020603050405020304" pitchFamily="18" charset="0"/>
                <a:cs typeface="Times New Roman" panose="02020603050405020304" pitchFamily="18" charset="0"/>
              </a:rPr>
              <a:t>Shenoy – 161080036</a:t>
            </a:r>
          </a:p>
          <a:p>
            <a:pPr algn="r"/>
            <a:r>
              <a:rPr lang="en-US" sz="2000" dirty="0" smtClean="0">
                <a:latin typeface="Times New Roman" panose="02020603050405020304" pitchFamily="18" charset="0"/>
                <a:cs typeface="Times New Roman" panose="02020603050405020304" pitchFamily="18" charset="0"/>
              </a:rPr>
              <a:t>Rahul Bhoir – 161080063</a:t>
            </a:r>
          </a:p>
          <a:p>
            <a:pPr algn="r"/>
            <a:r>
              <a:rPr lang="en-US" sz="2000" dirty="0" smtClean="0">
                <a:latin typeface="Times New Roman" panose="02020603050405020304" pitchFamily="18" charset="0"/>
                <a:cs typeface="Times New Roman" panose="02020603050405020304" pitchFamily="18" charset="0"/>
              </a:rPr>
              <a:t>Kalyani Borkar – 171081990</a:t>
            </a:r>
          </a:p>
          <a:p>
            <a:pPr algn="r"/>
            <a:r>
              <a:rPr lang="en-US" sz="2000" dirty="0" smtClean="0">
                <a:latin typeface="Times New Roman" panose="02020603050405020304" pitchFamily="18" charset="0"/>
                <a:cs typeface="Times New Roman" panose="02020603050405020304" pitchFamily="18" charset="0"/>
              </a:rPr>
              <a:t>Rani Deore – </a:t>
            </a:r>
            <a:r>
              <a:rPr lang="en-US" sz="2000" dirty="0" smtClean="0">
                <a:latin typeface="Times New Roman" panose="02020603050405020304" pitchFamily="18" charset="0"/>
                <a:cs typeface="Times New Roman" panose="02020603050405020304" pitchFamily="18" charset="0"/>
              </a:rPr>
              <a:t>171081993</a:t>
            </a:r>
          </a:p>
          <a:p>
            <a:pPr algn="r"/>
            <a:r>
              <a:rPr lang="en-US" sz="2000" dirty="0" smtClean="0">
                <a:latin typeface="Times New Roman" panose="02020603050405020304" pitchFamily="18" charset="0"/>
                <a:cs typeface="Times New Roman" panose="02020603050405020304" pitchFamily="18" charset="0"/>
              </a:rPr>
              <a:t>Under the guidance of Dr. V. B. </a:t>
            </a:r>
            <a:r>
              <a:rPr lang="en-US" sz="2000" dirty="0" err="1" smtClean="0">
                <a:latin typeface="Times New Roman" panose="02020603050405020304" pitchFamily="18" charset="0"/>
                <a:cs typeface="Times New Roman" panose="02020603050405020304" pitchFamily="18" charset="0"/>
              </a:rPr>
              <a:t>Nikam</a:t>
            </a:r>
            <a:endParaRPr lang="en-US" sz="2000" dirty="0" smtClean="0">
              <a:latin typeface="Times New Roman" panose="02020603050405020304" pitchFamily="18" charset="0"/>
              <a:cs typeface="Times New Roman" panose="02020603050405020304" pitchFamily="18" charset="0"/>
            </a:endParaRPr>
          </a:p>
        </p:txBody>
      </p:sp>
      <p:pic>
        <p:nvPicPr>
          <p:cNvPr id="6" name="Picture 2" descr="Image result for vjti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992" y="489275"/>
            <a:ext cx="1859111" cy="2671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459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Challenges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p:txBody>
          <a:bodyPr>
            <a:norm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22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199" y="710633"/>
            <a:ext cx="10674531" cy="5436734"/>
          </a:xfrm>
        </p:spPr>
        <p:txBody>
          <a:bodyPr>
            <a:normAutofit/>
          </a:bodyPr>
          <a:lstStyle/>
          <a:p>
            <a:pPr>
              <a:lnSpc>
                <a:spcPct val="150000"/>
              </a:lnSpc>
            </a:pPr>
            <a:r>
              <a:rPr lang="en-US" dirty="0" smtClean="0">
                <a:latin typeface="Times New Roman" panose="02020603050405020304" pitchFamily="18" charset="0"/>
                <a:cs typeface="Times New Roman" panose="02020603050405020304" pitchFamily="18" charset="0"/>
              </a:rPr>
              <a:t>Drone path planning should also consider periodic recharging of drones</a:t>
            </a:r>
          </a:p>
          <a:p>
            <a:pPr>
              <a:lnSpc>
                <a:spcPct val="150000"/>
              </a:lnSpc>
            </a:pPr>
            <a:r>
              <a:rPr lang="en-US" dirty="0" smtClean="0">
                <a:latin typeface="Times New Roman" panose="02020603050405020304" pitchFamily="18" charset="0"/>
                <a:cs typeface="Times New Roman" panose="02020603050405020304" pitchFamily="18" charset="0"/>
              </a:rPr>
              <a:t>Initial </a:t>
            </a: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rone calibration to avoid flight in wrong direction</a:t>
            </a:r>
          </a:p>
          <a:p>
            <a:pPr>
              <a:lnSpc>
                <a:spcPct val="150000"/>
              </a:lnSpc>
            </a:pPr>
            <a:r>
              <a:rPr lang="en-US" dirty="0" smtClean="0">
                <a:latin typeface="Times New Roman" panose="02020603050405020304" pitchFamily="18" charset="0"/>
                <a:cs typeface="Times New Roman" panose="02020603050405020304" pitchFamily="18" charset="0"/>
              </a:rPr>
              <a:t>Life detection through thick walls and debris</a:t>
            </a:r>
          </a:p>
          <a:p>
            <a:pPr>
              <a:lnSpc>
                <a:spcPct val="150000"/>
              </a:lnSpc>
            </a:pPr>
            <a:r>
              <a:rPr lang="en-US" dirty="0" smtClean="0">
                <a:latin typeface="Times New Roman" panose="02020603050405020304" pitchFamily="18" charset="0"/>
                <a:cs typeface="Times New Roman" panose="02020603050405020304" pitchFamily="18" charset="0"/>
              </a:rPr>
              <a:t>Loss of network signals if towers get damaged due to disaster</a:t>
            </a:r>
          </a:p>
          <a:p>
            <a:pPr>
              <a:lnSpc>
                <a:spcPct val="150000"/>
              </a:lnSpc>
            </a:pPr>
            <a:r>
              <a:rPr lang="en-US" dirty="0" smtClean="0">
                <a:latin typeface="Times New Roman" panose="02020603050405020304" pitchFamily="18" charset="0"/>
                <a:cs typeface="Times New Roman" panose="02020603050405020304" pitchFamily="18" charset="0"/>
              </a:rPr>
              <a:t>Computational complexity for planning of rescue path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595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Feasibility Analysis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p:txBody>
          <a:bodyPr>
            <a:norm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421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199" y="710633"/>
            <a:ext cx="10674531" cy="5436734"/>
          </a:xfrm>
        </p:spPr>
        <p:txBody>
          <a:bodyPr>
            <a:normAutofit/>
          </a:bodyPr>
          <a:lstStyle/>
          <a:p>
            <a:pPr>
              <a:lnSpc>
                <a:spcPct val="150000"/>
              </a:lnSpc>
            </a:pPr>
            <a:r>
              <a:rPr lang="en-US" dirty="0" smtClean="0">
                <a:latin typeface="Times New Roman" panose="02020603050405020304" pitchFamily="18" charset="0"/>
                <a:cs typeface="Times New Roman" panose="02020603050405020304" pitchFamily="18" charset="0"/>
              </a:rPr>
              <a:t>Cost of drones, cameras, and sensors is high</a:t>
            </a:r>
          </a:p>
          <a:p>
            <a:pPr>
              <a:lnSpc>
                <a:spcPct val="150000"/>
              </a:lnSpc>
            </a:pPr>
            <a:r>
              <a:rPr lang="en-US" dirty="0" smtClean="0">
                <a:latin typeface="Times New Roman" panose="02020603050405020304" pitchFamily="18" charset="0"/>
                <a:cs typeface="Times New Roman" panose="02020603050405020304" pitchFamily="18" charset="0"/>
              </a:rPr>
              <a:t>The sensors and cameras that we have studied are appropriate for collecting the data required by our project</a:t>
            </a:r>
          </a:p>
          <a:p>
            <a:pPr>
              <a:lnSpc>
                <a:spcPct val="150000"/>
              </a:lnSpc>
            </a:pPr>
            <a:r>
              <a:rPr lang="en-US" dirty="0" smtClean="0">
                <a:latin typeface="Times New Roman" panose="02020603050405020304" pitchFamily="18" charset="0"/>
                <a:cs typeface="Times New Roman" panose="02020603050405020304" pitchFamily="18" charset="0"/>
              </a:rPr>
              <a:t>This project would be useful in disaster prone areas</a:t>
            </a:r>
          </a:p>
          <a:p>
            <a:pPr>
              <a:lnSpc>
                <a:spcPct val="150000"/>
              </a:lnSpc>
            </a:pPr>
            <a:r>
              <a:rPr lang="en-US" dirty="0" smtClean="0">
                <a:latin typeface="Times New Roman" panose="02020603050405020304" pitchFamily="18" charset="0"/>
                <a:cs typeface="Times New Roman" panose="02020603050405020304" pitchFamily="18" charset="0"/>
              </a:rPr>
              <a:t>Drones need regular maintenance</a:t>
            </a:r>
          </a:p>
          <a:p>
            <a:pPr>
              <a:lnSpc>
                <a:spcPct val="150000"/>
              </a:lnSpc>
            </a:pPr>
            <a:r>
              <a:rPr lang="en-US" dirty="0" smtClean="0">
                <a:latin typeface="Times New Roman" panose="02020603050405020304" pitchFamily="18" charset="0"/>
                <a:cs typeface="Times New Roman" panose="02020603050405020304" pitchFamily="18" charset="0"/>
              </a:rPr>
              <a:t>Network strength needs to be maintained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227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Proposed Framework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p:txBody>
          <a:bodyPr>
            <a:norm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886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23093" t="36497" r="15440" b="11468"/>
          <a:stretch/>
        </p:blipFill>
        <p:spPr>
          <a:xfrm>
            <a:off x="1715589" y="1343089"/>
            <a:ext cx="8760822" cy="4171822"/>
          </a:xfrm>
          <a:prstGeom prst="rect">
            <a:avLst/>
          </a:prstGeom>
        </p:spPr>
      </p:pic>
    </p:spTree>
    <p:extLst>
      <p:ext uri="{BB962C8B-B14F-4D97-AF65-F5344CB8AC3E}">
        <p14:creationId xmlns:p14="http://schemas.microsoft.com/office/powerpoint/2010/main" val="1754704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199" y="710633"/>
            <a:ext cx="10674531" cy="5436734"/>
          </a:xfrm>
        </p:spPr>
        <p:txBody>
          <a:bodyPr>
            <a:normAutofit/>
          </a:bodyPr>
          <a:lstStyle/>
          <a:p>
            <a:pPr>
              <a:lnSpc>
                <a:spcPct val="150000"/>
              </a:lnSpc>
            </a:pPr>
            <a:r>
              <a:rPr lang="en-US" dirty="0" smtClean="0">
                <a:latin typeface="Times New Roman" panose="02020603050405020304" pitchFamily="18" charset="0"/>
                <a:cs typeface="Times New Roman" panose="02020603050405020304" pitchFamily="18" charset="0"/>
              </a:rPr>
              <a:t>Calculate the path of the drone and feed it for autonomous flight</a:t>
            </a:r>
          </a:p>
          <a:p>
            <a:pPr>
              <a:lnSpc>
                <a:spcPct val="150000"/>
              </a:lnSpc>
            </a:pPr>
            <a:r>
              <a:rPr lang="en-US" dirty="0" smtClean="0">
                <a:latin typeface="Times New Roman" panose="02020603050405020304" pitchFamily="18" charset="0"/>
                <a:cs typeface="Times New Roman" panose="02020603050405020304" pitchFamily="18" charset="0"/>
              </a:rPr>
              <a:t>Capture image/videos and sensor data</a:t>
            </a:r>
          </a:p>
          <a:p>
            <a:pPr>
              <a:lnSpc>
                <a:spcPct val="150000"/>
              </a:lnSpc>
            </a:pPr>
            <a:r>
              <a:rPr lang="en-US" dirty="0" smtClean="0">
                <a:latin typeface="Times New Roman" panose="02020603050405020304" pitchFamily="18" charset="0"/>
                <a:cs typeface="Times New Roman" panose="02020603050405020304" pitchFamily="18" charset="0"/>
              </a:rPr>
              <a:t>Transmit the data to the server</a:t>
            </a:r>
          </a:p>
          <a:p>
            <a:pPr>
              <a:lnSpc>
                <a:spcPct val="150000"/>
              </a:lnSpc>
            </a:pPr>
            <a:r>
              <a:rPr lang="en-US" dirty="0" smtClean="0">
                <a:latin typeface="Times New Roman" panose="02020603050405020304" pitchFamily="18" charset="0"/>
                <a:cs typeface="Times New Roman" panose="02020603050405020304" pitchFamily="18" charset="0"/>
              </a:rPr>
              <a:t>Preprocess the data and apply trained machine learning model on it to classify infrastructure damage scale and life detection</a:t>
            </a:r>
          </a:p>
          <a:p>
            <a:pPr>
              <a:lnSpc>
                <a:spcPct val="150000"/>
              </a:lnSpc>
            </a:pPr>
            <a:r>
              <a:rPr lang="en-US" dirty="0" smtClean="0">
                <a:latin typeface="Times New Roman" panose="02020603050405020304" pitchFamily="18" charset="0"/>
                <a:cs typeface="Times New Roman" panose="02020603050405020304" pitchFamily="18" charset="0"/>
              </a:rPr>
              <a:t>Construct a graph and find path for rescue mission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844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p:txBody>
          <a:bodyPr>
            <a:norm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773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77417656"/>
              </p:ext>
            </p:extLst>
          </p:nvPr>
        </p:nvGraphicFramePr>
        <p:xfrm>
          <a:off x="435474" y="1233602"/>
          <a:ext cx="11321053" cy="4390796"/>
        </p:xfrm>
        <a:graphic>
          <a:graphicData uri="http://schemas.openxmlformats.org/drawingml/2006/table">
            <a:tbl>
              <a:tblPr firstRow="1" bandRow="1"/>
              <a:tblGrid>
                <a:gridCol w="1413135">
                  <a:extLst>
                    <a:ext uri="{9D8B030D-6E8A-4147-A177-3AD203B41FA5}">
                      <a16:colId xmlns:a16="http://schemas.microsoft.com/office/drawing/2014/main" val="3866217641"/>
                    </a:ext>
                  </a:extLst>
                </a:gridCol>
                <a:gridCol w="6134233">
                  <a:extLst>
                    <a:ext uri="{9D8B030D-6E8A-4147-A177-3AD203B41FA5}">
                      <a16:colId xmlns:a16="http://schemas.microsoft.com/office/drawing/2014/main" val="2036545844"/>
                    </a:ext>
                  </a:extLst>
                </a:gridCol>
                <a:gridCol w="3773685">
                  <a:extLst>
                    <a:ext uri="{9D8B030D-6E8A-4147-A177-3AD203B41FA5}">
                      <a16:colId xmlns:a16="http://schemas.microsoft.com/office/drawing/2014/main" val="2444525588"/>
                    </a:ext>
                  </a:extLst>
                </a:gridCol>
              </a:tblGrid>
              <a:tr h="396242">
                <a:tc>
                  <a:txBody>
                    <a:bodyPr/>
                    <a:lstStyle/>
                    <a:p>
                      <a:pPr algn="ctr"/>
                      <a:r>
                        <a:rPr lang="en-US" dirty="0" smtClean="0"/>
                        <a:t>Sr. No.</a:t>
                      </a:r>
                      <a:endParaRPr lang="en-US" dirty="0"/>
                    </a:p>
                  </a:txBody>
                  <a:tcPr/>
                </a:tc>
                <a:tc>
                  <a:txBody>
                    <a:bodyPr/>
                    <a:lstStyle/>
                    <a:p>
                      <a:pPr algn="ctr"/>
                      <a:r>
                        <a:rPr lang="en-US" dirty="0" smtClean="0"/>
                        <a:t>Paper</a:t>
                      </a:r>
                      <a:r>
                        <a:rPr lang="en-US" baseline="0" dirty="0" smtClean="0"/>
                        <a:t> Title</a:t>
                      </a:r>
                      <a:endParaRPr lang="en-US" dirty="0"/>
                    </a:p>
                  </a:txBody>
                  <a:tcPr/>
                </a:tc>
                <a:tc>
                  <a:txBody>
                    <a:bodyPr/>
                    <a:lstStyle/>
                    <a:p>
                      <a:pPr algn="ctr"/>
                      <a:r>
                        <a:rPr lang="en-US" dirty="0" smtClean="0"/>
                        <a:t>Summary</a:t>
                      </a:r>
                      <a:endParaRPr lang="en-US" dirty="0"/>
                    </a:p>
                  </a:txBody>
                  <a:tcPr/>
                </a:tc>
                <a:extLst>
                  <a:ext uri="{0D108BD9-81ED-4DB2-BD59-A6C34878D82A}">
                    <a16:rowId xmlns:a16="http://schemas.microsoft.com/office/drawing/2014/main" val="2961253036"/>
                  </a:ext>
                </a:extLst>
              </a:tr>
              <a:tr h="977034">
                <a:tc>
                  <a:txBody>
                    <a:bodyPr/>
                    <a:lstStyle/>
                    <a:p>
                      <a:pPr algn="ctr"/>
                      <a:r>
                        <a:rPr lang="en-US" dirty="0" smtClean="0"/>
                        <a:t>1</a:t>
                      </a:r>
                      <a:endParaRPr lang="en-US" dirty="0"/>
                    </a:p>
                  </a:txBody>
                  <a:tcPr/>
                </a:tc>
                <a:tc>
                  <a:txBody>
                    <a:bodyPr/>
                    <a:lstStyle/>
                    <a:p>
                      <a:pPr algn="ctr"/>
                      <a:r>
                        <a:rPr lang="en-US" dirty="0" smtClean="0"/>
                        <a:t>Evaluation of Disaster Response System Using</a:t>
                      </a:r>
                      <a:r>
                        <a:rPr lang="en-US" baseline="0" dirty="0" smtClean="0"/>
                        <a:t> </a:t>
                      </a:r>
                      <a:r>
                        <a:rPr lang="en-US" dirty="0" smtClean="0"/>
                        <a:t>Agent-Based Model With Geospatial</a:t>
                      </a:r>
                      <a:r>
                        <a:rPr lang="en-US" baseline="0" dirty="0" smtClean="0"/>
                        <a:t> </a:t>
                      </a:r>
                      <a:r>
                        <a:rPr lang="en-US" dirty="0" smtClean="0"/>
                        <a:t>and Medical Details</a:t>
                      </a:r>
                      <a:endParaRPr lang="en-US" dirty="0"/>
                    </a:p>
                  </a:txBody>
                  <a:tcPr/>
                </a:tc>
                <a:tc>
                  <a:txBody>
                    <a:bodyPr/>
                    <a:lstStyle/>
                    <a:p>
                      <a:pPr algn="ctr"/>
                      <a:r>
                        <a:rPr lang="en-US" dirty="0" smtClean="0"/>
                        <a:t>Agent based</a:t>
                      </a:r>
                      <a:r>
                        <a:rPr lang="en-US" baseline="0" dirty="0" smtClean="0"/>
                        <a:t> modelling describing the cooperation of overall process in disaster response for transporting patients to definitive care</a:t>
                      </a:r>
                      <a:endParaRPr lang="en-US" dirty="0"/>
                    </a:p>
                  </a:txBody>
                  <a:tcPr/>
                </a:tc>
                <a:extLst>
                  <a:ext uri="{0D108BD9-81ED-4DB2-BD59-A6C34878D82A}">
                    <a16:rowId xmlns:a16="http://schemas.microsoft.com/office/drawing/2014/main" val="2945476032"/>
                  </a:ext>
                </a:extLst>
              </a:tr>
              <a:tr h="977034">
                <a:tc>
                  <a:txBody>
                    <a:bodyPr/>
                    <a:lstStyle/>
                    <a:p>
                      <a:pPr algn="ctr"/>
                      <a:r>
                        <a:rPr lang="en-US" dirty="0" smtClean="0"/>
                        <a:t>2</a:t>
                      </a:r>
                      <a:endParaRPr lang="en-US" dirty="0"/>
                    </a:p>
                  </a:txBody>
                  <a:tcPr/>
                </a:tc>
                <a:tc>
                  <a:txBody>
                    <a:bodyPr/>
                    <a:lstStyle/>
                    <a:p>
                      <a:pPr algn="ctr"/>
                      <a:r>
                        <a:rPr lang="en-US" sz="1800" b="0" i="0" u="none" strike="noStrike" kern="1200" baseline="0" dirty="0" smtClean="0">
                          <a:solidFill>
                            <a:schemeClr val="tx1"/>
                          </a:solidFill>
                          <a:latin typeface="+mn-lt"/>
                          <a:ea typeface="+mn-ea"/>
                          <a:cs typeface="+mn-cs"/>
                        </a:rPr>
                        <a:t>An Integrated Traveling Salesman and Coverage Path Planning Problem for Unmanned Aircraft Systems</a:t>
                      </a:r>
                      <a:endParaRPr lang="en-US" dirty="0"/>
                    </a:p>
                  </a:txBody>
                  <a:tcPr/>
                </a:tc>
                <a:tc>
                  <a:txBody>
                    <a:bodyPr/>
                    <a:lstStyle/>
                    <a:p>
                      <a:pPr algn="ctr"/>
                      <a:r>
                        <a:rPr lang="en-US" dirty="0" smtClean="0"/>
                        <a:t>Optimal path planning for </a:t>
                      </a:r>
                      <a:r>
                        <a:rPr lang="en-US" dirty="0" err="1" smtClean="0"/>
                        <a:t>UAVs</a:t>
                      </a:r>
                      <a:r>
                        <a:rPr lang="en-US" dirty="0" smtClean="0"/>
                        <a:t> to cover multiple</a:t>
                      </a:r>
                      <a:r>
                        <a:rPr lang="en-US" baseline="0" dirty="0" smtClean="0"/>
                        <a:t> regions by integrating TSP and </a:t>
                      </a:r>
                      <a:r>
                        <a:rPr lang="en-US" baseline="0" dirty="0" err="1" smtClean="0"/>
                        <a:t>CPP</a:t>
                      </a:r>
                      <a:endParaRPr lang="en-US" dirty="0"/>
                    </a:p>
                  </a:txBody>
                  <a:tcPr/>
                </a:tc>
                <a:extLst>
                  <a:ext uri="{0D108BD9-81ED-4DB2-BD59-A6C34878D82A}">
                    <a16:rowId xmlns:a16="http://schemas.microsoft.com/office/drawing/2014/main" val="2221537894"/>
                  </a:ext>
                </a:extLst>
              </a:tr>
              <a:tr h="683924">
                <a:tc>
                  <a:txBody>
                    <a:bodyPr/>
                    <a:lstStyle/>
                    <a:p>
                      <a:pPr algn="ctr"/>
                      <a:r>
                        <a:rPr lang="en-US" dirty="0" smtClean="0"/>
                        <a:t>3</a:t>
                      </a:r>
                      <a:endParaRPr lang="en-US" dirty="0"/>
                    </a:p>
                  </a:txBody>
                  <a:tcPr/>
                </a:tc>
                <a:tc>
                  <a:txBody>
                    <a:bodyPr/>
                    <a:lstStyle/>
                    <a:p>
                      <a:pPr algn="ctr"/>
                      <a:r>
                        <a:rPr lang="en-US" dirty="0" smtClean="0"/>
                        <a:t>Through Wall Human Detection Under Small</a:t>
                      </a:r>
                      <a:r>
                        <a:rPr lang="en-US" baseline="0" dirty="0" smtClean="0"/>
                        <a:t> </a:t>
                      </a:r>
                      <a:r>
                        <a:rPr lang="en-US" dirty="0" smtClean="0"/>
                        <a:t>Samples Based on Deep Learning Algorithm</a:t>
                      </a:r>
                      <a:endParaRPr lang="en-US" dirty="0"/>
                    </a:p>
                  </a:txBody>
                  <a:tcPr/>
                </a:tc>
                <a:tc>
                  <a:txBody>
                    <a:bodyPr/>
                    <a:lstStyle/>
                    <a:p>
                      <a:pPr algn="ctr"/>
                      <a:r>
                        <a:rPr lang="en-US" dirty="0" smtClean="0"/>
                        <a:t>Effective detection of human targets behind</a:t>
                      </a:r>
                      <a:r>
                        <a:rPr lang="en-US" baseline="0" dirty="0" smtClean="0"/>
                        <a:t> walls using deep learning algorithm</a:t>
                      </a:r>
                      <a:endParaRPr lang="en-US" dirty="0"/>
                    </a:p>
                  </a:txBody>
                  <a:tcPr/>
                </a:tc>
                <a:extLst>
                  <a:ext uri="{0D108BD9-81ED-4DB2-BD59-A6C34878D82A}">
                    <a16:rowId xmlns:a16="http://schemas.microsoft.com/office/drawing/2014/main" val="1535580658"/>
                  </a:ext>
                </a:extLst>
              </a:tr>
              <a:tr h="683924">
                <a:tc>
                  <a:txBody>
                    <a:bodyPr/>
                    <a:lstStyle/>
                    <a:p>
                      <a:pPr algn="ctr"/>
                      <a:r>
                        <a:rPr lang="en-US" dirty="0" smtClean="0"/>
                        <a:t>4</a:t>
                      </a:r>
                      <a:endParaRPr lang="en-US" dirty="0"/>
                    </a:p>
                  </a:txBody>
                  <a:tcPr/>
                </a:tc>
                <a:tc>
                  <a:txBody>
                    <a:bodyPr/>
                    <a:lstStyle/>
                    <a:p>
                      <a:pPr algn="ctr"/>
                      <a:r>
                        <a:rPr lang="en-US" dirty="0" smtClean="0"/>
                        <a:t>Design</a:t>
                      </a:r>
                      <a:r>
                        <a:rPr lang="en-US" baseline="0" dirty="0" smtClean="0"/>
                        <a:t> and Deployment of </a:t>
                      </a:r>
                      <a:r>
                        <a:rPr lang="en-US" baseline="0" dirty="0" err="1" smtClean="0"/>
                        <a:t>UAV</a:t>
                      </a:r>
                      <a:r>
                        <a:rPr lang="en-US" baseline="0" dirty="0" smtClean="0"/>
                        <a:t>-Aided Post-Disaster Emergency Network</a:t>
                      </a:r>
                      <a:endParaRPr lang="en-US" dirty="0"/>
                    </a:p>
                  </a:txBody>
                  <a:tcPr/>
                </a:tc>
                <a:tc>
                  <a:txBody>
                    <a:bodyPr/>
                    <a:lstStyle/>
                    <a:p>
                      <a:pPr algn="ctr"/>
                      <a:r>
                        <a:rPr lang="en-US" baseline="0" dirty="0" smtClean="0"/>
                        <a:t>Ad-hoc network of mobiles and </a:t>
                      </a:r>
                      <a:r>
                        <a:rPr lang="en-US" baseline="0" dirty="0" err="1" smtClean="0"/>
                        <a:t>UAVs</a:t>
                      </a:r>
                      <a:r>
                        <a:rPr lang="en-US" baseline="0" dirty="0" smtClean="0"/>
                        <a:t> where towers are damaged for post-disaster management</a:t>
                      </a:r>
                      <a:endParaRPr lang="en-US" dirty="0"/>
                    </a:p>
                  </a:txBody>
                  <a:tcPr/>
                </a:tc>
                <a:extLst>
                  <a:ext uri="{0D108BD9-81ED-4DB2-BD59-A6C34878D82A}">
                    <a16:rowId xmlns:a16="http://schemas.microsoft.com/office/drawing/2014/main" val="1437465136"/>
                  </a:ext>
                </a:extLst>
              </a:tr>
            </a:tbl>
          </a:graphicData>
        </a:graphic>
      </p:graphicFrame>
    </p:spTree>
    <p:extLst>
      <p:ext uri="{BB962C8B-B14F-4D97-AF65-F5344CB8AC3E}">
        <p14:creationId xmlns:p14="http://schemas.microsoft.com/office/powerpoint/2010/main" val="629576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203393565"/>
              </p:ext>
            </p:extLst>
          </p:nvPr>
        </p:nvGraphicFramePr>
        <p:xfrm>
          <a:off x="396263" y="1060117"/>
          <a:ext cx="11399474" cy="4737766"/>
        </p:xfrm>
        <a:graphic>
          <a:graphicData uri="http://schemas.openxmlformats.org/drawingml/2006/table">
            <a:tbl>
              <a:tblPr firstRow="1" bandRow="1"/>
              <a:tblGrid>
                <a:gridCol w="1422924">
                  <a:extLst>
                    <a:ext uri="{9D8B030D-6E8A-4147-A177-3AD203B41FA5}">
                      <a16:colId xmlns:a16="http://schemas.microsoft.com/office/drawing/2014/main" val="3866217641"/>
                    </a:ext>
                  </a:extLst>
                </a:gridCol>
                <a:gridCol w="6176725">
                  <a:extLst>
                    <a:ext uri="{9D8B030D-6E8A-4147-A177-3AD203B41FA5}">
                      <a16:colId xmlns:a16="http://schemas.microsoft.com/office/drawing/2014/main" val="2036545844"/>
                    </a:ext>
                  </a:extLst>
                </a:gridCol>
                <a:gridCol w="3799825">
                  <a:extLst>
                    <a:ext uri="{9D8B030D-6E8A-4147-A177-3AD203B41FA5}">
                      <a16:colId xmlns:a16="http://schemas.microsoft.com/office/drawing/2014/main" val="2444525588"/>
                    </a:ext>
                  </a:extLst>
                </a:gridCol>
              </a:tblGrid>
              <a:tr h="396242">
                <a:tc>
                  <a:txBody>
                    <a:bodyPr/>
                    <a:lstStyle/>
                    <a:p>
                      <a:pPr algn="ctr"/>
                      <a:r>
                        <a:rPr lang="en-US" dirty="0" smtClean="0"/>
                        <a:t>Sr. No.</a:t>
                      </a:r>
                      <a:endParaRPr lang="en-US" dirty="0"/>
                    </a:p>
                  </a:txBody>
                  <a:tcPr/>
                </a:tc>
                <a:tc>
                  <a:txBody>
                    <a:bodyPr/>
                    <a:lstStyle/>
                    <a:p>
                      <a:pPr algn="ctr"/>
                      <a:r>
                        <a:rPr lang="en-US" dirty="0" smtClean="0"/>
                        <a:t>Paper</a:t>
                      </a:r>
                      <a:r>
                        <a:rPr lang="en-US" baseline="0" dirty="0" smtClean="0"/>
                        <a:t> Title</a:t>
                      </a:r>
                      <a:endParaRPr lang="en-US" dirty="0"/>
                    </a:p>
                  </a:txBody>
                  <a:tcPr/>
                </a:tc>
                <a:tc>
                  <a:txBody>
                    <a:bodyPr/>
                    <a:lstStyle/>
                    <a:p>
                      <a:pPr algn="ctr"/>
                      <a:r>
                        <a:rPr lang="en-US" dirty="0" smtClean="0"/>
                        <a:t>Summary</a:t>
                      </a:r>
                      <a:endParaRPr lang="en-US" dirty="0"/>
                    </a:p>
                  </a:txBody>
                  <a:tcPr/>
                </a:tc>
                <a:extLst>
                  <a:ext uri="{0D108BD9-81ED-4DB2-BD59-A6C34878D82A}">
                    <a16:rowId xmlns:a16="http://schemas.microsoft.com/office/drawing/2014/main" val="2961253036"/>
                  </a:ext>
                </a:extLst>
              </a:tr>
              <a:tr h="683924">
                <a:tc>
                  <a:txBody>
                    <a:bodyPr/>
                    <a:lstStyle/>
                    <a:p>
                      <a:pPr algn="ctr"/>
                      <a:r>
                        <a:rPr lang="en-US" dirty="0" smtClean="0"/>
                        <a:t>5</a:t>
                      </a:r>
                      <a:endParaRPr lang="en-US" dirty="0"/>
                    </a:p>
                  </a:txBody>
                  <a:tcPr/>
                </a:tc>
                <a:tc>
                  <a:txBody>
                    <a:bodyPr/>
                    <a:lstStyle/>
                    <a:p>
                      <a:pPr algn="ctr"/>
                      <a:r>
                        <a:rPr lang="en-US" dirty="0" smtClean="0"/>
                        <a:t>Distributed Reinforcement Learning in</a:t>
                      </a:r>
                      <a:r>
                        <a:rPr lang="en-US" baseline="0" dirty="0" smtClean="0"/>
                        <a:t> </a:t>
                      </a:r>
                      <a:r>
                        <a:rPr lang="en-US" dirty="0" smtClean="0"/>
                        <a:t>Emergency Response Simulation</a:t>
                      </a:r>
                      <a:endParaRPr lang="en-US" dirty="0"/>
                    </a:p>
                  </a:txBody>
                  <a:tcPr/>
                </a:tc>
                <a:tc>
                  <a:txBody>
                    <a:bodyPr/>
                    <a:lstStyle/>
                    <a:p>
                      <a:pPr algn="ctr"/>
                      <a:r>
                        <a:rPr lang="en-US" dirty="0" smtClean="0"/>
                        <a:t>Use of reinforcement learning to plan rescue plans</a:t>
                      </a:r>
                      <a:r>
                        <a:rPr lang="en-US" baseline="0" dirty="0" smtClean="0"/>
                        <a:t> based on previous rescue plans</a:t>
                      </a:r>
                      <a:endParaRPr lang="en-US" dirty="0"/>
                    </a:p>
                  </a:txBody>
                  <a:tcPr/>
                </a:tc>
                <a:extLst>
                  <a:ext uri="{0D108BD9-81ED-4DB2-BD59-A6C34878D82A}">
                    <a16:rowId xmlns:a16="http://schemas.microsoft.com/office/drawing/2014/main" val="2771833713"/>
                  </a:ext>
                </a:extLst>
              </a:tr>
              <a:tr h="683924">
                <a:tc>
                  <a:txBody>
                    <a:bodyPr/>
                    <a:lstStyle/>
                    <a:p>
                      <a:pPr algn="ctr"/>
                      <a:r>
                        <a:rPr lang="en-US" dirty="0" smtClean="0"/>
                        <a:t>6</a:t>
                      </a:r>
                      <a:endParaRPr lang="en-US" dirty="0"/>
                    </a:p>
                  </a:txBody>
                  <a:tcPr/>
                </a:tc>
                <a:tc>
                  <a:txBody>
                    <a:bodyPr/>
                    <a:lstStyle/>
                    <a:p>
                      <a:pPr algn="ctr"/>
                      <a:r>
                        <a:rPr lang="en-US" dirty="0" smtClean="0"/>
                        <a:t>Through-Wall Detection of the Moving Paths</a:t>
                      </a:r>
                      <a:r>
                        <a:rPr lang="en-US" baseline="0" dirty="0" smtClean="0"/>
                        <a:t> </a:t>
                      </a:r>
                      <a:r>
                        <a:rPr lang="en-US" dirty="0" smtClean="0"/>
                        <a:t>and</a:t>
                      </a:r>
                      <a:r>
                        <a:rPr lang="en-US" baseline="0" dirty="0" smtClean="0"/>
                        <a:t> </a:t>
                      </a:r>
                      <a:r>
                        <a:rPr lang="en-US" dirty="0" smtClean="0"/>
                        <a:t>Vital Signs of Human Beings</a:t>
                      </a:r>
                      <a:endParaRPr lang="en-US" dirty="0"/>
                    </a:p>
                  </a:txBody>
                  <a:tcPr/>
                </a:tc>
                <a:tc>
                  <a:txBody>
                    <a:bodyPr/>
                    <a:lstStyle/>
                    <a:p>
                      <a:pPr algn="ctr"/>
                      <a:r>
                        <a:rPr lang="en-US" dirty="0" smtClean="0"/>
                        <a:t>Detection of human activities through</a:t>
                      </a:r>
                      <a:r>
                        <a:rPr lang="en-US" baseline="0" dirty="0" smtClean="0"/>
                        <a:t> wall using ultra wide band radar</a:t>
                      </a:r>
                      <a:endParaRPr lang="en-US" dirty="0"/>
                    </a:p>
                  </a:txBody>
                  <a:tcPr/>
                </a:tc>
                <a:extLst>
                  <a:ext uri="{0D108BD9-81ED-4DB2-BD59-A6C34878D82A}">
                    <a16:rowId xmlns:a16="http://schemas.microsoft.com/office/drawing/2014/main" val="1499281607"/>
                  </a:ext>
                </a:extLst>
              </a:tr>
              <a:tr h="683924">
                <a:tc>
                  <a:txBody>
                    <a:bodyPr/>
                    <a:lstStyle/>
                    <a:p>
                      <a:pPr algn="ctr"/>
                      <a:r>
                        <a:rPr lang="en-US" dirty="0" smtClean="0"/>
                        <a:t>7</a:t>
                      </a:r>
                      <a:endParaRPr lang="en-US" dirty="0"/>
                    </a:p>
                  </a:txBody>
                  <a:tcPr/>
                </a:tc>
                <a:tc>
                  <a:txBody>
                    <a:bodyPr/>
                    <a:lstStyle/>
                    <a:p>
                      <a:pPr algn="ctr"/>
                      <a:r>
                        <a:rPr lang="en-US" dirty="0" smtClean="0"/>
                        <a:t>Multimedia for Disaster</a:t>
                      </a:r>
                      <a:r>
                        <a:rPr lang="en-US" baseline="0" dirty="0" smtClean="0"/>
                        <a:t> </a:t>
                      </a:r>
                      <a:r>
                        <a:rPr lang="en-US" dirty="0" smtClean="0"/>
                        <a:t>Information Management</a:t>
                      </a:r>
                      <a:endParaRPr lang="en-US" dirty="0"/>
                    </a:p>
                  </a:txBody>
                  <a:tcPr/>
                </a:tc>
                <a:tc>
                  <a:txBody>
                    <a:bodyPr/>
                    <a:lstStyle/>
                    <a:p>
                      <a:pPr algn="ctr"/>
                      <a:r>
                        <a:rPr lang="en-US" dirty="0" smtClean="0"/>
                        <a:t>Analyzing social</a:t>
                      </a:r>
                      <a:r>
                        <a:rPr lang="en-US" baseline="0" dirty="0" smtClean="0"/>
                        <a:t> media, emergency management responders, </a:t>
                      </a:r>
                      <a:r>
                        <a:rPr lang="en-US" baseline="0" dirty="0" err="1" smtClean="0"/>
                        <a:t>etc</a:t>
                      </a:r>
                      <a:r>
                        <a:rPr lang="en-US" baseline="0" dirty="0" smtClean="0"/>
                        <a:t> data before, during and after disaster</a:t>
                      </a:r>
                      <a:endParaRPr lang="en-US" dirty="0"/>
                    </a:p>
                  </a:txBody>
                  <a:tcPr/>
                </a:tc>
                <a:extLst>
                  <a:ext uri="{0D108BD9-81ED-4DB2-BD59-A6C34878D82A}">
                    <a16:rowId xmlns:a16="http://schemas.microsoft.com/office/drawing/2014/main" val="1603978667"/>
                  </a:ext>
                </a:extLst>
              </a:tr>
              <a:tr h="683924">
                <a:tc>
                  <a:txBody>
                    <a:bodyPr/>
                    <a:lstStyle/>
                    <a:p>
                      <a:pPr algn="ctr"/>
                      <a:r>
                        <a:rPr lang="en-US" dirty="0" smtClean="0"/>
                        <a:t>8</a:t>
                      </a:r>
                      <a:endParaRPr lang="en-US" dirty="0"/>
                    </a:p>
                  </a:txBody>
                  <a:tcPr/>
                </a:tc>
                <a:tc>
                  <a:txBody>
                    <a:bodyPr/>
                    <a:lstStyle/>
                    <a:p>
                      <a:pPr algn="ctr"/>
                      <a:r>
                        <a:rPr lang="en-US" dirty="0" smtClean="0"/>
                        <a:t>Help from the Sky: Leveraging </a:t>
                      </a:r>
                      <a:r>
                        <a:rPr lang="en-US" dirty="0" err="1" smtClean="0"/>
                        <a:t>UAVs</a:t>
                      </a:r>
                      <a:r>
                        <a:rPr lang="en-US" dirty="0" smtClean="0"/>
                        <a:t> fir Disaster Management</a:t>
                      </a:r>
                      <a:endParaRPr lang="en-US" dirty="0"/>
                    </a:p>
                  </a:txBody>
                  <a:tcPr/>
                </a:tc>
                <a:tc>
                  <a:txBody>
                    <a:bodyPr/>
                    <a:lstStyle/>
                    <a:p>
                      <a:pPr algn="ctr"/>
                      <a:r>
                        <a:rPr lang="en-US" dirty="0" smtClean="0"/>
                        <a:t>Network</a:t>
                      </a:r>
                      <a:r>
                        <a:rPr lang="en-US" baseline="0" dirty="0" smtClean="0"/>
                        <a:t> assisted </a:t>
                      </a:r>
                      <a:r>
                        <a:rPr lang="en-US" baseline="0" dirty="0" err="1" smtClean="0"/>
                        <a:t>UAVs</a:t>
                      </a:r>
                      <a:r>
                        <a:rPr lang="en-US" baseline="0" dirty="0" smtClean="0"/>
                        <a:t> for disaster prediction, assessment, and response and limitations of drones</a:t>
                      </a:r>
                      <a:endParaRPr lang="en-US" dirty="0"/>
                    </a:p>
                  </a:txBody>
                  <a:tcPr/>
                </a:tc>
                <a:extLst>
                  <a:ext uri="{0D108BD9-81ED-4DB2-BD59-A6C34878D82A}">
                    <a16:rowId xmlns:a16="http://schemas.microsoft.com/office/drawing/2014/main" val="346261843"/>
                  </a:ext>
                </a:extLst>
              </a:tr>
              <a:tr h="683924">
                <a:tc>
                  <a:txBody>
                    <a:bodyPr/>
                    <a:lstStyle/>
                    <a:p>
                      <a:pPr algn="ctr"/>
                      <a:r>
                        <a:rPr lang="en-US" dirty="0" smtClean="0"/>
                        <a:t>9</a:t>
                      </a:r>
                      <a:endParaRPr lang="en-US" dirty="0"/>
                    </a:p>
                  </a:txBody>
                  <a:tcPr/>
                </a:tc>
                <a:tc>
                  <a:txBody>
                    <a:bodyPr/>
                    <a:lstStyle/>
                    <a:p>
                      <a:pPr algn="ctr"/>
                      <a:r>
                        <a:rPr lang="en-US" dirty="0" smtClean="0"/>
                        <a:t>Audio-Based Search and Rescue With</a:t>
                      </a:r>
                      <a:r>
                        <a:rPr lang="en-US" baseline="0" dirty="0" smtClean="0"/>
                        <a:t> a Drone</a:t>
                      </a:r>
                      <a:endParaRPr lang="en-US" dirty="0"/>
                    </a:p>
                  </a:txBody>
                  <a:tcPr/>
                </a:tc>
                <a:tc>
                  <a:txBody>
                    <a:bodyPr/>
                    <a:lstStyle/>
                    <a:p>
                      <a:pPr algn="ctr"/>
                      <a:r>
                        <a:rPr lang="en-US" dirty="0" smtClean="0"/>
                        <a:t>Estimating the direction of sound source given audio</a:t>
                      </a:r>
                      <a:r>
                        <a:rPr lang="en-US" baseline="0" dirty="0" smtClean="0"/>
                        <a:t> measurements from an  array of microphones</a:t>
                      </a:r>
                      <a:endParaRPr lang="en-US" dirty="0"/>
                    </a:p>
                  </a:txBody>
                  <a:tcPr/>
                </a:tc>
                <a:extLst>
                  <a:ext uri="{0D108BD9-81ED-4DB2-BD59-A6C34878D82A}">
                    <a16:rowId xmlns:a16="http://schemas.microsoft.com/office/drawing/2014/main" val="4029264761"/>
                  </a:ext>
                </a:extLst>
              </a:tr>
            </a:tbl>
          </a:graphicData>
        </a:graphic>
      </p:graphicFrame>
    </p:spTree>
    <p:extLst>
      <p:ext uri="{BB962C8B-B14F-4D97-AF65-F5344CB8AC3E}">
        <p14:creationId xmlns:p14="http://schemas.microsoft.com/office/powerpoint/2010/main" val="1694623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Introduction</a:t>
            </a:r>
          </a:p>
          <a:p>
            <a:r>
              <a:rPr lang="en-US" dirty="0" smtClean="0">
                <a:latin typeface="Times New Roman" panose="02020603050405020304" pitchFamily="18" charset="0"/>
                <a:cs typeface="Times New Roman" panose="02020603050405020304" pitchFamily="18" charset="0"/>
              </a:rPr>
              <a:t>Problem Statement</a:t>
            </a:r>
          </a:p>
          <a:p>
            <a:r>
              <a:rPr lang="en-US" dirty="0" smtClean="0">
                <a:latin typeface="Times New Roman" panose="02020603050405020304" pitchFamily="18" charset="0"/>
                <a:cs typeface="Times New Roman" panose="02020603050405020304" pitchFamily="18" charset="0"/>
              </a:rPr>
              <a:t>Objective</a:t>
            </a:r>
          </a:p>
          <a:p>
            <a:r>
              <a:rPr lang="en-US" dirty="0" smtClean="0">
                <a:latin typeface="Times New Roman" panose="02020603050405020304" pitchFamily="18" charset="0"/>
                <a:cs typeface="Times New Roman" panose="02020603050405020304" pitchFamily="18" charset="0"/>
              </a:rPr>
              <a:t>Challenges</a:t>
            </a:r>
          </a:p>
          <a:p>
            <a:r>
              <a:rPr lang="en-US" dirty="0" smtClean="0">
                <a:latin typeface="Times New Roman" panose="02020603050405020304" pitchFamily="18" charset="0"/>
                <a:cs typeface="Times New Roman" panose="02020603050405020304" pitchFamily="18" charset="0"/>
              </a:rPr>
              <a:t>Feasibility Analysis</a:t>
            </a:r>
          </a:p>
          <a:p>
            <a:r>
              <a:rPr lang="en-US" dirty="0" smtClean="0">
                <a:latin typeface="Times New Roman" panose="02020603050405020304" pitchFamily="18" charset="0"/>
                <a:cs typeface="Times New Roman" panose="02020603050405020304" pitchFamily="18" charset="0"/>
              </a:rPr>
              <a:t>Proposed Framework</a:t>
            </a:r>
          </a:p>
          <a:p>
            <a:r>
              <a:rPr lang="en-US" dirty="0" smtClean="0">
                <a:latin typeface="Times New Roman" panose="02020603050405020304" pitchFamily="18" charset="0"/>
                <a:cs typeface="Times New Roman" panose="02020603050405020304" pitchFamily="18" charset="0"/>
              </a:rPr>
              <a:t>Literature Survey</a:t>
            </a:r>
          </a:p>
          <a:p>
            <a:r>
              <a:rPr lang="en-US" dirty="0" smtClean="0">
                <a:latin typeface="Times New Roman" panose="02020603050405020304" pitchFamily="18" charset="0"/>
                <a:cs typeface="Times New Roman" panose="02020603050405020304" pitchFamily="18" charset="0"/>
              </a:rPr>
              <a:t>System Requirements</a:t>
            </a:r>
          </a:p>
        </p:txBody>
      </p:sp>
    </p:spTree>
    <p:extLst>
      <p:ext uri="{BB962C8B-B14F-4D97-AF65-F5344CB8AC3E}">
        <p14:creationId xmlns:p14="http://schemas.microsoft.com/office/powerpoint/2010/main" val="1025686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System Requirements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p:txBody>
          <a:bodyPr>
            <a:norm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630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199" y="710633"/>
            <a:ext cx="10674531" cy="5436734"/>
          </a:xfrm>
        </p:spPr>
        <p:txBody>
          <a:bodyPr>
            <a:normAutofit/>
          </a:bodyPr>
          <a:lstStyle/>
          <a:p>
            <a:pPr>
              <a:lnSpc>
                <a:spcPct val="150000"/>
              </a:lnSpc>
            </a:pPr>
            <a:r>
              <a:rPr lang="en-US" dirty="0" smtClean="0">
                <a:latin typeface="Times New Roman" panose="02020603050405020304" pitchFamily="18" charset="0"/>
                <a:cs typeface="Times New Roman" panose="02020603050405020304" pitchFamily="18" charset="0"/>
              </a:rPr>
              <a:t>Drone</a:t>
            </a:r>
          </a:p>
          <a:p>
            <a:pPr>
              <a:lnSpc>
                <a:spcPct val="150000"/>
              </a:lnSpc>
            </a:pPr>
            <a:r>
              <a:rPr lang="en-US" dirty="0" err="1" smtClean="0">
                <a:latin typeface="Times New Roman" panose="02020603050405020304" pitchFamily="18" charset="0"/>
                <a:cs typeface="Times New Roman" panose="02020603050405020304" pitchFamily="18" charset="0"/>
              </a:rPr>
              <a:t>4k60</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HDR</a:t>
            </a:r>
            <a:r>
              <a:rPr lang="en-US" dirty="0" smtClean="0">
                <a:latin typeface="Times New Roman" panose="02020603050405020304" pitchFamily="18" charset="0"/>
                <a:cs typeface="Times New Roman" panose="02020603050405020304" pitchFamily="18" charset="0"/>
              </a:rPr>
              <a:t> Camera</a:t>
            </a:r>
          </a:p>
          <a:p>
            <a:pPr>
              <a:lnSpc>
                <a:spcPct val="150000"/>
              </a:lnSpc>
            </a:pPr>
            <a:r>
              <a:rPr lang="en-US" dirty="0" err="1" smtClean="0">
                <a:latin typeface="Times New Roman" panose="02020603050405020304" pitchFamily="18" charset="0"/>
                <a:cs typeface="Times New Roman" panose="02020603050405020304" pitchFamily="18" charset="0"/>
              </a:rPr>
              <a:t>RF</a:t>
            </a:r>
            <a:r>
              <a:rPr lang="en-US" dirty="0" smtClean="0">
                <a:latin typeface="Times New Roman" panose="02020603050405020304" pitchFamily="18" charset="0"/>
                <a:cs typeface="Times New Roman" panose="02020603050405020304" pitchFamily="18" charset="0"/>
              </a:rPr>
              <a:t> Sensor</a:t>
            </a:r>
          </a:p>
          <a:p>
            <a:pPr>
              <a:lnSpc>
                <a:spcPct val="150000"/>
              </a:lnSpc>
            </a:pPr>
            <a:r>
              <a:rPr lang="en-US" dirty="0" smtClean="0">
                <a:latin typeface="Times New Roman" panose="02020603050405020304" pitchFamily="18" charset="0"/>
                <a:cs typeface="Times New Roman" panose="02020603050405020304" pitchFamily="18" charset="0"/>
              </a:rPr>
              <a:t>IR Sensor</a:t>
            </a:r>
          </a:p>
          <a:p>
            <a:pPr>
              <a:lnSpc>
                <a:spcPct val="150000"/>
              </a:lnSpc>
            </a:pPr>
            <a:r>
              <a:rPr lang="en-US" dirty="0" smtClean="0">
                <a:latin typeface="Times New Roman" panose="02020603050405020304" pitchFamily="18" charset="0"/>
                <a:cs typeface="Times New Roman" panose="02020603050405020304" pitchFamily="18" charset="0"/>
              </a:rPr>
              <a:t>Fine Microphone</a:t>
            </a:r>
          </a:p>
          <a:p>
            <a:pPr>
              <a:lnSpc>
                <a:spcPct val="150000"/>
              </a:lnSpc>
            </a:pPr>
            <a:r>
              <a:rPr lang="en-US" dirty="0" err="1" smtClean="0">
                <a:latin typeface="Times New Roman" panose="02020603050405020304" pitchFamily="18" charset="0"/>
                <a:cs typeface="Times New Roman" panose="02020603050405020304" pitchFamily="18" charset="0"/>
              </a:rPr>
              <a:t>TensorFlow</a:t>
            </a: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Python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461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p:txBody>
          <a:bodyPr>
            <a:norm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49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p:txBody>
          <a:bodyPr>
            <a:norm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912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199" y="710633"/>
            <a:ext cx="10674531" cy="5436734"/>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As use of drones rapidly expands, it is aided by improvements in technology such as high-speed cameras, sensors, and processors able to analyze the data rapidly and efficiently on the drone. </a:t>
            </a:r>
          </a:p>
          <a:p>
            <a:pPr>
              <a:lnSpc>
                <a:spcPct val="150000"/>
              </a:lnSpc>
            </a:pPr>
            <a:r>
              <a:rPr lang="en-US" dirty="0">
                <a:latin typeface="Times New Roman" panose="02020603050405020304" pitchFamily="18" charset="0"/>
                <a:cs typeface="Times New Roman" panose="02020603050405020304" pitchFamily="18" charset="0"/>
              </a:rPr>
              <a:t>Drones can either be controlled manually by an operator or fly autonomously, but as the use for an operator increases the cost considerably, it is clearly preferable for them to operate autonomously. </a:t>
            </a:r>
          </a:p>
          <a:p>
            <a:pPr>
              <a:lnSpc>
                <a:spcPct val="150000"/>
              </a:lnSpc>
            </a:pPr>
            <a:r>
              <a:rPr lang="en-US" dirty="0">
                <a:latin typeface="Times New Roman" panose="02020603050405020304" pitchFamily="18" charset="0"/>
                <a:cs typeface="Times New Roman" panose="02020603050405020304" pitchFamily="18" charset="0"/>
              </a:rPr>
              <a:t>A true unmanned aerial vehicle, </a:t>
            </a:r>
            <a:r>
              <a:rPr lang="en-US" dirty="0" err="1">
                <a:latin typeface="Times New Roman" panose="02020603050405020304" pitchFamily="18" charset="0"/>
                <a:cs typeface="Times New Roman" panose="02020603050405020304" pitchFamily="18" charset="0"/>
              </a:rPr>
              <a:t>UAV</a:t>
            </a:r>
            <a:r>
              <a:rPr lang="en-US" dirty="0">
                <a:latin typeface="Times New Roman" panose="02020603050405020304" pitchFamily="18" charset="0"/>
                <a:cs typeface="Times New Roman" panose="02020603050405020304" pitchFamily="18" charset="0"/>
              </a:rPr>
              <a:t>, is preprogrammed prior to flight to do a specific set of tasks on a specific flight path.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654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199" y="710633"/>
            <a:ext cx="10674531" cy="5436734"/>
          </a:xfrm>
        </p:spPr>
        <p:txBody>
          <a:bodyPr>
            <a:normAutofit/>
          </a:bodyPr>
          <a:lstStyle/>
          <a:p>
            <a:pPr>
              <a:lnSpc>
                <a:spcPct val="150000"/>
              </a:lnSpc>
            </a:pPr>
            <a:r>
              <a:rPr lang="en-US" dirty="0" smtClean="0">
                <a:latin typeface="Times New Roman" panose="02020603050405020304" pitchFamily="18" charset="0"/>
                <a:cs typeface="Times New Roman" panose="02020603050405020304" pitchFamily="18" charset="0"/>
              </a:rPr>
              <a:t>In disaster mitigation, accurate infrastructure damage scaling is an issue</a:t>
            </a:r>
          </a:p>
          <a:p>
            <a:pPr>
              <a:lnSpc>
                <a:spcPct val="150000"/>
              </a:lnSpc>
            </a:pPr>
            <a:r>
              <a:rPr lang="en-US" dirty="0" smtClean="0">
                <a:latin typeface="Times New Roman" panose="02020603050405020304" pitchFamily="18" charset="0"/>
                <a:cs typeface="Times New Roman" panose="02020603050405020304" pitchFamily="18" charset="0"/>
              </a:rPr>
              <a:t>Currently, there is no systematic planning of rescue operations</a:t>
            </a:r>
          </a:p>
          <a:p>
            <a:pPr>
              <a:lnSpc>
                <a:spcPct val="150000"/>
              </a:lnSpc>
            </a:pPr>
            <a:r>
              <a:rPr lang="en-US" dirty="0" smtClean="0">
                <a:latin typeface="Times New Roman" panose="02020603050405020304" pitchFamily="18" charset="0"/>
                <a:cs typeface="Times New Roman" panose="02020603050405020304" pitchFamily="18" charset="0"/>
              </a:rPr>
              <a:t>Scarcity of available rescue equipment and skilled personnel</a:t>
            </a:r>
          </a:p>
          <a:p>
            <a:pPr>
              <a:lnSpc>
                <a:spcPct val="150000"/>
              </a:lnSpc>
            </a:pPr>
            <a:r>
              <a:rPr lang="en-US" dirty="0" smtClean="0">
                <a:latin typeface="Times New Roman" panose="02020603050405020304" pitchFamily="18" charset="0"/>
                <a:cs typeface="Times New Roman" panose="02020603050405020304" pitchFamily="18" charset="0"/>
              </a:rPr>
              <a:t>Less automated life detection framework available</a:t>
            </a:r>
          </a:p>
        </p:txBody>
      </p:sp>
    </p:spTree>
    <p:extLst>
      <p:ext uri="{BB962C8B-B14F-4D97-AF65-F5344CB8AC3E}">
        <p14:creationId xmlns:p14="http://schemas.microsoft.com/office/powerpoint/2010/main" val="3068537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p:txBody>
          <a:bodyPr>
            <a:norm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95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199" y="710633"/>
            <a:ext cx="10674531" cy="5436734"/>
          </a:xfrm>
        </p:spPr>
        <p:txBody>
          <a:bodyPr>
            <a:norm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The proposed system should be able to capture images/videos of disaster affected areas using autonomously path planned drone, that can be further processed for infrastructure damage detection which is one of the crucial components of disaster mitigation involving path planning, detection of life using fine microphone and thermal sensor which will be efficient in rescuing more lives.</a:t>
            </a:r>
          </a:p>
        </p:txBody>
      </p:sp>
    </p:spTree>
    <p:extLst>
      <p:ext uri="{BB962C8B-B14F-4D97-AF65-F5344CB8AC3E}">
        <p14:creationId xmlns:p14="http://schemas.microsoft.com/office/powerpoint/2010/main" val="1564295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p:txBody>
          <a:bodyPr>
            <a:norm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288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199" y="710633"/>
            <a:ext cx="10674531" cy="5436734"/>
          </a:xfrm>
        </p:spPr>
        <p:txBody>
          <a:bodyPr>
            <a:normAutofit/>
          </a:bodyPr>
          <a:lstStyle/>
          <a:p>
            <a:pPr>
              <a:lnSpc>
                <a:spcPct val="150000"/>
              </a:lnSpc>
            </a:pPr>
            <a:r>
              <a:rPr lang="en-US" dirty="0" smtClean="0">
                <a:latin typeface="Times New Roman" panose="02020603050405020304" pitchFamily="18" charset="0"/>
                <a:cs typeface="Times New Roman" panose="02020603050405020304" pitchFamily="18" charset="0"/>
              </a:rPr>
              <a:t>Autonomous path planning of drones</a:t>
            </a:r>
          </a:p>
          <a:p>
            <a:pPr>
              <a:lnSpc>
                <a:spcPct val="150000"/>
              </a:lnSpc>
            </a:pPr>
            <a:r>
              <a:rPr lang="en-US" dirty="0" smtClean="0">
                <a:latin typeface="Times New Roman" panose="02020603050405020304" pitchFamily="18" charset="0"/>
                <a:cs typeface="Times New Roman" panose="02020603050405020304" pitchFamily="18" charset="0"/>
              </a:rPr>
              <a:t>Image, video, and sensor data capturing using drone camera</a:t>
            </a:r>
          </a:p>
          <a:p>
            <a:pPr>
              <a:lnSpc>
                <a:spcPct val="150000"/>
              </a:lnSpc>
            </a:pPr>
            <a:r>
              <a:rPr lang="en-US" dirty="0" smtClean="0">
                <a:latin typeface="Times New Roman" panose="02020603050405020304" pitchFamily="18" charset="0"/>
                <a:cs typeface="Times New Roman" panose="02020603050405020304" pitchFamily="18" charset="0"/>
              </a:rPr>
              <a:t>Life detection using captured data</a:t>
            </a:r>
          </a:p>
          <a:p>
            <a:pPr>
              <a:lnSpc>
                <a:spcPct val="150000"/>
              </a:lnSpc>
            </a:pPr>
            <a:r>
              <a:rPr lang="en-US" dirty="0" smtClean="0">
                <a:latin typeface="Times New Roman" panose="02020603050405020304" pitchFamily="18" charset="0"/>
                <a:cs typeface="Times New Roman" panose="02020603050405020304" pitchFamily="18" charset="0"/>
              </a:rPr>
              <a:t>Infrastructure damage scaling using 3D modelling by photogrammetry</a:t>
            </a:r>
          </a:p>
          <a:p>
            <a:pPr>
              <a:lnSpc>
                <a:spcPct val="150000"/>
              </a:lnSpc>
            </a:pPr>
            <a:r>
              <a:rPr lang="en-US" dirty="0" smtClean="0">
                <a:latin typeface="Times New Roman" panose="02020603050405020304" pitchFamily="18" charset="0"/>
                <a:cs typeface="Times New Roman" panose="02020603050405020304" pitchFamily="18" charset="0"/>
              </a:rPr>
              <a:t>Rescue path planning for the rescue team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910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890</TotalTime>
  <Words>676</Words>
  <Application>Microsoft Office PowerPoint</Application>
  <PresentationFormat>Widescreen</PresentationFormat>
  <Paragraphs>93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Content</vt:lpstr>
      <vt:lpstr>Introduction</vt:lpstr>
      <vt:lpstr>PowerPoint Presentation</vt:lpstr>
      <vt:lpstr>PowerPoint Presentation</vt:lpstr>
      <vt:lpstr>Problem Statement</vt:lpstr>
      <vt:lpstr>PowerPoint Presentation</vt:lpstr>
      <vt:lpstr>Objective</vt:lpstr>
      <vt:lpstr>PowerPoint Presentation</vt:lpstr>
      <vt:lpstr>Challenges</vt:lpstr>
      <vt:lpstr>PowerPoint Presentation</vt:lpstr>
      <vt:lpstr>Feasibility Analysis</vt:lpstr>
      <vt:lpstr>PowerPoint Presentation</vt:lpstr>
      <vt:lpstr>Proposed Framework</vt:lpstr>
      <vt:lpstr>PowerPoint Presentation</vt:lpstr>
      <vt:lpstr>PowerPoint Presentation</vt:lpstr>
      <vt:lpstr>Literature Survey</vt:lpstr>
      <vt:lpstr>PowerPoint Presentation</vt:lpstr>
      <vt:lpstr>PowerPoint Presentation</vt:lpstr>
      <vt:lpstr>System Requirements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Shenoy</dc:creator>
  <cp:lastModifiedBy>Aditya Shenoy</cp:lastModifiedBy>
  <cp:revision>75</cp:revision>
  <dcterms:created xsi:type="dcterms:W3CDTF">2019-12-08T04:17:08Z</dcterms:created>
  <dcterms:modified xsi:type="dcterms:W3CDTF">2019-12-10T08:42:39Z</dcterms:modified>
</cp:coreProperties>
</file>