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98E39-16E2-5C73-EFA3-A436A0AFEA55}" v="1" dt="2021-08-23T10:25:00.829"/>
    <p1510:client id="{3C7B58AC-99A2-92A9-CFFC-4E544318FD21}" v="2" dt="2021-08-23T10:28:42.44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710F7-78A0-48FB-B477-AB51ABCCED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596F1C-73EC-4D47-B5B5-88569EE40B62}">
      <dgm:prSet/>
      <dgm:spPr/>
      <dgm:t>
        <a:bodyPr/>
        <a:lstStyle/>
        <a:p>
          <a:r>
            <a:rPr lang="en-US" b="1" i="0"/>
            <a:t>Linear Regression</a:t>
          </a:r>
          <a:r>
            <a:rPr lang="en-US" b="0" i="0"/>
            <a:t> could help us predict the student’s test score on a scale of 0 - 100. </a:t>
          </a:r>
          <a:endParaRPr lang="en-US"/>
        </a:p>
      </dgm:t>
    </dgm:pt>
    <dgm:pt modelId="{9096E879-5788-46D3-AFDA-8E1344A8CD55}" type="parTrans" cxnId="{74856EE9-DA18-4FAF-B139-7EC88E4F5621}">
      <dgm:prSet/>
      <dgm:spPr/>
      <dgm:t>
        <a:bodyPr/>
        <a:lstStyle/>
        <a:p>
          <a:endParaRPr lang="en-US"/>
        </a:p>
      </dgm:t>
    </dgm:pt>
    <dgm:pt modelId="{9F8B9640-7E99-44EA-B401-303772F3AD5E}" type="sibTrans" cxnId="{74856EE9-DA18-4FAF-B139-7EC88E4F5621}">
      <dgm:prSet/>
      <dgm:spPr/>
      <dgm:t>
        <a:bodyPr/>
        <a:lstStyle/>
        <a:p>
          <a:endParaRPr lang="en-US"/>
        </a:p>
      </dgm:t>
    </dgm:pt>
    <dgm:pt modelId="{2F1824D2-4A24-4847-A353-A5774F08FC77}">
      <dgm:prSet/>
      <dgm:spPr/>
      <dgm:t>
        <a:bodyPr/>
        <a:lstStyle/>
        <a:p>
          <a:r>
            <a:rPr lang="en-US" b="0" i="0"/>
            <a:t>Linear regression predictions are continuous (numbers in a range).</a:t>
          </a:r>
          <a:endParaRPr lang="en-US"/>
        </a:p>
      </dgm:t>
    </dgm:pt>
    <dgm:pt modelId="{6EFB2400-7921-4275-A0CD-0B1B4AA42844}" type="parTrans" cxnId="{0A9E1AB7-3E95-4F8F-BD2C-C282A583E8EE}">
      <dgm:prSet/>
      <dgm:spPr/>
      <dgm:t>
        <a:bodyPr/>
        <a:lstStyle/>
        <a:p>
          <a:endParaRPr lang="en-US"/>
        </a:p>
      </dgm:t>
    </dgm:pt>
    <dgm:pt modelId="{92CD4467-6787-45A5-B5C6-DBADF0B62E2F}" type="sibTrans" cxnId="{0A9E1AB7-3E95-4F8F-BD2C-C282A583E8EE}">
      <dgm:prSet/>
      <dgm:spPr/>
      <dgm:t>
        <a:bodyPr/>
        <a:lstStyle/>
        <a:p>
          <a:endParaRPr lang="en-US"/>
        </a:p>
      </dgm:t>
    </dgm:pt>
    <dgm:pt modelId="{F1135E15-9AA0-4527-90FB-3DEA20438BF4}">
      <dgm:prSet/>
      <dgm:spPr/>
      <dgm:t>
        <a:bodyPr/>
        <a:lstStyle/>
        <a:p>
          <a:r>
            <a:rPr lang="en-US" b="1" i="0"/>
            <a:t>Logistic Regression</a:t>
          </a:r>
          <a:r>
            <a:rPr lang="en-US" b="0" i="0"/>
            <a:t> could help use predict whether the student passed or failed. Logistic regression predictions are discrete (only specific values or categories are allowed). </a:t>
          </a:r>
          <a:endParaRPr lang="en-US"/>
        </a:p>
      </dgm:t>
    </dgm:pt>
    <dgm:pt modelId="{60F8BEF1-D0CD-487C-AA45-231F1AC9A2B8}" type="parTrans" cxnId="{F1603445-2CAA-4289-8293-C763ADE2B432}">
      <dgm:prSet/>
      <dgm:spPr/>
      <dgm:t>
        <a:bodyPr/>
        <a:lstStyle/>
        <a:p>
          <a:endParaRPr lang="en-US"/>
        </a:p>
      </dgm:t>
    </dgm:pt>
    <dgm:pt modelId="{ED1235FD-7BD8-4AFF-B15F-EBD798B5070D}" type="sibTrans" cxnId="{F1603445-2CAA-4289-8293-C763ADE2B432}">
      <dgm:prSet/>
      <dgm:spPr/>
      <dgm:t>
        <a:bodyPr/>
        <a:lstStyle/>
        <a:p>
          <a:endParaRPr lang="en-US"/>
        </a:p>
      </dgm:t>
    </dgm:pt>
    <dgm:pt modelId="{FFBA35EB-425F-4645-8705-4A9DCBE692E3}">
      <dgm:prSet/>
      <dgm:spPr/>
      <dgm:t>
        <a:bodyPr/>
        <a:lstStyle/>
        <a:p>
          <a:r>
            <a:rPr lang="en-US" b="0" i="0"/>
            <a:t>We can also view probability scores underlying the model’s classifications.</a:t>
          </a:r>
          <a:endParaRPr lang="en-US"/>
        </a:p>
      </dgm:t>
    </dgm:pt>
    <dgm:pt modelId="{39848EFD-D475-47E1-A926-D2FB85BC1333}" type="parTrans" cxnId="{166553D9-206C-47A3-8A55-106ACA1437C6}">
      <dgm:prSet/>
      <dgm:spPr/>
      <dgm:t>
        <a:bodyPr/>
        <a:lstStyle/>
        <a:p>
          <a:endParaRPr lang="en-US"/>
        </a:p>
      </dgm:t>
    </dgm:pt>
    <dgm:pt modelId="{791A9987-2CE8-4EFD-A0AE-790BA9308EF4}" type="sibTrans" cxnId="{166553D9-206C-47A3-8A55-106ACA1437C6}">
      <dgm:prSet/>
      <dgm:spPr/>
      <dgm:t>
        <a:bodyPr/>
        <a:lstStyle/>
        <a:p>
          <a:endParaRPr lang="en-US"/>
        </a:p>
      </dgm:t>
    </dgm:pt>
    <dgm:pt modelId="{DF18D341-4A9A-491C-9B31-914E44A682C9}" type="pres">
      <dgm:prSet presAssocID="{D6E710F7-78A0-48FB-B477-AB51ABCCED79}" presName="vert0" presStyleCnt="0">
        <dgm:presLayoutVars>
          <dgm:dir/>
          <dgm:animOne val="branch"/>
          <dgm:animLvl val="lvl"/>
        </dgm:presLayoutVars>
      </dgm:prSet>
      <dgm:spPr/>
    </dgm:pt>
    <dgm:pt modelId="{31806BDA-F6B8-46A0-8ED1-247766A808A6}" type="pres">
      <dgm:prSet presAssocID="{6C596F1C-73EC-4D47-B5B5-88569EE40B62}" presName="thickLine" presStyleLbl="alignNode1" presStyleIdx="0" presStyleCnt="4"/>
      <dgm:spPr/>
    </dgm:pt>
    <dgm:pt modelId="{0A0093D8-B600-4079-93AA-2DDC804EE47F}" type="pres">
      <dgm:prSet presAssocID="{6C596F1C-73EC-4D47-B5B5-88569EE40B62}" presName="horz1" presStyleCnt="0"/>
      <dgm:spPr/>
    </dgm:pt>
    <dgm:pt modelId="{5C08550E-8F62-42C2-B1A2-D46D52A26B5A}" type="pres">
      <dgm:prSet presAssocID="{6C596F1C-73EC-4D47-B5B5-88569EE40B62}" presName="tx1" presStyleLbl="revTx" presStyleIdx="0" presStyleCnt="4"/>
      <dgm:spPr/>
    </dgm:pt>
    <dgm:pt modelId="{F3EC7EE3-822C-4806-B08E-EC174FF99968}" type="pres">
      <dgm:prSet presAssocID="{6C596F1C-73EC-4D47-B5B5-88569EE40B62}" presName="vert1" presStyleCnt="0"/>
      <dgm:spPr/>
    </dgm:pt>
    <dgm:pt modelId="{3904AB1B-1E8D-496E-8FE3-08F296243B30}" type="pres">
      <dgm:prSet presAssocID="{2F1824D2-4A24-4847-A353-A5774F08FC77}" presName="thickLine" presStyleLbl="alignNode1" presStyleIdx="1" presStyleCnt="4"/>
      <dgm:spPr/>
    </dgm:pt>
    <dgm:pt modelId="{C0C1BA29-05A7-4F4F-883F-F352F920D182}" type="pres">
      <dgm:prSet presAssocID="{2F1824D2-4A24-4847-A353-A5774F08FC77}" presName="horz1" presStyleCnt="0"/>
      <dgm:spPr/>
    </dgm:pt>
    <dgm:pt modelId="{6C673D50-1022-4BCA-9BCD-31CD2799C9FF}" type="pres">
      <dgm:prSet presAssocID="{2F1824D2-4A24-4847-A353-A5774F08FC77}" presName="tx1" presStyleLbl="revTx" presStyleIdx="1" presStyleCnt="4"/>
      <dgm:spPr/>
    </dgm:pt>
    <dgm:pt modelId="{C6E43C95-2D73-49B9-AC96-71FBC1084CEC}" type="pres">
      <dgm:prSet presAssocID="{2F1824D2-4A24-4847-A353-A5774F08FC77}" presName="vert1" presStyleCnt="0"/>
      <dgm:spPr/>
    </dgm:pt>
    <dgm:pt modelId="{EE178B43-1768-4F2E-B933-4E745521BCDC}" type="pres">
      <dgm:prSet presAssocID="{F1135E15-9AA0-4527-90FB-3DEA20438BF4}" presName="thickLine" presStyleLbl="alignNode1" presStyleIdx="2" presStyleCnt="4"/>
      <dgm:spPr/>
    </dgm:pt>
    <dgm:pt modelId="{4D33D8C1-0CC4-4704-9F59-24A0464E1D76}" type="pres">
      <dgm:prSet presAssocID="{F1135E15-9AA0-4527-90FB-3DEA20438BF4}" presName="horz1" presStyleCnt="0"/>
      <dgm:spPr/>
    </dgm:pt>
    <dgm:pt modelId="{56FE8563-3D95-41EB-94D9-EC39CF4727C4}" type="pres">
      <dgm:prSet presAssocID="{F1135E15-9AA0-4527-90FB-3DEA20438BF4}" presName="tx1" presStyleLbl="revTx" presStyleIdx="2" presStyleCnt="4"/>
      <dgm:spPr/>
    </dgm:pt>
    <dgm:pt modelId="{F7272A9C-5823-46ED-8CEA-0ACF1C33C255}" type="pres">
      <dgm:prSet presAssocID="{F1135E15-9AA0-4527-90FB-3DEA20438BF4}" presName="vert1" presStyleCnt="0"/>
      <dgm:spPr/>
    </dgm:pt>
    <dgm:pt modelId="{E0F5F46B-4C0E-47FF-8A98-1ADD31129AA6}" type="pres">
      <dgm:prSet presAssocID="{FFBA35EB-425F-4645-8705-4A9DCBE692E3}" presName="thickLine" presStyleLbl="alignNode1" presStyleIdx="3" presStyleCnt="4"/>
      <dgm:spPr/>
    </dgm:pt>
    <dgm:pt modelId="{0D8D4D6E-7245-46E9-9F10-4A11A87A7D79}" type="pres">
      <dgm:prSet presAssocID="{FFBA35EB-425F-4645-8705-4A9DCBE692E3}" presName="horz1" presStyleCnt="0"/>
      <dgm:spPr/>
    </dgm:pt>
    <dgm:pt modelId="{4DCABCBB-2BBA-475E-9849-D4B8DFDA27DE}" type="pres">
      <dgm:prSet presAssocID="{FFBA35EB-425F-4645-8705-4A9DCBE692E3}" presName="tx1" presStyleLbl="revTx" presStyleIdx="3" presStyleCnt="4"/>
      <dgm:spPr/>
    </dgm:pt>
    <dgm:pt modelId="{FDCD3474-DC5E-4029-B2FD-EFEC5FFFF277}" type="pres">
      <dgm:prSet presAssocID="{FFBA35EB-425F-4645-8705-4A9DCBE692E3}" presName="vert1" presStyleCnt="0"/>
      <dgm:spPr/>
    </dgm:pt>
  </dgm:ptLst>
  <dgm:cxnLst>
    <dgm:cxn modelId="{1CA43D30-31E5-4469-B9A0-B9DA024C8FCE}" type="presOf" srcId="{2F1824D2-4A24-4847-A353-A5774F08FC77}" destId="{6C673D50-1022-4BCA-9BCD-31CD2799C9FF}" srcOrd="0" destOrd="0" presId="urn:microsoft.com/office/officeart/2008/layout/LinedList"/>
    <dgm:cxn modelId="{F1603445-2CAA-4289-8293-C763ADE2B432}" srcId="{D6E710F7-78A0-48FB-B477-AB51ABCCED79}" destId="{F1135E15-9AA0-4527-90FB-3DEA20438BF4}" srcOrd="2" destOrd="0" parTransId="{60F8BEF1-D0CD-487C-AA45-231F1AC9A2B8}" sibTransId="{ED1235FD-7BD8-4AFF-B15F-EBD798B5070D}"/>
    <dgm:cxn modelId="{0DC3EC8B-C9D6-4974-94F4-D3CA0B0E2E59}" type="presOf" srcId="{D6E710F7-78A0-48FB-B477-AB51ABCCED79}" destId="{DF18D341-4A9A-491C-9B31-914E44A682C9}" srcOrd="0" destOrd="0" presId="urn:microsoft.com/office/officeart/2008/layout/LinedList"/>
    <dgm:cxn modelId="{7305DEA4-E1F5-4848-87D7-5C6C8F0A000F}" type="presOf" srcId="{F1135E15-9AA0-4527-90FB-3DEA20438BF4}" destId="{56FE8563-3D95-41EB-94D9-EC39CF4727C4}" srcOrd="0" destOrd="0" presId="urn:microsoft.com/office/officeart/2008/layout/LinedList"/>
    <dgm:cxn modelId="{0A9E1AB7-3E95-4F8F-BD2C-C282A583E8EE}" srcId="{D6E710F7-78A0-48FB-B477-AB51ABCCED79}" destId="{2F1824D2-4A24-4847-A353-A5774F08FC77}" srcOrd="1" destOrd="0" parTransId="{6EFB2400-7921-4275-A0CD-0B1B4AA42844}" sibTransId="{92CD4467-6787-45A5-B5C6-DBADF0B62E2F}"/>
    <dgm:cxn modelId="{CACF2AC4-66FA-42DE-9D58-BCE10D8DE6AB}" type="presOf" srcId="{FFBA35EB-425F-4645-8705-4A9DCBE692E3}" destId="{4DCABCBB-2BBA-475E-9849-D4B8DFDA27DE}" srcOrd="0" destOrd="0" presId="urn:microsoft.com/office/officeart/2008/layout/LinedList"/>
    <dgm:cxn modelId="{166553D9-206C-47A3-8A55-106ACA1437C6}" srcId="{D6E710F7-78A0-48FB-B477-AB51ABCCED79}" destId="{FFBA35EB-425F-4645-8705-4A9DCBE692E3}" srcOrd="3" destOrd="0" parTransId="{39848EFD-D475-47E1-A926-D2FB85BC1333}" sibTransId="{791A9987-2CE8-4EFD-A0AE-790BA9308EF4}"/>
    <dgm:cxn modelId="{74856EE9-DA18-4FAF-B139-7EC88E4F5621}" srcId="{D6E710F7-78A0-48FB-B477-AB51ABCCED79}" destId="{6C596F1C-73EC-4D47-B5B5-88569EE40B62}" srcOrd="0" destOrd="0" parTransId="{9096E879-5788-46D3-AFDA-8E1344A8CD55}" sibTransId="{9F8B9640-7E99-44EA-B401-303772F3AD5E}"/>
    <dgm:cxn modelId="{30A93CEA-335A-4752-90BF-DF7F6EE652A5}" type="presOf" srcId="{6C596F1C-73EC-4D47-B5B5-88569EE40B62}" destId="{5C08550E-8F62-42C2-B1A2-D46D52A26B5A}" srcOrd="0" destOrd="0" presId="urn:microsoft.com/office/officeart/2008/layout/LinedList"/>
    <dgm:cxn modelId="{309B3FD5-B93C-48EA-8764-08388605112B}" type="presParOf" srcId="{DF18D341-4A9A-491C-9B31-914E44A682C9}" destId="{31806BDA-F6B8-46A0-8ED1-247766A808A6}" srcOrd="0" destOrd="0" presId="urn:microsoft.com/office/officeart/2008/layout/LinedList"/>
    <dgm:cxn modelId="{A83EF182-7C21-4954-9828-088B52AEFAD6}" type="presParOf" srcId="{DF18D341-4A9A-491C-9B31-914E44A682C9}" destId="{0A0093D8-B600-4079-93AA-2DDC804EE47F}" srcOrd="1" destOrd="0" presId="urn:microsoft.com/office/officeart/2008/layout/LinedList"/>
    <dgm:cxn modelId="{DE5E9358-1FB6-4C7B-80FE-8D03E3550E89}" type="presParOf" srcId="{0A0093D8-B600-4079-93AA-2DDC804EE47F}" destId="{5C08550E-8F62-42C2-B1A2-D46D52A26B5A}" srcOrd="0" destOrd="0" presId="urn:microsoft.com/office/officeart/2008/layout/LinedList"/>
    <dgm:cxn modelId="{B6FCA401-CC60-48D9-93EE-FE82B22508E7}" type="presParOf" srcId="{0A0093D8-B600-4079-93AA-2DDC804EE47F}" destId="{F3EC7EE3-822C-4806-B08E-EC174FF99968}" srcOrd="1" destOrd="0" presId="urn:microsoft.com/office/officeart/2008/layout/LinedList"/>
    <dgm:cxn modelId="{D07BDBA5-B153-4BF4-8E4F-22FDF0868935}" type="presParOf" srcId="{DF18D341-4A9A-491C-9B31-914E44A682C9}" destId="{3904AB1B-1E8D-496E-8FE3-08F296243B30}" srcOrd="2" destOrd="0" presId="urn:microsoft.com/office/officeart/2008/layout/LinedList"/>
    <dgm:cxn modelId="{7D17E0A8-645F-4010-9074-E9547E0E4A47}" type="presParOf" srcId="{DF18D341-4A9A-491C-9B31-914E44A682C9}" destId="{C0C1BA29-05A7-4F4F-883F-F352F920D182}" srcOrd="3" destOrd="0" presId="urn:microsoft.com/office/officeart/2008/layout/LinedList"/>
    <dgm:cxn modelId="{28F7C4B9-DEAF-4AA5-87B9-72EADC15ECA3}" type="presParOf" srcId="{C0C1BA29-05A7-4F4F-883F-F352F920D182}" destId="{6C673D50-1022-4BCA-9BCD-31CD2799C9FF}" srcOrd="0" destOrd="0" presId="urn:microsoft.com/office/officeart/2008/layout/LinedList"/>
    <dgm:cxn modelId="{6F4C22E9-DFE6-4C0D-9B0E-12183E427AC7}" type="presParOf" srcId="{C0C1BA29-05A7-4F4F-883F-F352F920D182}" destId="{C6E43C95-2D73-49B9-AC96-71FBC1084CEC}" srcOrd="1" destOrd="0" presId="urn:microsoft.com/office/officeart/2008/layout/LinedList"/>
    <dgm:cxn modelId="{EBEEC31A-7C85-4109-8CCA-7EE8031FA40C}" type="presParOf" srcId="{DF18D341-4A9A-491C-9B31-914E44A682C9}" destId="{EE178B43-1768-4F2E-B933-4E745521BCDC}" srcOrd="4" destOrd="0" presId="urn:microsoft.com/office/officeart/2008/layout/LinedList"/>
    <dgm:cxn modelId="{681CEE0C-0A24-49C5-9EE9-3488E91D8128}" type="presParOf" srcId="{DF18D341-4A9A-491C-9B31-914E44A682C9}" destId="{4D33D8C1-0CC4-4704-9F59-24A0464E1D76}" srcOrd="5" destOrd="0" presId="urn:microsoft.com/office/officeart/2008/layout/LinedList"/>
    <dgm:cxn modelId="{6FB98322-AA54-47A0-A959-320657436035}" type="presParOf" srcId="{4D33D8C1-0CC4-4704-9F59-24A0464E1D76}" destId="{56FE8563-3D95-41EB-94D9-EC39CF4727C4}" srcOrd="0" destOrd="0" presId="urn:microsoft.com/office/officeart/2008/layout/LinedList"/>
    <dgm:cxn modelId="{BE8656E4-514F-43B8-B6BB-D36F1CCD23AA}" type="presParOf" srcId="{4D33D8C1-0CC4-4704-9F59-24A0464E1D76}" destId="{F7272A9C-5823-46ED-8CEA-0ACF1C33C255}" srcOrd="1" destOrd="0" presId="urn:microsoft.com/office/officeart/2008/layout/LinedList"/>
    <dgm:cxn modelId="{47C22703-F8DB-4C30-AF26-29DB8932C143}" type="presParOf" srcId="{DF18D341-4A9A-491C-9B31-914E44A682C9}" destId="{E0F5F46B-4C0E-47FF-8A98-1ADD31129AA6}" srcOrd="6" destOrd="0" presId="urn:microsoft.com/office/officeart/2008/layout/LinedList"/>
    <dgm:cxn modelId="{C8BBE844-DCE6-412A-8F03-89FEFC45ABBA}" type="presParOf" srcId="{DF18D341-4A9A-491C-9B31-914E44A682C9}" destId="{0D8D4D6E-7245-46E9-9F10-4A11A87A7D79}" srcOrd="7" destOrd="0" presId="urn:microsoft.com/office/officeart/2008/layout/LinedList"/>
    <dgm:cxn modelId="{3846C15A-8397-43BE-BDEC-E62E704C4FEF}" type="presParOf" srcId="{0D8D4D6E-7245-46E9-9F10-4A11A87A7D79}" destId="{4DCABCBB-2BBA-475E-9849-D4B8DFDA27DE}" srcOrd="0" destOrd="0" presId="urn:microsoft.com/office/officeart/2008/layout/LinedList"/>
    <dgm:cxn modelId="{0ABA9348-910F-405A-B421-6BE1048C4ED4}" type="presParOf" srcId="{0D8D4D6E-7245-46E9-9F10-4A11A87A7D79}" destId="{FDCD3474-DC5E-4029-B2FD-EFEC5FFFF2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1CAD6-E8B6-4C54-9F29-19715608329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6DFAFF-2260-4D04-B20F-D971E914AFA6}">
      <dgm:prSet/>
      <dgm:spPr/>
      <dgm:t>
        <a:bodyPr/>
        <a:lstStyle/>
        <a:p>
          <a:r>
            <a:rPr lang="en-IN"/>
            <a:t>Binomial</a:t>
          </a:r>
          <a:endParaRPr lang="en-US"/>
        </a:p>
      </dgm:t>
    </dgm:pt>
    <dgm:pt modelId="{B95791E9-502E-47EC-8FA1-C2CE1D1C0A61}" type="parTrans" cxnId="{904899D1-498B-407A-AF21-CEB3E9A8E8C4}">
      <dgm:prSet/>
      <dgm:spPr/>
      <dgm:t>
        <a:bodyPr/>
        <a:lstStyle/>
        <a:p>
          <a:endParaRPr lang="en-US"/>
        </a:p>
      </dgm:t>
    </dgm:pt>
    <dgm:pt modelId="{6AE4932C-086F-4E7C-80A3-A42A16292A6D}" type="sibTrans" cxnId="{904899D1-498B-407A-AF21-CEB3E9A8E8C4}">
      <dgm:prSet/>
      <dgm:spPr/>
      <dgm:t>
        <a:bodyPr/>
        <a:lstStyle/>
        <a:p>
          <a:endParaRPr lang="en-US"/>
        </a:p>
      </dgm:t>
    </dgm:pt>
    <dgm:pt modelId="{45062E76-52A6-41FC-A3E4-2CA7B7DBD3EB}">
      <dgm:prSet/>
      <dgm:spPr/>
      <dgm:t>
        <a:bodyPr/>
        <a:lstStyle/>
        <a:p>
          <a:r>
            <a:rPr lang="en-US" b="0" i="0"/>
            <a:t>In such a kind of classification, a dependent variable will have only two possible types either 1 and 0. </a:t>
          </a:r>
          <a:endParaRPr lang="en-US"/>
        </a:p>
      </dgm:t>
    </dgm:pt>
    <dgm:pt modelId="{FE1B6CB5-5B91-42E3-9185-22F18321B1B9}" type="parTrans" cxnId="{639C2747-E7EC-4A4A-97CF-DFE582C73205}">
      <dgm:prSet/>
      <dgm:spPr/>
      <dgm:t>
        <a:bodyPr/>
        <a:lstStyle/>
        <a:p>
          <a:endParaRPr lang="en-US"/>
        </a:p>
      </dgm:t>
    </dgm:pt>
    <dgm:pt modelId="{1D0DA300-5A0D-40AB-BA17-EF38DC9235F4}" type="sibTrans" cxnId="{639C2747-E7EC-4A4A-97CF-DFE582C73205}">
      <dgm:prSet/>
      <dgm:spPr/>
      <dgm:t>
        <a:bodyPr/>
        <a:lstStyle/>
        <a:p>
          <a:endParaRPr lang="en-US"/>
        </a:p>
      </dgm:t>
    </dgm:pt>
    <dgm:pt modelId="{D0E2955B-3682-4D42-B3D5-FB88DE59A673}">
      <dgm:prSet/>
      <dgm:spPr/>
      <dgm:t>
        <a:bodyPr/>
        <a:lstStyle/>
        <a:p>
          <a:r>
            <a:rPr lang="en-US" b="0" i="0"/>
            <a:t>For example, these variables may represent success or failure, yes or no, win or loss etc.</a:t>
          </a:r>
          <a:endParaRPr lang="en-US"/>
        </a:p>
      </dgm:t>
    </dgm:pt>
    <dgm:pt modelId="{2F5CE27B-80FB-4C53-810B-979AE8633FF6}" type="parTrans" cxnId="{78EA4B8C-84D8-4032-9657-8E6B0B1B4E64}">
      <dgm:prSet/>
      <dgm:spPr/>
      <dgm:t>
        <a:bodyPr/>
        <a:lstStyle/>
        <a:p>
          <a:endParaRPr lang="en-US"/>
        </a:p>
      </dgm:t>
    </dgm:pt>
    <dgm:pt modelId="{72D87E9A-B570-4652-B98B-165C9528664E}" type="sibTrans" cxnId="{78EA4B8C-84D8-4032-9657-8E6B0B1B4E64}">
      <dgm:prSet/>
      <dgm:spPr/>
      <dgm:t>
        <a:bodyPr/>
        <a:lstStyle/>
        <a:p>
          <a:endParaRPr lang="en-US"/>
        </a:p>
      </dgm:t>
    </dgm:pt>
    <dgm:pt modelId="{CF057BCB-08F6-4755-B33F-228F2A84B327}">
      <dgm:prSet/>
      <dgm:spPr/>
      <dgm:t>
        <a:bodyPr/>
        <a:lstStyle/>
        <a:p>
          <a:r>
            <a:rPr lang="en-IN"/>
            <a:t>Multinomial</a:t>
          </a:r>
          <a:endParaRPr lang="en-US"/>
        </a:p>
      </dgm:t>
    </dgm:pt>
    <dgm:pt modelId="{7C79BD42-41F3-4540-8B1F-D1ACBC54AB44}" type="parTrans" cxnId="{9E1FD667-47F5-46BC-B2C3-2F320FB1083E}">
      <dgm:prSet/>
      <dgm:spPr/>
      <dgm:t>
        <a:bodyPr/>
        <a:lstStyle/>
        <a:p>
          <a:endParaRPr lang="en-US"/>
        </a:p>
      </dgm:t>
    </dgm:pt>
    <dgm:pt modelId="{904D58BD-D7E1-47D1-AC9E-413299544315}" type="sibTrans" cxnId="{9E1FD667-47F5-46BC-B2C3-2F320FB1083E}">
      <dgm:prSet/>
      <dgm:spPr/>
      <dgm:t>
        <a:bodyPr/>
        <a:lstStyle/>
        <a:p>
          <a:endParaRPr lang="en-US"/>
        </a:p>
      </dgm:t>
    </dgm:pt>
    <dgm:pt modelId="{E1FCAD8D-9110-427B-9707-1C57ED3ED615}">
      <dgm:prSet/>
      <dgm:spPr/>
      <dgm:t>
        <a:bodyPr/>
        <a:lstStyle/>
        <a:p>
          <a:r>
            <a:rPr lang="en-US" b="0" i="0"/>
            <a:t>In such a kind of classification, dependent variable can have 3 or more possible unordered types or the types having no quantitative significance. </a:t>
          </a:r>
          <a:endParaRPr lang="en-US"/>
        </a:p>
      </dgm:t>
    </dgm:pt>
    <dgm:pt modelId="{64FCC9EB-DCAC-4D1F-8D29-F6BA499B9899}" type="parTrans" cxnId="{E812AECF-F26B-45E7-9FF0-D86210D70D25}">
      <dgm:prSet/>
      <dgm:spPr/>
      <dgm:t>
        <a:bodyPr/>
        <a:lstStyle/>
        <a:p>
          <a:endParaRPr lang="en-US"/>
        </a:p>
      </dgm:t>
    </dgm:pt>
    <dgm:pt modelId="{1C73C144-D8A0-4264-A6F5-37384A75F40F}" type="sibTrans" cxnId="{E812AECF-F26B-45E7-9FF0-D86210D70D25}">
      <dgm:prSet/>
      <dgm:spPr/>
      <dgm:t>
        <a:bodyPr/>
        <a:lstStyle/>
        <a:p>
          <a:endParaRPr lang="en-US"/>
        </a:p>
      </dgm:t>
    </dgm:pt>
    <dgm:pt modelId="{79DCBBF4-9AF4-4DDA-B4F4-3095FDE74BF4}">
      <dgm:prSet/>
      <dgm:spPr/>
      <dgm:t>
        <a:bodyPr/>
        <a:lstStyle/>
        <a:p>
          <a:r>
            <a:rPr lang="en-US" b="0" i="0"/>
            <a:t>For example, these variables may represent “Type A” or “Type B” or “Type C”.</a:t>
          </a:r>
          <a:endParaRPr lang="en-US"/>
        </a:p>
      </dgm:t>
    </dgm:pt>
    <dgm:pt modelId="{FEA86850-DC9F-4C3A-8D8A-CA5B2148C8EE}" type="parTrans" cxnId="{2A2DA4DE-2ECC-4FAB-B020-C5A0AAF9BE45}">
      <dgm:prSet/>
      <dgm:spPr/>
      <dgm:t>
        <a:bodyPr/>
        <a:lstStyle/>
        <a:p>
          <a:endParaRPr lang="en-US"/>
        </a:p>
      </dgm:t>
    </dgm:pt>
    <dgm:pt modelId="{EB195261-9C07-4400-AC41-EDE1A76CC182}" type="sibTrans" cxnId="{2A2DA4DE-2ECC-4FAB-B020-C5A0AAF9BE45}">
      <dgm:prSet/>
      <dgm:spPr/>
      <dgm:t>
        <a:bodyPr/>
        <a:lstStyle/>
        <a:p>
          <a:endParaRPr lang="en-US"/>
        </a:p>
      </dgm:t>
    </dgm:pt>
    <dgm:pt modelId="{FF7556A4-B219-469E-9B6D-CEDA84145A1B}">
      <dgm:prSet/>
      <dgm:spPr/>
      <dgm:t>
        <a:bodyPr/>
        <a:lstStyle/>
        <a:p>
          <a:r>
            <a:rPr lang="en-IN"/>
            <a:t>Ordinal </a:t>
          </a:r>
          <a:endParaRPr lang="en-US"/>
        </a:p>
      </dgm:t>
    </dgm:pt>
    <dgm:pt modelId="{9C8CA0CD-EB62-4A2A-96F5-A81A4E9E0528}" type="parTrans" cxnId="{F9095C2C-D566-4012-BD75-8395E0BBFF45}">
      <dgm:prSet/>
      <dgm:spPr/>
      <dgm:t>
        <a:bodyPr/>
        <a:lstStyle/>
        <a:p>
          <a:endParaRPr lang="en-US"/>
        </a:p>
      </dgm:t>
    </dgm:pt>
    <dgm:pt modelId="{50BBD07C-D549-4E30-AD98-F09457A138FB}" type="sibTrans" cxnId="{F9095C2C-D566-4012-BD75-8395E0BBFF45}">
      <dgm:prSet/>
      <dgm:spPr/>
      <dgm:t>
        <a:bodyPr/>
        <a:lstStyle/>
        <a:p>
          <a:endParaRPr lang="en-US"/>
        </a:p>
      </dgm:t>
    </dgm:pt>
    <dgm:pt modelId="{61F5BFCC-9B2A-49A4-9A54-759C1D8E67AF}">
      <dgm:prSet/>
      <dgm:spPr/>
      <dgm:t>
        <a:bodyPr/>
        <a:lstStyle/>
        <a:p>
          <a:r>
            <a:rPr lang="en-US" b="0" i="0"/>
            <a:t>In such a kind of classification, dependent variable can have 3 or more possible ordered types or the types having a quantitative significance. </a:t>
          </a:r>
          <a:endParaRPr lang="en-US"/>
        </a:p>
      </dgm:t>
    </dgm:pt>
    <dgm:pt modelId="{C2A1E13E-FE71-43E4-98E7-228F49E3996D}" type="parTrans" cxnId="{C42C40E4-657B-483D-B4AA-58B6A04ABAC9}">
      <dgm:prSet/>
      <dgm:spPr/>
      <dgm:t>
        <a:bodyPr/>
        <a:lstStyle/>
        <a:p>
          <a:endParaRPr lang="en-US"/>
        </a:p>
      </dgm:t>
    </dgm:pt>
    <dgm:pt modelId="{60B34360-A282-4C6C-8E8C-B7C961987869}" type="sibTrans" cxnId="{C42C40E4-657B-483D-B4AA-58B6A04ABAC9}">
      <dgm:prSet/>
      <dgm:spPr/>
      <dgm:t>
        <a:bodyPr/>
        <a:lstStyle/>
        <a:p>
          <a:endParaRPr lang="en-US"/>
        </a:p>
      </dgm:t>
    </dgm:pt>
    <dgm:pt modelId="{94EC2501-D18F-466D-8D15-103B3099A866}">
      <dgm:prSet/>
      <dgm:spPr/>
      <dgm:t>
        <a:bodyPr/>
        <a:lstStyle/>
        <a:p>
          <a:r>
            <a:rPr lang="en-US" b="0" i="0"/>
            <a:t>For example, these variables may represent “poor” or “good”, “very good”, “Excellent” and each category can have the scores like 0,1,2,3.</a:t>
          </a:r>
          <a:endParaRPr lang="en-US"/>
        </a:p>
      </dgm:t>
    </dgm:pt>
    <dgm:pt modelId="{645820D0-D290-4510-A35F-93E87DA1579F}" type="parTrans" cxnId="{9FC39448-5F3D-49EC-B681-272776D4BB13}">
      <dgm:prSet/>
      <dgm:spPr/>
      <dgm:t>
        <a:bodyPr/>
        <a:lstStyle/>
        <a:p>
          <a:endParaRPr lang="en-US"/>
        </a:p>
      </dgm:t>
    </dgm:pt>
    <dgm:pt modelId="{5BC05A68-78CB-4E77-B419-58E96C84B827}" type="sibTrans" cxnId="{9FC39448-5F3D-49EC-B681-272776D4BB13}">
      <dgm:prSet/>
      <dgm:spPr/>
      <dgm:t>
        <a:bodyPr/>
        <a:lstStyle/>
        <a:p>
          <a:endParaRPr lang="en-US"/>
        </a:p>
      </dgm:t>
    </dgm:pt>
    <dgm:pt modelId="{FDCF1D3E-FE0C-40A5-AFD6-B35A829B9508}" type="pres">
      <dgm:prSet presAssocID="{1361CAD6-E8B6-4C54-9F29-197156083295}" presName="linear" presStyleCnt="0">
        <dgm:presLayoutVars>
          <dgm:dir/>
          <dgm:animLvl val="lvl"/>
          <dgm:resizeHandles val="exact"/>
        </dgm:presLayoutVars>
      </dgm:prSet>
      <dgm:spPr/>
    </dgm:pt>
    <dgm:pt modelId="{705D6F9F-4AC2-494E-A1FF-D3A46B296786}" type="pres">
      <dgm:prSet presAssocID="{3C6DFAFF-2260-4D04-B20F-D971E914AFA6}" presName="parentLin" presStyleCnt="0"/>
      <dgm:spPr/>
    </dgm:pt>
    <dgm:pt modelId="{FB2E7567-F92B-4D2D-AD15-B96A89B5F0F2}" type="pres">
      <dgm:prSet presAssocID="{3C6DFAFF-2260-4D04-B20F-D971E914AFA6}" presName="parentLeftMargin" presStyleLbl="node1" presStyleIdx="0" presStyleCnt="3"/>
      <dgm:spPr/>
    </dgm:pt>
    <dgm:pt modelId="{E160AF23-7E41-4268-A6AB-4D0676B8C91D}" type="pres">
      <dgm:prSet presAssocID="{3C6DFAFF-2260-4D04-B20F-D971E914AF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C19611-CE81-445F-A3F7-5FBD5B596065}" type="pres">
      <dgm:prSet presAssocID="{3C6DFAFF-2260-4D04-B20F-D971E914AFA6}" presName="negativeSpace" presStyleCnt="0"/>
      <dgm:spPr/>
    </dgm:pt>
    <dgm:pt modelId="{428013FE-E9F0-4287-935F-EE5E817536D7}" type="pres">
      <dgm:prSet presAssocID="{3C6DFAFF-2260-4D04-B20F-D971E914AFA6}" presName="childText" presStyleLbl="conFgAcc1" presStyleIdx="0" presStyleCnt="3">
        <dgm:presLayoutVars>
          <dgm:bulletEnabled val="1"/>
        </dgm:presLayoutVars>
      </dgm:prSet>
      <dgm:spPr/>
    </dgm:pt>
    <dgm:pt modelId="{1872AB7D-1085-44EF-868E-331E555F9124}" type="pres">
      <dgm:prSet presAssocID="{6AE4932C-086F-4E7C-80A3-A42A16292A6D}" presName="spaceBetweenRectangles" presStyleCnt="0"/>
      <dgm:spPr/>
    </dgm:pt>
    <dgm:pt modelId="{040D297F-DBC1-4598-A754-ED418EDB03BC}" type="pres">
      <dgm:prSet presAssocID="{CF057BCB-08F6-4755-B33F-228F2A84B327}" presName="parentLin" presStyleCnt="0"/>
      <dgm:spPr/>
    </dgm:pt>
    <dgm:pt modelId="{3C5765D5-13A2-4785-8763-A701533388DA}" type="pres">
      <dgm:prSet presAssocID="{CF057BCB-08F6-4755-B33F-228F2A84B327}" presName="parentLeftMargin" presStyleLbl="node1" presStyleIdx="0" presStyleCnt="3"/>
      <dgm:spPr/>
    </dgm:pt>
    <dgm:pt modelId="{E2282B0C-DF26-436C-BEBC-A8832CFAF878}" type="pres">
      <dgm:prSet presAssocID="{CF057BCB-08F6-4755-B33F-228F2A84B3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9FB5C4-A151-4BE9-BE4A-5AD11754C68E}" type="pres">
      <dgm:prSet presAssocID="{CF057BCB-08F6-4755-B33F-228F2A84B327}" presName="negativeSpace" presStyleCnt="0"/>
      <dgm:spPr/>
    </dgm:pt>
    <dgm:pt modelId="{F507E602-F4CC-4330-AC2A-7F526C9BE0B1}" type="pres">
      <dgm:prSet presAssocID="{CF057BCB-08F6-4755-B33F-228F2A84B327}" presName="childText" presStyleLbl="conFgAcc1" presStyleIdx="1" presStyleCnt="3">
        <dgm:presLayoutVars>
          <dgm:bulletEnabled val="1"/>
        </dgm:presLayoutVars>
      </dgm:prSet>
      <dgm:spPr/>
    </dgm:pt>
    <dgm:pt modelId="{B2114166-81C2-4320-8755-B46D7B6B8FD7}" type="pres">
      <dgm:prSet presAssocID="{904D58BD-D7E1-47D1-AC9E-413299544315}" presName="spaceBetweenRectangles" presStyleCnt="0"/>
      <dgm:spPr/>
    </dgm:pt>
    <dgm:pt modelId="{A042B064-C629-4518-BC14-00B5678CAB17}" type="pres">
      <dgm:prSet presAssocID="{FF7556A4-B219-469E-9B6D-CEDA84145A1B}" presName="parentLin" presStyleCnt="0"/>
      <dgm:spPr/>
    </dgm:pt>
    <dgm:pt modelId="{A5898B2B-A5C5-46F1-93F0-A3CF56EE4A8C}" type="pres">
      <dgm:prSet presAssocID="{FF7556A4-B219-469E-9B6D-CEDA84145A1B}" presName="parentLeftMargin" presStyleLbl="node1" presStyleIdx="1" presStyleCnt="3"/>
      <dgm:spPr/>
    </dgm:pt>
    <dgm:pt modelId="{1EB9DABC-A156-4F6C-8B44-0416BF17D536}" type="pres">
      <dgm:prSet presAssocID="{FF7556A4-B219-469E-9B6D-CEDA84145A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B6024B-7939-4547-B329-D7E50484EFED}" type="pres">
      <dgm:prSet presAssocID="{FF7556A4-B219-469E-9B6D-CEDA84145A1B}" presName="negativeSpace" presStyleCnt="0"/>
      <dgm:spPr/>
    </dgm:pt>
    <dgm:pt modelId="{C6A50B71-9EF9-4B5F-BED0-BAFB5A9D09A7}" type="pres">
      <dgm:prSet presAssocID="{FF7556A4-B219-469E-9B6D-CEDA84145A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0D8712-B72D-42FD-9F5F-97E5D0F2FD40}" type="presOf" srcId="{D0E2955B-3682-4D42-B3D5-FB88DE59A673}" destId="{428013FE-E9F0-4287-935F-EE5E817536D7}" srcOrd="0" destOrd="1" presId="urn:microsoft.com/office/officeart/2005/8/layout/list1"/>
    <dgm:cxn modelId="{F9095C2C-D566-4012-BD75-8395E0BBFF45}" srcId="{1361CAD6-E8B6-4C54-9F29-197156083295}" destId="{FF7556A4-B219-469E-9B6D-CEDA84145A1B}" srcOrd="2" destOrd="0" parTransId="{9C8CA0CD-EB62-4A2A-96F5-A81A4E9E0528}" sibTransId="{50BBD07C-D549-4E30-AD98-F09457A138FB}"/>
    <dgm:cxn modelId="{106E4B2C-2F54-4D64-AF18-E86C737AE9C6}" type="presOf" srcId="{CF057BCB-08F6-4755-B33F-228F2A84B327}" destId="{E2282B0C-DF26-436C-BEBC-A8832CFAF878}" srcOrd="1" destOrd="0" presId="urn:microsoft.com/office/officeart/2005/8/layout/list1"/>
    <dgm:cxn modelId="{2816F060-1502-4131-8D51-5A90B5781C9A}" type="presOf" srcId="{94EC2501-D18F-466D-8D15-103B3099A866}" destId="{C6A50B71-9EF9-4B5F-BED0-BAFB5A9D09A7}" srcOrd="0" destOrd="1" presId="urn:microsoft.com/office/officeart/2005/8/layout/list1"/>
    <dgm:cxn modelId="{BA5D0943-5F6D-4F17-B58B-1B4F8E92F2D4}" type="presOf" srcId="{FF7556A4-B219-469E-9B6D-CEDA84145A1B}" destId="{A5898B2B-A5C5-46F1-93F0-A3CF56EE4A8C}" srcOrd="0" destOrd="0" presId="urn:microsoft.com/office/officeart/2005/8/layout/list1"/>
    <dgm:cxn modelId="{639C2747-E7EC-4A4A-97CF-DFE582C73205}" srcId="{3C6DFAFF-2260-4D04-B20F-D971E914AFA6}" destId="{45062E76-52A6-41FC-A3E4-2CA7B7DBD3EB}" srcOrd="0" destOrd="0" parTransId="{FE1B6CB5-5B91-42E3-9185-22F18321B1B9}" sibTransId="{1D0DA300-5A0D-40AB-BA17-EF38DC9235F4}"/>
    <dgm:cxn modelId="{9E1FD667-47F5-46BC-B2C3-2F320FB1083E}" srcId="{1361CAD6-E8B6-4C54-9F29-197156083295}" destId="{CF057BCB-08F6-4755-B33F-228F2A84B327}" srcOrd="1" destOrd="0" parTransId="{7C79BD42-41F3-4540-8B1F-D1ACBC54AB44}" sibTransId="{904D58BD-D7E1-47D1-AC9E-413299544315}"/>
    <dgm:cxn modelId="{9FC39448-5F3D-49EC-B681-272776D4BB13}" srcId="{FF7556A4-B219-469E-9B6D-CEDA84145A1B}" destId="{94EC2501-D18F-466D-8D15-103B3099A866}" srcOrd="1" destOrd="0" parTransId="{645820D0-D290-4510-A35F-93E87DA1579F}" sibTransId="{5BC05A68-78CB-4E77-B419-58E96C84B827}"/>
    <dgm:cxn modelId="{F18C3A6B-1160-4121-8E03-EC4A4F1E7A67}" type="presOf" srcId="{3C6DFAFF-2260-4D04-B20F-D971E914AFA6}" destId="{FB2E7567-F92B-4D2D-AD15-B96A89B5F0F2}" srcOrd="0" destOrd="0" presId="urn:microsoft.com/office/officeart/2005/8/layout/list1"/>
    <dgm:cxn modelId="{5CB4EE59-B7F7-42D7-9F7E-B674FAF0FFE5}" type="presOf" srcId="{61F5BFCC-9B2A-49A4-9A54-759C1D8E67AF}" destId="{C6A50B71-9EF9-4B5F-BED0-BAFB5A9D09A7}" srcOrd="0" destOrd="0" presId="urn:microsoft.com/office/officeart/2005/8/layout/list1"/>
    <dgm:cxn modelId="{78EA4B8C-84D8-4032-9657-8E6B0B1B4E64}" srcId="{3C6DFAFF-2260-4D04-B20F-D971E914AFA6}" destId="{D0E2955B-3682-4D42-B3D5-FB88DE59A673}" srcOrd="1" destOrd="0" parTransId="{2F5CE27B-80FB-4C53-810B-979AE8633FF6}" sibTransId="{72D87E9A-B570-4652-B98B-165C9528664E}"/>
    <dgm:cxn modelId="{46317C94-AA2D-4502-B8A2-825BC7136456}" type="presOf" srcId="{FF7556A4-B219-469E-9B6D-CEDA84145A1B}" destId="{1EB9DABC-A156-4F6C-8B44-0416BF17D536}" srcOrd="1" destOrd="0" presId="urn:microsoft.com/office/officeart/2005/8/layout/list1"/>
    <dgm:cxn modelId="{3CDCF994-3F2F-47C9-867A-A06E6FBDFA9A}" type="presOf" srcId="{79DCBBF4-9AF4-4DDA-B4F4-3095FDE74BF4}" destId="{F507E602-F4CC-4330-AC2A-7F526C9BE0B1}" srcOrd="0" destOrd="1" presId="urn:microsoft.com/office/officeart/2005/8/layout/list1"/>
    <dgm:cxn modelId="{2786A995-344E-473E-930C-A192F1C6932E}" type="presOf" srcId="{45062E76-52A6-41FC-A3E4-2CA7B7DBD3EB}" destId="{428013FE-E9F0-4287-935F-EE5E817536D7}" srcOrd="0" destOrd="0" presId="urn:microsoft.com/office/officeart/2005/8/layout/list1"/>
    <dgm:cxn modelId="{3748E99A-2FEB-4608-8250-7CBAF390B192}" type="presOf" srcId="{E1FCAD8D-9110-427B-9707-1C57ED3ED615}" destId="{F507E602-F4CC-4330-AC2A-7F526C9BE0B1}" srcOrd="0" destOrd="0" presId="urn:microsoft.com/office/officeart/2005/8/layout/list1"/>
    <dgm:cxn modelId="{F8A8B4AC-AA70-49F7-BBCB-874C363AB4D4}" type="presOf" srcId="{CF057BCB-08F6-4755-B33F-228F2A84B327}" destId="{3C5765D5-13A2-4785-8763-A701533388DA}" srcOrd="0" destOrd="0" presId="urn:microsoft.com/office/officeart/2005/8/layout/list1"/>
    <dgm:cxn modelId="{E812AECF-F26B-45E7-9FF0-D86210D70D25}" srcId="{CF057BCB-08F6-4755-B33F-228F2A84B327}" destId="{E1FCAD8D-9110-427B-9707-1C57ED3ED615}" srcOrd="0" destOrd="0" parTransId="{64FCC9EB-DCAC-4D1F-8D29-F6BA499B9899}" sibTransId="{1C73C144-D8A0-4264-A6F5-37384A75F40F}"/>
    <dgm:cxn modelId="{904899D1-498B-407A-AF21-CEB3E9A8E8C4}" srcId="{1361CAD6-E8B6-4C54-9F29-197156083295}" destId="{3C6DFAFF-2260-4D04-B20F-D971E914AFA6}" srcOrd="0" destOrd="0" parTransId="{B95791E9-502E-47EC-8FA1-C2CE1D1C0A61}" sibTransId="{6AE4932C-086F-4E7C-80A3-A42A16292A6D}"/>
    <dgm:cxn modelId="{F37908DD-DDCD-4FA5-8627-64924E614471}" type="presOf" srcId="{3C6DFAFF-2260-4D04-B20F-D971E914AFA6}" destId="{E160AF23-7E41-4268-A6AB-4D0676B8C91D}" srcOrd="1" destOrd="0" presId="urn:microsoft.com/office/officeart/2005/8/layout/list1"/>
    <dgm:cxn modelId="{2A2DA4DE-2ECC-4FAB-B020-C5A0AAF9BE45}" srcId="{CF057BCB-08F6-4755-B33F-228F2A84B327}" destId="{79DCBBF4-9AF4-4DDA-B4F4-3095FDE74BF4}" srcOrd="1" destOrd="0" parTransId="{FEA86850-DC9F-4C3A-8D8A-CA5B2148C8EE}" sibTransId="{EB195261-9C07-4400-AC41-EDE1A76CC182}"/>
    <dgm:cxn modelId="{E4F089E3-96E0-4BA4-8414-9E87A227FFDD}" type="presOf" srcId="{1361CAD6-E8B6-4C54-9F29-197156083295}" destId="{FDCF1D3E-FE0C-40A5-AFD6-B35A829B9508}" srcOrd="0" destOrd="0" presId="urn:microsoft.com/office/officeart/2005/8/layout/list1"/>
    <dgm:cxn modelId="{C42C40E4-657B-483D-B4AA-58B6A04ABAC9}" srcId="{FF7556A4-B219-469E-9B6D-CEDA84145A1B}" destId="{61F5BFCC-9B2A-49A4-9A54-759C1D8E67AF}" srcOrd="0" destOrd="0" parTransId="{C2A1E13E-FE71-43E4-98E7-228F49E3996D}" sibTransId="{60B34360-A282-4C6C-8E8C-B7C961987869}"/>
    <dgm:cxn modelId="{E7B3F6C8-E784-469B-B56D-7E8C84043D0B}" type="presParOf" srcId="{FDCF1D3E-FE0C-40A5-AFD6-B35A829B9508}" destId="{705D6F9F-4AC2-494E-A1FF-D3A46B296786}" srcOrd="0" destOrd="0" presId="urn:microsoft.com/office/officeart/2005/8/layout/list1"/>
    <dgm:cxn modelId="{544E3BF7-0E57-400C-AA58-61F411F0A995}" type="presParOf" srcId="{705D6F9F-4AC2-494E-A1FF-D3A46B296786}" destId="{FB2E7567-F92B-4D2D-AD15-B96A89B5F0F2}" srcOrd="0" destOrd="0" presId="urn:microsoft.com/office/officeart/2005/8/layout/list1"/>
    <dgm:cxn modelId="{6FBFE072-E7CB-4D29-AC01-5C8DD8FDA20B}" type="presParOf" srcId="{705D6F9F-4AC2-494E-A1FF-D3A46B296786}" destId="{E160AF23-7E41-4268-A6AB-4D0676B8C91D}" srcOrd="1" destOrd="0" presId="urn:microsoft.com/office/officeart/2005/8/layout/list1"/>
    <dgm:cxn modelId="{443C791B-201B-4AB1-9F52-2BC4C6589914}" type="presParOf" srcId="{FDCF1D3E-FE0C-40A5-AFD6-B35A829B9508}" destId="{7AC19611-CE81-445F-A3F7-5FBD5B596065}" srcOrd="1" destOrd="0" presId="urn:microsoft.com/office/officeart/2005/8/layout/list1"/>
    <dgm:cxn modelId="{FC3E026C-F990-4E28-8017-D959C8DDB7CA}" type="presParOf" srcId="{FDCF1D3E-FE0C-40A5-AFD6-B35A829B9508}" destId="{428013FE-E9F0-4287-935F-EE5E817536D7}" srcOrd="2" destOrd="0" presId="urn:microsoft.com/office/officeart/2005/8/layout/list1"/>
    <dgm:cxn modelId="{6F1CA741-3E78-4B73-ABF8-98A43EEE133D}" type="presParOf" srcId="{FDCF1D3E-FE0C-40A5-AFD6-B35A829B9508}" destId="{1872AB7D-1085-44EF-868E-331E555F9124}" srcOrd="3" destOrd="0" presId="urn:microsoft.com/office/officeart/2005/8/layout/list1"/>
    <dgm:cxn modelId="{B2D593B9-3FBB-4BF2-AF4B-020AB731D206}" type="presParOf" srcId="{FDCF1D3E-FE0C-40A5-AFD6-B35A829B9508}" destId="{040D297F-DBC1-4598-A754-ED418EDB03BC}" srcOrd="4" destOrd="0" presId="urn:microsoft.com/office/officeart/2005/8/layout/list1"/>
    <dgm:cxn modelId="{24F5128A-39B7-40CE-B89B-9BE3BE948C34}" type="presParOf" srcId="{040D297F-DBC1-4598-A754-ED418EDB03BC}" destId="{3C5765D5-13A2-4785-8763-A701533388DA}" srcOrd="0" destOrd="0" presId="urn:microsoft.com/office/officeart/2005/8/layout/list1"/>
    <dgm:cxn modelId="{0040A099-74D8-40EE-AB69-34D021FD75D8}" type="presParOf" srcId="{040D297F-DBC1-4598-A754-ED418EDB03BC}" destId="{E2282B0C-DF26-436C-BEBC-A8832CFAF878}" srcOrd="1" destOrd="0" presId="urn:microsoft.com/office/officeart/2005/8/layout/list1"/>
    <dgm:cxn modelId="{74226946-3BFA-462B-BD6F-10C776AECBCF}" type="presParOf" srcId="{FDCF1D3E-FE0C-40A5-AFD6-B35A829B9508}" destId="{F59FB5C4-A151-4BE9-BE4A-5AD11754C68E}" srcOrd="5" destOrd="0" presId="urn:microsoft.com/office/officeart/2005/8/layout/list1"/>
    <dgm:cxn modelId="{E8B62B1C-F973-4DAE-9E0F-6DA3722F01B3}" type="presParOf" srcId="{FDCF1D3E-FE0C-40A5-AFD6-B35A829B9508}" destId="{F507E602-F4CC-4330-AC2A-7F526C9BE0B1}" srcOrd="6" destOrd="0" presId="urn:microsoft.com/office/officeart/2005/8/layout/list1"/>
    <dgm:cxn modelId="{1594A079-6930-4A6B-8ECF-2D1386E773A8}" type="presParOf" srcId="{FDCF1D3E-FE0C-40A5-AFD6-B35A829B9508}" destId="{B2114166-81C2-4320-8755-B46D7B6B8FD7}" srcOrd="7" destOrd="0" presId="urn:microsoft.com/office/officeart/2005/8/layout/list1"/>
    <dgm:cxn modelId="{2A2ED16A-AEAC-45D9-866B-F48AA8D1A0E2}" type="presParOf" srcId="{FDCF1D3E-FE0C-40A5-AFD6-B35A829B9508}" destId="{A042B064-C629-4518-BC14-00B5678CAB17}" srcOrd="8" destOrd="0" presId="urn:microsoft.com/office/officeart/2005/8/layout/list1"/>
    <dgm:cxn modelId="{12FD0A1D-9C86-4EC1-A1D6-96C14A3251FD}" type="presParOf" srcId="{A042B064-C629-4518-BC14-00B5678CAB17}" destId="{A5898B2B-A5C5-46F1-93F0-A3CF56EE4A8C}" srcOrd="0" destOrd="0" presId="urn:microsoft.com/office/officeart/2005/8/layout/list1"/>
    <dgm:cxn modelId="{D27860B3-24D5-4702-97E1-FFD381217E7B}" type="presParOf" srcId="{A042B064-C629-4518-BC14-00B5678CAB17}" destId="{1EB9DABC-A156-4F6C-8B44-0416BF17D536}" srcOrd="1" destOrd="0" presId="urn:microsoft.com/office/officeart/2005/8/layout/list1"/>
    <dgm:cxn modelId="{27B599F7-C5D7-4426-8FB8-E9D08B07560F}" type="presParOf" srcId="{FDCF1D3E-FE0C-40A5-AFD6-B35A829B9508}" destId="{A0B6024B-7939-4547-B329-D7E50484EFED}" srcOrd="9" destOrd="0" presId="urn:microsoft.com/office/officeart/2005/8/layout/list1"/>
    <dgm:cxn modelId="{9043DA5F-A0D2-4AB1-BA55-5C2291076DD5}" type="presParOf" srcId="{FDCF1D3E-FE0C-40A5-AFD6-B35A829B9508}" destId="{C6A50B71-9EF9-4B5F-BED0-BAFB5A9D09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E9488-0F44-4C48-8E25-9040741390A9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52419EE-AD7C-4513-B956-E2EEC4292248}">
      <dgm:prSet/>
      <dgm:spPr/>
      <dgm:t>
        <a:bodyPr/>
        <a:lstStyle/>
        <a:p>
          <a:r>
            <a:rPr lang="en-US" b="0" i="0"/>
            <a:t>To implement the Logistic Regression using Python, we will use the same steps as we have done in previous topics of Regression. Below are the steps:</a:t>
          </a:r>
          <a:endParaRPr lang="en-US"/>
        </a:p>
      </dgm:t>
    </dgm:pt>
    <dgm:pt modelId="{C16C7219-6CCF-47FB-92B7-AB90751EA73D}" type="parTrans" cxnId="{F8E0FE42-26AD-4B7E-9389-BBEFF5613EF6}">
      <dgm:prSet/>
      <dgm:spPr/>
      <dgm:t>
        <a:bodyPr/>
        <a:lstStyle/>
        <a:p>
          <a:endParaRPr lang="en-US"/>
        </a:p>
      </dgm:t>
    </dgm:pt>
    <dgm:pt modelId="{B85A7871-7E53-4955-BC9F-9A88EDA9BC53}" type="sibTrans" cxnId="{F8E0FE42-26AD-4B7E-9389-BBEFF5613EF6}">
      <dgm:prSet/>
      <dgm:spPr/>
      <dgm:t>
        <a:bodyPr/>
        <a:lstStyle/>
        <a:p>
          <a:endParaRPr lang="en-US"/>
        </a:p>
      </dgm:t>
    </dgm:pt>
    <dgm:pt modelId="{89A94280-118E-401F-85D2-3BC426CC2E43}">
      <dgm:prSet/>
      <dgm:spPr/>
      <dgm:t>
        <a:bodyPr/>
        <a:lstStyle/>
        <a:p>
          <a:r>
            <a:rPr lang="en-US" b="0" i="0"/>
            <a:t>Data Pre-processing step</a:t>
          </a:r>
          <a:endParaRPr lang="en-US"/>
        </a:p>
      </dgm:t>
    </dgm:pt>
    <dgm:pt modelId="{FE86B43D-4486-4940-B99A-750AC312E7EF}" type="parTrans" cxnId="{28EFD4FF-3A9B-453E-9B61-BA96C3AB1644}">
      <dgm:prSet/>
      <dgm:spPr/>
      <dgm:t>
        <a:bodyPr/>
        <a:lstStyle/>
        <a:p>
          <a:endParaRPr lang="en-US"/>
        </a:p>
      </dgm:t>
    </dgm:pt>
    <dgm:pt modelId="{0362933C-52E2-420F-9595-350D32F0FCA4}" type="sibTrans" cxnId="{28EFD4FF-3A9B-453E-9B61-BA96C3AB1644}">
      <dgm:prSet/>
      <dgm:spPr/>
      <dgm:t>
        <a:bodyPr/>
        <a:lstStyle/>
        <a:p>
          <a:endParaRPr lang="en-US"/>
        </a:p>
      </dgm:t>
    </dgm:pt>
    <dgm:pt modelId="{DC7139E3-69FC-4253-8645-0E872BDE0C5D}">
      <dgm:prSet/>
      <dgm:spPr/>
      <dgm:t>
        <a:bodyPr/>
        <a:lstStyle/>
        <a:p>
          <a:r>
            <a:rPr lang="en-US" b="0" i="0"/>
            <a:t>Fitting Logistic Regression to the Training set</a:t>
          </a:r>
          <a:endParaRPr lang="en-US"/>
        </a:p>
      </dgm:t>
    </dgm:pt>
    <dgm:pt modelId="{A757E6BB-88F1-4A3D-8725-A95651B76717}" type="parTrans" cxnId="{A71BB813-F514-4E6F-AE23-37A60A9B9618}">
      <dgm:prSet/>
      <dgm:spPr/>
      <dgm:t>
        <a:bodyPr/>
        <a:lstStyle/>
        <a:p>
          <a:endParaRPr lang="en-US"/>
        </a:p>
      </dgm:t>
    </dgm:pt>
    <dgm:pt modelId="{9CE99111-57A8-467E-9718-AE06FE18A943}" type="sibTrans" cxnId="{A71BB813-F514-4E6F-AE23-37A60A9B9618}">
      <dgm:prSet/>
      <dgm:spPr/>
      <dgm:t>
        <a:bodyPr/>
        <a:lstStyle/>
        <a:p>
          <a:endParaRPr lang="en-US"/>
        </a:p>
      </dgm:t>
    </dgm:pt>
    <dgm:pt modelId="{410747A4-546B-4C77-B646-4D0D858A8CA3}">
      <dgm:prSet/>
      <dgm:spPr/>
      <dgm:t>
        <a:bodyPr/>
        <a:lstStyle/>
        <a:p>
          <a:r>
            <a:rPr lang="en-US" b="0" i="0"/>
            <a:t>Predicting the test result</a:t>
          </a:r>
          <a:endParaRPr lang="en-US"/>
        </a:p>
      </dgm:t>
    </dgm:pt>
    <dgm:pt modelId="{F1E701EE-2F27-4308-B79D-FAC82AE66752}" type="parTrans" cxnId="{83662B20-313A-4B8D-8212-19E3FDC08E17}">
      <dgm:prSet/>
      <dgm:spPr/>
      <dgm:t>
        <a:bodyPr/>
        <a:lstStyle/>
        <a:p>
          <a:endParaRPr lang="en-US"/>
        </a:p>
      </dgm:t>
    </dgm:pt>
    <dgm:pt modelId="{560E3313-29F4-488D-AEF3-59968B86ED05}" type="sibTrans" cxnId="{83662B20-313A-4B8D-8212-19E3FDC08E17}">
      <dgm:prSet/>
      <dgm:spPr/>
      <dgm:t>
        <a:bodyPr/>
        <a:lstStyle/>
        <a:p>
          <a:endParaRPr lang="en-US"/>
        </a:p>
      </dgm:t>
    </dgm:pt>
    <dgm:pt modelId="{FA16DC0D-A28C-4286-9711-0C29251631BA}">
      <dgm:prSet/>
      <dgm:spPr/>
      <dgm:t>
        <a:bodyPr/>
        <a:lstStyle/>
        <a:p>
          <a:r>
            <a:rPr lang="en-US" b="0" i="0"/>
            <a:t>Test accuracy of the result(Creation of Confusion matrix)</a:t>
          </a:r>
          <a:endParaRPr lang="en-US"/>
        </a:p>
      </dgm:t>
    </dgm:pt>
    <dgm:pt modelId="{704DFADE-410F-49F5-AFD0-1263CEAFE2A3}" type="parTrans" cxnId="{70C21702-4514-44F4-8B74-126FB70B514E}">
      <dgm:prSet/>
      <dgm:spPr/>
      <dgm:t>
        <a:bodyPr/>
        <a:lstStyle/>
        <a:p>
          <a:endParaRPr lang="en-US"/>
        </a:p>
      </dgm:t>
    </dgm:pt>
    <dgm:pt modelId="{C996D4A8-B790-4E45-879B-1071490ED5A3}" type="sibTrans" cxnId="{70C21702-4514-44F4-8B74-126FB70B514E}">
      <dgm:prSet/>
      <dgm:spPr/>
      <dgm:t>
        <a:bodyPr/>
        <a:lstStyle/>
        <a:p>
          <a:endParaRPr lang="en-US"/>
        </a:p>
      </dgm:t>
    </dgm:pt>
    <dgm:pt modelId="{E5CB9E8B-2F74-47AC-8591-7390588BBE99}">
      <dgm:prSet/>
      <dgm:spPr/>
      <dgm:t>
        <a:bodyPr/>
        <a:lstStyle/>
        <a:p>
          <a:r>
            <a:rPr lang="en-US" b="0" i="0"/>
            <a:t>Visualizing the test set result.</a:t>
          </a:r>
          <a:endParaRPr lang="en-US"/>
        </a:p>
      </dgm:t>
    </dgm:pt>
    <dgm:pt modelId="{FA794E11-7E05-4796-BC8B-13B548C6200F}" type="parTrans" cxnId="{D8070E42-4811-4A2F-9930-74007EEBF233}">
      <dgm:prSet/>
      <dgm:spPr/>
      <dgm:t>
        <a:bodyPr/>
        <a:lstStyle/>
        <a:p>
          <a:endParaRPr lang="en-US"/>
        </a:p>
      </dgm:t>
    </dgm:pt>
    <dgm:pt modelId="{28B1C353-1A75-4D57-A768-A4D154C9FC57}" type="sibTrans" cxnId="{D8070E42-4811-4A2F-9930-74007EEBF233}">
      <dgm:prSet/>
      <dgm:spPr/>
      <dgm:t>
        <a:bodyPr/>
        <a:lstStyle/>
        <a:p>
          <a:endParaRPr lang="en-US"/>
        </a:p>
      </dgm:t>
    </dgm:pt>
    <dgm:pt modelId="{72811297-3784-4F5B-A6C7-F19AAFC4246C}" type="pres">
      <dgm:prSet presAssocID="{32FE9488-0F44-4C48-8E25-9040741390A9}" presName="vert0" presStyleCnt="0">
        <dgm:presLayoutVars>
          <dgm:dir/>
          <dgm:animOne val="branch"/>
          <dgm:animLvl val="lvl"/>
        </dgm:presLayoutVars>
      </dgm:prSet>
      <dgm:spPr/>
    </dgm:pt>
    <dgm:pt modelId="{CCE6C46A-2B00-486F-B38A-F7C8174623F5}" type="pres">
      <dgm:prSet presAssocID="{652419EE-AD7C-4513-B956-E2EEC4292248}" presName="thickLine" presStyleLbl="alignNode1" presStyleIdx="0" presStyleCnt="6"/>
      <dgm:spPr/>
    </dgm:pt>
    <dgm:pt modelId="{04D3AC1B-58A5-456E-860A-7C152730E58E}" type="pres">
      <dgm:prSet presAssocID="{652419EE-AD7C-4513-B956-E2EEC4292248}" presName="horz1" presStyleCnt="0"/>
      <dgm:spPr/>
    </dgm:pt>
    <dgm:pt modelId="{3EB7D7B3-6E72-431B-82DD-630086A92FFF}" type="pres">
      <dgm:prSet presAssocID="{652419EE-AD7C-4513-B956-E2EEC4292248}" presName="tx1" presStyleLbl="revTx" presStyleIdx="0" presStyleCnt="6"/>
      <dgm:spPr/>
    </dgm:pt>
    <dgm:pt modelId="{8C1C074A-DA66-413F-AF5B-2B0C65807FED}" type="pres">
      <dgm:prSet presAssocID="{652419EE-AD7C-4513-B956-E2EEC4292248}" presName="vert1" presStyleCnt="0"/>
      <dgm:spPr/>
    </dgm:pt>
    <dgm:pt modelId="{F2C6F8B0-79CA-4D84-8613-9C8800B8004D}" type="pres">
      <dgm:prSet presAssocID="{89A94280-118E-401F-85D2-3BC426CC2E43}" presName="thickLine" presStyleLbl="alignNode1" presStyleIdx="1" presStyleCnt="6"/>
      <dgm:spPr/>
    </dgm:pt>
    <dgm:pt modelId="{25046DB0-99E8-42E0-BCA4-5B76FF0EFB24}" type="pres">
      <dgm:prSet presAssocID="{89A94280-118E-401F-85D2-3BC426CC2E43}" presName="horz1" presStyleCnt="0"/>
      <dgm:spPr/>
    </dgm:pt>
    <dgm:pt modelId="{9B3055B9-1603-4D11-801D-693F7945F735}" type="pres">
      <dgm:prSet presAssocID="{89A94280-118E-401F-85D2-3BC426CC2E43}" presName="tx1" presStyleLbl="revTx" presStyleIdx="1" presStyleCnt="6"/>
      <dgm:spPr/>
    </dgm:pt>
    <dgm:pt modelId="{E98620DE-9E4F-44F9-B263-D15C7E10C95A}" type="pres">
      <dgm:prSet presAssocID="{89A94280-118E-401F-85D2-3BC426CC2E43}" presName="vert1" presStyleCnt="0"/>
      <dgm:spPr/>
    </dgm:pt>
    <dgm:pt modelId="{CD03AA0D-72BD-4182-B62C-354215E7AE73}" type="pres">
      <dgm:prSet presAssocID="{DC7139E3-69FC-4253-8645-0E872BDE0C5D}" presName="thickLine" presStyleLbl="alignNode1" presStyleIdx="2" presStyleCnt="6"/>
      <dgm:spPr/>
    </dgm:pt>
    <dgm:pt modelId="{6A86E661-9AA8-45BA-99EC-A6E860C7C38C}" type="pres">
      <dgm:prSet presAssocID="{DC7139E3-69FC-4253-8645-0E872BDE0C5D}" presName="horz1" presStyleCnt="0"/>
      <dgm:spPr/>
    </dgm:pt>
    <dgm:pt modelId="{AAE395D8-3C66-4454-9BF2-7581D07E4F1C}" type="pres">
      <dgm:prSet presAssocID="{DC7139E3-69FC-4253-8645-0E872BDE0C5D}" presName="tx1" presStyleLbl="revTx" presStyleIdx="2" presStyleCnt="6"/>
      <dgm:spPr/>
    </dgm:pt>
    <dgm:pt modelId="{66B40789-CCF8-4776-A6CD-E9A54869DDF0}" type="pres">
      <dgm:prSet presAssocID="{DC7139E3-69FC-4253-8645-0E872BDE0C5D}" presName="vert1" presStyleCnt="0"/>
      <dgm:spPr/>
    </dgm:pt>
    <dgm:pt modelId="{B3EF0D9E-E38E-44C2-807F-9DE026DF08E2}" type="pres">
      <dgm:prSet presAssocID="{410747A4-546B-4C77-B646-4D0D858A8CA3}" presName="thickLine" presStyleLbl="alignNode1" presStyleIdx="3" presStyleCnt="6"/>
      <dgm:spPr/>
    </dgm:pt>
    <dgm:pt modelId="{43C6D8FB-AB99-407A-899C-A4879BDD0EA5}" type="pres">
      <dgm:prSet presAssocID="{410747A4-546B-4C77-B646-4D0D858A8CA3}" presName="horz1" presStyleCnt="0"/>
      <dgm:spPr/>
    </dgm:pt>
    <dgm:pt modelId="{7AC5D2E3-6773-4435-8CE9-461A34E44CF5}" type="pres">
      <dgm:prSet presAssocID="{410747A4-546B-4C77-B646-4D0D858A8CA3}" presName="tx1" presStyleLbl="revTx" presStyleIdx="3" presStyleCnt="6"/>
      <dgm:spPr/>
    </dgm:pt>
    <dgm:pt modelId="{E0C2ABE3-ECC3-49FB-9C63-34888C1D1A37}" type="pres">
      <dgm:prSet presAssocID="{410747A4-546B-4C77-B646-4D0D858A8CA3}" presName="vert1" presStyleCnt="0"/>
      <dgm:spPr/>
    </dgm:pt>
    <dgm:pt modelId="{4E033FDA-E982-4B0D-9447-162700598061}" type="pres">
      <dgm:prSet presAssocID="{FA16DC0D-A28C-4286-9711-0C29251631BA}" presName="thickLine" presStyleLbl="alignNode1" presStyleIdx="4" presStyleCnt="6"/>
      <dgm:spPr/>
    </dgm:pt>
    <dgm:pt modelId="{2FC2C6F5-1BEB-4782-8153-0C7C5F239D95}" type="pres">
      <dgm:prSet presAssocID="{FA16DC0D-A28C-4286-9711-0C29251631BA}" presName="horz1" presStyleCnt="0"/>
      <dgm:spPr/>
    </dgm:pt>
    <dgm:pt modelId="{2739600C-8ED8-4733-870F-4F7D535E9539}" type="pres">
      <dgm:prSet presAssocID="{FA16DC0D-A28C-4286-9711-0C29251631BA}" presName="tx1" presStyleLbl="revTx" presStyleIdx="4" presStyleCnt="6"/>
      <dgm:spPr/>
    </dgm:pt>
    <dgm:pt modelId="{802363DE-A194-4A39-A167-F29A1B29BD8B}" type="pres">
      <dgm:prSet presAssocID="{FA16DC0D-A28C-4286-9711-0C29251631BA}" presName="vert1" presStyleCnt="0"/>
      <dgm:spPr/>
    </dgm:pt>
    <dgm:pt modelId="{A6B7EC95-A2DE-4AE5-B28C-5BCED31E1A00}" type="pres">
      <dgm:prSet presAssocID="{E5CB9E8B-2F74-47AC-8591-7390588BBE99}" presName="thickLine" presStyleLbl="alignNode1" presStyleIdx="5" presStyleCnt="6"/>
      <dgm:spPr/>
    </dgm:pt>
    <dgm:pt modelId="{DF0AA480-2071-4475-AF32-D17B290D4D16}" type="pres">
      <dgm:prSet presAssocID="{E5CB9E8B-2F74-47AC-8591-7390588BBE99}" presName="horz1" presStyleCnt="0"/>
      <dgm:spPr/>
    </dgm:pt>
    <dgm:pt modelId="{A1344832-52DA-453F-842D-ED867AF0E2D8}" type="pres">
      <dgm:prSet presAssocID="{E5CB9E8B-2F74-47AC-8591-7390588BBE99}" presName="tx1" presStyleLbl="revTx" presStyleIdx="5" presStyleCnt="6"/>
      <dgm:spPr/>
    </dgm:pt>
    <dgm:pt modelId="{1E570225-3758-4981-BF29-B7675EAA4AEF}" type="pres">
      <dgm:prSet presAssocID="{E5CB9E8B-2F74-47AC-8591-7390588BBE99}" presName="vert1" presStyleCnt="0"/>
      <dgm:spPr/>
    </dgm:pt>
  </dgm:ptLst>
  <dgm:cxnLst>
    <dgm:cxn modelId="{70C21702-4514-44F4-8B74-126FB70B514E}" srcId="{32FE9488-0F44-4C48-8E25-9040741390A9}" destId="{FA16DC0D-A28C-4286-9711-0C29251631BA}" srcOrd="4" destOrd="0" parTransId="{704DFADE-410F-49F5-AFD0-1263CEAFE2A3}" sibTransId="{C996D4A8-B790-4E45-879B-1071490ED5A3}"/>
    <dgm:cxn modelId="{2931E809-7918-4AB6-A89B-F0253D8E2B1B}" type="presOf" srcId="{89A94280-118E-401F-85D2-3BC426CC2E43}" destId="{9B3055B9-1603-4D11-801D-693F7945F735}" srcOrd="0" destOrd="0" presId="urn:microsoft.com/office/officeart/2008/layout/LinedList"/>
    <dgm:cxn modelId="{A71BB813-F514-4E6F-AE23-37A60A9B9618}" srcId="{32FE9488-0F44-4C48-8E25-9040741390A9}" destId="{DC7139E3-69FC-4253-8645-0E872BDE0C5D}" srcOrd="2" destOrd="0" parTransId="{A757E6BB-88F1-4A3D-8725-A95651B76717}" sibTransId="{9CE99111-57A8-467E-9718-AE06FE18A943}"/>
    <dgm:cxn modelId="{83662B20-313A-4B8D-8212-19E3FDC08E17}" srcId="{32FE9488-0F44-4C48-8E25-9040741390A9}" destId="{410747A4-546B-4C77-B646-4D0D858A8CA3}" srcOrd="3" destOrd="0" parTransId="{F1E701EE-2F27-4308-B79D-FAC82AE66752}" sibTransId="{560E3313-29F4-488D-AEF3-59968B86ED05}"/>
    <dgm:cxn modelId="{6080C55D-121D-40FA-BE34-8A1CDDC748B8}" type="presOf" srcId="{E5CB9E8B-2F74-47AC-8591-7390588BBE99}" destId="{A1344832-52DA-453F-842D-ED867AF0E2D8}" srcOrd="0" destOrd="0" presId="urn:microsoft.com/office/officeart/2008/layout/LinedList"/>
    <dgm:cxn modelId="{63335D61-D434-4463-A69A-0410B44D69BC}" type="presOf" srcId="{FA16DC0D-A28C-4286-9711-0C29251631BA}" destId="{2739600C-8ED8-4733-870F-4F7D535E9539}" srcOrd="0" destOrd="0" presId="urn:microsoft.com/office/officeart/2008/layout/LinedList"/>
    <dgm:cxn modelId="{D8070E42-4811-4A2F-9930-74007EEBF233}" srcId="{32FE9488-0F44-4C48-8E25-9040741390A9}" destId="{E5CB9E8B-2F74-47AC-8591-7390588BBE99}" srcOrd="5" destOrd="0" parTransId="{FA794E11-7E05-4796-BC8B-13B548C6200F}" sibTransId="{28B1C353-1A75-4D57-A768-A4D154C9FC57}"/>
    <dgm:cxn modelId="{F8E0FE42-26AD-4B7E-9389-BBEFF5613EF6}" srcId="{32FE9488-0F44-4C48-8E25-9040741390A9}" destId="{652419EE-AD7C-4513-B956-E2EEC4292248}" srcOrd="0" destOrd="0" parTransId="{C16C7219-6CCF-47FB-92B7-AB90751EA73D}" sibTransId="{B85A7871-7E53-4955-BC9F-9A88EDA9BC53}"/>
    <dgm:cxn modelId="{676A2F92-EDE0-4926-899D-2724B3481D9F}" type="presOf" srcId="{DC7139E3-69FC-4253-8645-0E872BDE0C5D}" destId="{AAE395D8-3C66-4454-9BF2-7581D07E4F1C}" srcOrd="0" destOrd="0" presId="urn:microsoft.com/office/officeart/2008/layout/LinedList"/>
    <dgm:cxn modelId="{8F0423AE-5AB8-493B-BB15-58FCE9419EAC}" type="presOf" srcId="{410747A4-546B-4C77-B646-4D0D858A8CA3}" destId="{7AC5D2E3-6773-4435-8CE9-461A34E44CF5}" srcOrd="0" destOrd="0" presId="urn:microsoft.com/office/officeart/2008/layout/LinedList"/>
    <dgm:cxn modelId="{27CEA0DD-891F-4B34-BEF1-507F73EC40D1}" type="presOf" srcId="{652419EE-AD7C-4513-B956-E2EEC4292248}" destId="{3EB7D7B3-6E72-431B-82DD-630086A92FFF}" srcOrd="0" destOrd="0" presId="urn:microsoft.com/office/officeart/2008/layout/LinedList"/>
    <dgm:cxn modelId="{769D70EE-9E13-4433-8057-E2F89B818489}" type="presOf" srcId="{32FE9488-0F44-4C48-8E25-9040741390A9}" destId="{72811297-3784-4F5B-A6C7-F19AAFC4246C}" srcOrd="0" destOrd="0" presId="urn:microsoft.com/office/officeart/2008/layout/LinedList"/>
    <dgm:cxn modelId="{28EFD4FF-3A9B-453E-9B61-BA96C3AB1644}" srcId="{32FE9488-0F44-4C48-8E25-9040741390A9}" destId="{89A94280-118E-401F-85D2-3BC426CC2E43}" srcOrd="1" destOrd="0" parTransId="{FE86B43D-4486-4940-B99A-750AC312E7EF}" sibTransId="{0362933C-52E2-420F-9595-350D32F0FCA4}"/>
    <dgm:cxn modelId="{7A24E144-64C5-4D7E-AC43-DC7A08666205}" type="presParOf" srcId="{72811297-3784-4F5B-A6C7-F19AAFC4246C}" destId="{CCE6C46A-2B00-486F-B38A-F7C8174623F5}" srcOrd="0" destOrd="0" presId="urn:microsoft.com/office/officeart/2008/layout/LinedList"/>
    <dgm:cxn modelId="{1FF479D4-8DE9-4C2E-A3AC-8F7A386369C3}" type="presParOf" srcId="{72811297-3784-4F5B-A6C7-F19AAFC4246C}" destId="{04D3AC1B-58A5-456E-860A-7C152730E58E}" srcOrd="1" destOrd="0" presId="urn:microsoft.com/office/officeart/2008/layout/LinedList"/>
    <dgm:cxn modelId="{B58C2FB9-E752-422E-B1E7-E0AD777CE845}" type="presParOf" srcId="{04D3AC1B-58A5-456E-860A-7C152730E58E}" destId="{3EB7D7B3-6E72-431B-82DD-630086A92FFF}" srcOrd="0" destOrd="0" presId="urn:microsoft.com/office/officeart/2008/layout/LinedList"/>
    <dgm:cxn modelId="{D71BA962-C29F-4E5A-9170-718364A1E3E4}" type="presParOf" srcId="{04D3AC1B-58A5-456E-860A-7C152730E58E}" destId="{8C1C074A-DA66-413F-AF5B-2B0C65807FED}" srcOrd="1" destOrd="0" presId="urn:microsoft.com/office/officeart/2008/layout/LinedList"/>
    <dgm:cxn modelId="{1B60B57B-84B4-4CDE-984B-310A25E7C7A6}" type="presParOf" srcId="{72811297-3784-4F5B-A6C7-F19AAFC4246C}" destId="{F2C6F8B0-79CA-4D84-8613-9C8800B8004D}" srcOrd="2" destOrd="0" presId="urn:microsoft.com/office/officeart/2008/layout/LinedList"/>
    <dgm:cxn modelId="{3185BB89-0CC6-41D8-895F-C4AF02CEA14A}" type="presParOf" srcId="{72811297-3784-4F5B-A6C7-F19AAFC4246C}" destId="{25046DB0-99E8-42E0-BCA4-5B76FF0EFB24}" srcOrd="3" destOrd="0" presId="urn:microsoft.com/office/officeart/2008/layout/LinedList"/>
    <dgm:cxn modelId="{0A6423F8-0988-4903-A53C-F7E8A279362C}" type="presParOf" srcId="{25046DB0-99E8-42E0-BCA4-5B76FF0EFB24}" destId="{9B3055B9-1603-4D11-801D-693F7945F735}" srcOrd="0" destOrd="0" presId="urn:microsoft.com/office/officeart/2008/layout/LinedList"/>
    <dgm:cxn modelId="{4BED4262-B78C-4AFD-876F-85B8481512E2}" type="presParOf" srcId="{25046DB0-99E8-42E0-BCA4-5B76FF0EFB24}" destId="{E98620DE-9E4F-44F9-B263-D15C7E10C95A}" srcOrd="1" destOrd="0" presId="urn:microsoft.com/office/officeart/2008/layout/LinedList"/>
    <dgm:cxn modelId="{CB519362-CA64-4455-9D1C-AA36FA06C2E1}" type="presParOf" srcId="{72811297-3784-4F5B-A6C7-F19AAFC4246C}" destId="{CD03AA0D-72BD-4182-B62C-354215E7AE73}" srcOrd="4" destOrd="0" presId="urn:microsoft.com/office/officeart/2008/layout/LinedList"/>
    <dgm:cxn modelId="{ABD95E35-A7B7-4640-8430-E086A277D43A}" type="presParOf" srcId="{72811297-3784-4F5B-A6C7-F19AAFC4246C}" destId="{6A86E661-9AA8-45BA-99EC-A6E860C7C38C}" srcOrd="5" destOrd="0" presId="urn:microsoft.com/office/officeart/2008/layout/LinedList"/>
    <dgm:cxn modelId="{B34FCF17-DA74-4263-BC1C-89D0F401A51E}" type="presParOf" srcId="{6A86E661-9AA8-45BA-99EC-A6E860C7C38C}" destId="{AAE395D8-3C66-4454-9BF2-7581D07E4F1C}" srcOrd="0" destOrd="0" presId="urn:microsoft.com/office/officeart/2008/layout/LinedList"/>
    <dgm:cxn modelId="{0CB9F2C9-8F5A-4A21-9C21-C1CE5F5819A3}" type="presParOf" srcId="{6A86E661-9AA8-45BA-99EC-A6E860C7C38C}" destId="{66B40789-CCF8-4776-A6CD-E9A54869DDF0}" srcOrd="1" destOrd="0" presId="urn:microsoft.com/office/officeart/2008/layout/LinedList"/>
    <dgm:cxn modelId="{1D0BA572-042E-4412-9E23-E39AC0D406E6}" type="presParOf" srcId="{72811297-3784-4F5B-A6C7-F19AAFC4246C}" destId="{B3EF0D9E-E38E-44C2-807F-9DE026DF08E2}" srcOrd="6" destOrd="0" presId="urn:microsoft.com/office/officeart/2008/layout/LinedList"/>
    <dgm:cxn modelId="{F10EF23A-A5ED-4D1A-BEE0-846CCD1FD160}" type="presParOf" srcId="{72811297-3784-4F5B-A6C7-F19AAFC4246C}" destId="{43C6D8FB-AB99-407A-899C-A4879BDD0EA5}" srcOrd="7" destOrd="0" presId="urn:microsoft.com/office/officeart/2008/layout/LinedList"/>
    <dgm:cxn modelId="{09ADBA22-04C5-46FA-90ED-62929C32208D}" type="presParOf" srcId="{43C6D8FB-AB99-407A-899C-A4879BDD0EA5}" destId="{7AC5D2E3-6773-4435-8CE9-461A34E44CF5}" srcOrd="0" destOrd="0" presId="urn:microsoft.com/office/officeart/2008/layout/LinedList"/>
    <dgm:cxn modelId="{34150126-21D9-4642-908C-97077AED6CC2}" type="presParOf" srcId="{43C6D8FB-AB99-407A-899C-A4879BDD0EA5}" destId="{E0C2ABE3-ECC3-49FB-9C63-34888C1D1A37}" srcOrd="1" destOrd="0" presId="urn:microsoft.com/office/officeart/2008/layout/LinedList"/>
    <dgm:cxn modelId="{CF5437D0-D092-47FB-BA78-90D6EC037EC1}" type="presParOf" srcId="{72811297-3784-4F5B-A6C7-F19AAFC4246C}" destId="{4E033FDA-E982-4B0D-9447-162700598061}" srcOrd="8" destOrd="0" presId="urn:microsoft.com/office/officeart/2008/layout/LinedList"/>
    <dgm:cxn modelId="{69BB90E6-5887-4EC7-B58D-4BBAA8FB201B}" type="presParOf" srcId="{72811297-3784-4F5B-A6C7-F19AAFC4246C}" destId="{2FC2C6F5-1BEB-4782-8153-0C7C5F239D95}" srcOrd="9" destOrd="0" presId="urn:microsoft.com/office/officeart/2008/layout/LinedList"/>
    <dgm:cxn modelId="{C81A8D2F-6025-45B5-B8C1-EA8A3379DB42}" type="presParOf" srcId="{2FC2C6F5-1BEB-4782-8153-0C7C5F239D95}" destId="{2739600C-8ED8-4733-870F-4F7D535E9539}" srcOrd="0" destOrd="0" presId="urn:microsoft.com/office/officeart/2008/layout/LinedList"/>
    <dgm:cxn modelId="{8A8F2E27-E60B-42D9-9CE7-218E662C2C68}" type="presParOf" srcId="{2FC2C6F5-1BEB-4782-8153-0C7C5F239D95}" destId="{802363DE-A194-4A39-A167-F29A1B29BD8B}" srcOrd="1" destOrd="0" presId="urn:microsoft.com/office/officeart/2008/layout/LinedList"/>
    <dgm:cxn modelId="{05DC2BA6-A7A8-4277-A232-CD358CA8B99C}" type="presParOf" srcId="{72811297-3784-4F5B-A6C7-F19AAFC4246C}" destId="{A6B7EC95-A2DE-4AE5-B28C-5BCED31E1A00}" srcOrd="10" destOrd="0" presId="urn:microsoft.com/office/officeart/2008/layout/LinedList"/>
    <dgm:cxn modelId="{6B43EEC5-7BDB-42AB-9F84-A96B74B5E91E}" type="presParOf" srcId="{72811297-3784-4F5B-A6C7-F19AAFC4246C}" destId="{DF0AA480-2071-4475-AF32-D17B290D4D16}" srcOrd="11" destOrd="0" presId="urn:microsoft.com/office/officeart/2008/layout/LinedList"/>
    <dgm:cxn modelId="{4041DCFE-9822-4D53-9B87-8646A09DAB43}" type="presParOf" srcId="{DF0AA480-2071-4475-AF32-D17B290D4D16}" destId="{A1344832-52DA-453F-842D-ED867AF0E2D8}" srcOrd="0" destOrd="0" presId="urn:microsoft.com/office/officeart/2008/layout/LinedList"/>
    <dgm:cxn modelId="{340C8814-9682-43B1-A602-DA176242A5A3}" type="presParOf" srcId="{DF0AA480-2071-4475-AF32-D17B290D4D16}" destId="{1E570225-3758-4981-BF29-B7675EAA4A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06BDA-F6B8-46A0-8ED1-247766A808A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8550E-8F62-42C2-B1A2-D46D52A26B5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Linear Regression</a:t>
          </a:r>
          <a:r>
            <a:rPr lang="en-US" sz="2200" b="0" i="0" kern="1200"/>
            <a:t> could help us predict the student’s test score on a scale of 0 - 100. </a:t>
          </a:r>
          <a:endParaRPr lang="en-US" sz="2200" kern="1200"/>
        </a:p>
      </dsp:txBody>
      <dsp:txXfrm>
        <a:off x="0" y="0"/>
        <a:ext cx="6900512" cy="1384035"/>
      </dsp:txXfrm>
    </dsp:sp>
    <dsp:sp modelId="{3904AB1B-1E8D-496E-8FE3-08F296243B3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3D50-1022-4BCA-9BCD-31CD2799C9F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Linear regression predictions are continuous (numbers in a range).</a:t>
          </a:r>
          <a:endParaRPr lang="en-US" sz="2200" kern="1200"/>
        </a:p>
      </dsp:txBody>
      <dsp:txXfrm>
        <a:off x="0" y="1384035"/>
        <a:ext cx="6900512" cy="1384035"/>
      </dsp:txXfrm>
    </dsp:sp>
    <dsp:sp modelId="{EE178B43-1768-4F2E-B933-4E745521BC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8563-3D95-41EB-94D9-EC39CF4727C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Logistic Regression</a:t>
          </a:r>
          <a:r>
            <a:rPr lang="en-US" sz="2200" b="0" i="0" kern="1200"/>
            <a:t> could help use predict whether the student passed or failed. Logistic regression predictions are discrete (only specific values or categories are allowed). </a:t>
          </a:r>
          <a:endParaRPr lang="en-US" sz="2200" kern="1200"/>
        </a:p>
      </dsp:txBody>
      <dsp:txXfrm>
        <a:off x="0" y="2768070"/>
        <a:ext cx="6900512" cy="1384035"/>
      </dsp:txXfrm>
    </dsp:sp>
    <dsp:sp modelId="{E0F5F46B-4C0E-47FF-8A98-1ADD31129AA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ABCBB-2BBA-475E-9849-D4B8DFDA27D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We can also view probability scores underlying the model’s classifications.</a:t>
          </a:r>
          <a:endParaRPr lang="en-US" sz="22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13FE-E9F0-4287-935F-EE5E817536D7}">
      <dsp:nvSpPr>
        <dsp:cNvPr id="0" name=""/>
        <dsp:cNvSpPr/>
      </dsp:nvSpPr>
      <dsp:spPr>
        <a:xfrm>
          <a:off x="0" y="235111"/>
          <a:ext cx="626364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a dependent variable will have only two possible types either 1 and 0.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success or failure, yes or no, win or loss etc.</a:t>
          </a:r>
          <a:endParaRPr lang="en-US" sz="1500" kern="1200"/>
        </a:p>
      </dsp:txBody>
      <dsp:txXfrm>
        <a:off x="0" y="235111"/>
        <a:ext cx="6263640" cy="1299375"/>
      </dsp:txXfrm>
    </dsp:sp>
    <dsp:sp modelId="{E160AF23-7E41-4268-A6AB-4D0676B8C91D}">
      <dsp:nvSpPr>
        <dsp:cNvPr id="0" name=""/>
        <dsp:cNvSpPr/>
      </dsp:nvSpPr>
      <dsp:spPr>
        <a:xfrm>
          <a:off x="313182" y="13711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Binomial</a:t>
          </a:r>
          <a:endParaRPr lang="en-US" sz="1500" kern="1200"/>
        </a:p>
      </dsp:txBody>
      <dsp:txXfrm>
        <a:off x="334798" y="35327"/>
        <a:ext cx="4341316" cy="399568"/>
      </dsp:txXfrm>
    </dsp:sp>
    <dsp:sp modelId="{F507E602-F4CC-4330-AC2A-7F526C9BE0B1}">
      <dsp:nvSpPr>
        <dsp:cNvPr id="0" name=""/>
        <dsp:cNvSpPr/>
      </dsp:nvSpPr>
      <dsp:spPr>
        <a:xfrm>
          <a:off x="0" y="1836886"/>
          <a:ext cx="626364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dependent variable can have 3 or more possible unordered types or the types having no quantitative significance.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“Type A” or “Type B” or “Type C”.</a:t>
          </a:r>
          <a:endParaRPr lang="en-US" sz="1500" kern="1200"/>
        </a:p>
      </dsp:txBody>
      <dsp:txXfrm>
        <a:off x="0" y="1836886"/>
        <a:ext cx="6263640" cy="1512000"/>
      </dsp:txXfrm>
    </dsp:sp>
    <dsp:sp modelId="{E2282B0C-DF26-436C-BEBC-A8832CFAF878}">
      <dsp:nvSpPr>
        <dsp:cNvPr id="0" name=""/>
        <dsp:cNvSpPr/>
      </dsp:nvSpPr>
      <dsp:spPr>
        <a:xfrm>
          <a:off x="313182" y="1615486"/>
          <a:ext cx="438454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Multinomial</a:t>
          </a:r>
          <a:endParaRPr lang="en-US" sz="1500" kern="1200"/>
        </a:p>
      </dsp:txBody>
      <dsp:txXfrm>
        <a:off x="334798" y="1637102"/>
        <a:ext cx="4341316" cy="399568"/>
      </dsp:txXfrm>
    </dsp:sp>
    <dsp:sp modelId="{C6A50B71-9EF9-4B5F-BED0-BAFB5A9D09A7}">
      <dsp:nvSpPr>
        <dsp:cNvPr id="0" name=""/>
        <dsp:cNvSpPr/>
      </dsp:nvSpPr>
      <dsp:spPr>
        <a:xfrm>
          <a:off x="0" y="3651286"/>
          <a:ext cx="626364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In such a kind of classification, dependent variable can have 3 or more possible ordered types or the types having a quantitative significance.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For example, these variables may represent “poor” or “good”, “very good”, “Excellent” and each category can have the scores like 0,1,2,3.</a:t>
          </a:r>
          <a:endParaRPr lang="en-US" sz="1500" kern="1200"/>
        </a:p>
      </dsp:txBody>
      <dsp:txXfrm>
        <a:off x="0" y="3651286"/>
        <a:ext cx="6263640" cy="1748250"/>
      </dsp:txXfrm>
    </dsp:sp>
    <dsp:sp modelId="{1EB9DABC-A156-4F6C-8B44-0416BF17D536}">
      <dsp:nvSpPr>
        <dsp:cNvPr id="0" name=""/>
        <dsp:cNvSpPr/>
      </dsp:nvSpPr>
      <dsp:spPr>
        <a:xfrm>
          <a:off x="313182" y="3429886"/>
          <a:ext cx="438454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Ordinal </a:t>
          </a:r>
          <a:endParaRPr lang="en-US" sz="1500" kern="1200"/>
        </a:p>
      </dsp:txBody>
      <dsp:txXfrm>
        <a:off x="334798" y="3451502"/>
        <a:ext cx="4341316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6C46A-2B00-486F-B38A-F7C8174623F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D7B3-6E72-431B-82DD-630086A92FFF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To implement the Logistic Regression using Python, we will use the same steps as we have done in previous topics of Regression. Below are the steps:</a:t>
          </a:r>
          <a:endParaRPr lang="en-US" sz="1800" kern="1200"/>
        </a:p>
      </dsp:txBody>
      <dsp:txXfrm>
        <a:off x="0" y="2703"/>
        <a:ext cx="6900512" cy="921789"/>
      </dsp:txXfrm>
    </dsp:sp>
    <dsp:sp modelId="{F2C6F8B0-79CA-4D84-8613-9C8800B8004D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055B9-1603-4D11-801D-693F7945F735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Pre-processing step</a:t>
          </a:r>
          <a:endParaRPr lang="en-US" sz="1800" kern="1200"/>
        </a:p>
      </dsp:txBody>
      <dsp:txXfrm>
        <a:off x="0" y="924492"/>
        <a:ext cx="6900512" cy="921789"/>
      </dsp:txXfrm>
    </dsp:sp>
    <dsp:sp modelId="{CD03AA0D-72BD-4182-B62C-354215E7AE7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395D8-3C66-4454-9BF2-7581D07E4F1C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Fitting Logistic Regression to the Training set</a:t>
          </a:r>
          <a:endParaRPr lang="en-US" sz="1800" kern="1200"/>
        </a:p>
      </dsp:txBody>
      <dsp:txXfrm>
        <a:off x="0" y="1846281"/>
        <a:ext cx="6900512" cy="921789"/>
      </dsp:txXfrm>
    </dsp:sp>
    <dsp:sp modelId="{B3EF0D9E-E38E-44C2-807F-9DE026DF08E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D2E3-6773-4435-8CE9-461A34E44CF5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Predicting the test result</a:t>
          </a:r>
          <a:endParaRPr lang="en-US" sz="1800" kern="1200"/>
        </a:p>
      </dsp:txBody>
      <dsp:txXfrm>
        <a:off x="0" y="2768070"/>
        <a:ext cx="6900512" cy="921789"/>
      </dsp:txXfrm>
    </dsp:sp>
    <dsp:sp modelId="{4E033FDA-E982-4B0D-9447-16270059806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9600C-8ED8-4733-870F-4F7D535E9539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accuracy of the result(Creation of Confusion matrix)</a:t>
          </a:r>
          <a:endParaRPr lang="en-US" sz="1800" kern="1200"/>
        </a:p>
      </dsp:txBody>
      <dsp:txXfrm>
        <a:off x="0" y="3689859"/>
        <a:ext cx="6900512" cy="921789"/>
      </dsp:txXfrm>
    </dsp:sp>
    <dsp:sp modelId="{A6B7EC95-A2DE-4AE5-B28C-5BCED31E1A0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44832-52DA-453F-842D-ED867AF0E2D8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Visualizing the test set result.</a:t>
          </a:r>
          <a:endParaRPr lang="en-US" sz="18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5FB-7CBB-4A86-81E8-0F69DE3E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A8BD-69D9-43C7-94F7-9F364CBA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AA85-240B-4CBA-AE81-5FEC4B6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D55C-56B0-407C-8983-F279B3D3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F97C-3569-4653-9624-4E5890D5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AFB-6853-4245-BDF0-BB2AD456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C4A9-682D-4D4E-A6C5-7A2A9E82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74AF-779B-48EC-92C0-B7BA5702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3746-A7D1-4C7C-9AE6-E8D94E27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8A24-41C8-4C18-8885-16D966FB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1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E2590-C3D6-4FEA-B0A3-927A90151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DF84-C86E-4812-9E49-289FD2A7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9CB-C4B3-4ABA-8F12-5B324225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15CF-EAD6-417B-9227-AF210973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DB04-ADBB-4C16-9915-D0696AC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6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3C5D-9DDC-48F1-A899-9944C65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A542-756A-4F65-AAA5-3DF643E4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BEDF-B859-49C1-8681-7329740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507D-FBD1-4715-83DD-DE4D561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15CE-4393-49B9-8368-62767536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5EC-02EB-46F5-839B-8931338B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9EDC-5E65-48BC-8A0B-F206FBC1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E382-E869-40EF-9837-02C30F9D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1B8A-493A-46CF-8CF8-9D0D183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2725-48DF-4FDF-8152-AD08A11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1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0DD6-1569-4F1D-9C59-C7AB1BE6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BAB9-84A2-4B8F-ABFA-EAE6AE120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95F9D-0308-457A-8D59-E7BCDCB7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FB6B-440D-48E6-B21F-6BA37C45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4C025-5D56-4747-8577-C121C84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90EB-E9C9-4C33-B75C-120439EE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978E-9039-43D1-8794-80D85C5C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F27C-1F59-4EB3-9BBA-683FA928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BE117-9286-4875-804E-3F55CA7A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DACE-42AD-415B-B7F2-990BC4846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4D7AB-5C50-4406-A5AB-07EA273B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E6D4-199B-4133-9BEE-FA4B59D8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3AE38-9771-4F76-9302-B9A1E9BE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09DE-CEA0-47C2-9FC9-6AB32BD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129C-A699-4871-B405-FC73C1BB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66B1-A89F-47C8-9F17-BF3F5FAC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D8F3C-8628-4B92-A1A6-0C09A10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B990-604D-46B8-84CC-94B3D150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272A1-471D-471A-8601-3F0292C1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8A944-98FD-442F-B507-16B6826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56397-6831-4D38-B69A-2069DAA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FB3A-5E51-4A2B-AD6B-4751BC6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E20-1EC6-43B1-89CB-7B23FAF7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8EE3-5F3E-4E9B-87D6-AA7FD131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0EE3-99CB-48C3-8D6D-FBE61620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C30C-AF36-4910-B9B7-1237D604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739A-8003-4A36-8B89-038563BF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1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07DA-0B1A-4B4E-A7AE-1D9FD793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FB705-75E4-49A3-A3C8-18FE14A54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D2EB-A21D-4678-A8AB-B733D0A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8F66-5DE1-4FC6-A389-57E61296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F086-0973-49C7-A8A2-B2FD6666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4AAF-7D34-4332-862C-58944DCA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E17C8-3063-40E3-90A9-E8AED1E9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114-94E0-4FD8-8F81-7315E52C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8E32-FD92-40F3-9C94-7BC2DF04A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5096-8E38-47B6-B853-16731AA980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0BE5-1678-42BC-B855-6FA336891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035C-6324-4A94-A707-D0215DD1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E5F9-7FEB-4B9C-B6C2-0907D2530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B67C997-EB3A-4577-A303-CC61B5BF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172" r="-2" b="38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DA2DA-71C2-43CB-9C14-5469E12A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7C505-FFB7-42F0-99BD-BF5A0144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EB3AA-AD67-4EB6-B872-A561FEC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 b="1">
                <a:effectLst/>
                <a:latin typeface="Helvetica Neue"/>
              </a:rPr>
              <a:t>Prepare Data for Logistic Regression</a:t>
            </a:r>
            <a:endParaRPr lang="en-IN" sz="46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879D-5D00-4CAC-8303-24DA9101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Output Variable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might be obvious as we have already mentioned it, but logistic regression is intended for binary (two-class) classification problems.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predict the probability of an instance belonging to the default class, which can be snapped into a 0 or 1 classification.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assumes no error in the output variable (y), consider removing outliers and possibly misclassified instances from your training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linear algorithm (with a non-linear transform on output). It does assume a linear relationship between the input variables with the output. </a:t>
            </a:r>
          </a:p>
          <a:p>
            <a:pPr lvl="1" fontAlgn="base"/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transforms of your input variables that better expose this linear relationship can result in a more accurate model. For example, you can use log, root, Box-Cox and other univariate transforms to better expose this relationship.</a:t>
            </a:r>
          </a:p>
          <a:p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9EF9-66DF-4F8B-8522-7460183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7D64-D8AC-4CF9-8F45-4A061F37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Correlated Inputs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linear regression, the model can overfit if you have multiple highly-correlated inputs.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calculating the pairwise correlations between all inputs and removing highly correlated inputs.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 to Converge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the expected likelihood estimation process that learns the coefficients to fail to converge. </a:t>
            </a:r>
          </a:p>
          <a:p>
            <a:pPr lvl="1" fontAlgn="base"/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happen if there are many highly correlated inputs in your data or the data is very sparse (e.g. lots of zeros in your input data).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68818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029D-9A34-4C3E-AC4B-E1BE32E9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 Assumptions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EEDD-3D59-4F32-A987-D0FE01FF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Arial" panose="020B0604020202020204" pitchFamily="34" charset="0"/>
              </a:rPr>
              <a:t>Before diving into the implementation of logistic regression, we must be aware of the following assumptions about the same 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In case of binary logistic regression, the target variables must be binary always and the desired outcome is represented by the factor level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There should not be any multi-collinearity in the model, which means the independent variables must be independent of each other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We must include meaningful variables in our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rial" panose="020B0604020202020204" pitchFamily="34" charset="0"/>
              </a:rPr>
              <a:t>We should choose a large sample size for logistic regression.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848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D3C63-A4AF-4E70-9E08-0776CA5D9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10545"/>
              </p:ext>
            </p:extLst>
          </p:nvPr>
        </p:nvGraphicFramePr>
        <p:xfrm>
          <a:off x="363984" y="328472"/>
          <a:ext cx="11691892" cy="60812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45946">
                  <a:extLst>
                    <a:ext uri="{9D8B030D-6E8A-4147-A177-3AD203B41FA5}">
                      <a16:colId xmlns:a16="http://schemas.microsoft.com/office/drawing/2014/main" val="245425095"/>
                    </a:ext>
                  </a:extLst>
                </a:gridCol>
                <a:gridCol w="5845946">
                  <a:extLst>
                    <a:ext uri="{9D8B030D-6E8A-4147-A177-3AD203B41FA5}">
                      <a16:colId xmlns:a16="http://schemas.microsoft.com/office/drawing/2014/main" val="3994879163"/>
                    </a:ext>
                  </a:extLst>
                </a:gridCol>
              </a:tblGrid>
              <a:tr h="49887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Linear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Logistic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extLst>
                  <a:ext uri="{0D108BD9-81ED-4DB2-BD59-A6C34878D82A}">
                    <a16:rowId xmlns:a16="http://schemas.microsoft.com/office/drawing/2014/main" val="1495309706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is a supervised regression model.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Logistic Regression is a supervised classification model.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857460762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 Linear Regression, we predict the value by an integer number.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 Logistic Regression, we predict the value by 1 or 0.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52400433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no activation function is used.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activation function is used to convert a linear regression equation to the logistic regression equation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350598807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no threshold value is needed.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a threshold value is added.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041576787"/>
                  </a:ext>
                </a:extLst>
              </a:tr>
              <a:tr h="8443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we calculate Root Mean Square Error(RMSE) to predict the next weight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we use precision to predict the next weight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180250735"/>
                  </a:ext>
                </a:extLst>
              </a:tr>
              <a:tr h="1501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dependent variable should be numeric and the response variable is continuous to value.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the dependent variable consists of only two categories. Logistic regression estimates the odds outcome of the dependent variable given a set of quantitative or categorical independent variables.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256506690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based on the least square estimation.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based on maximum likelihood estimation.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40613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9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8E6F2-CFCC-4A9E-84C8-56E806823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16969"/>
              </p:ext>
            </p:extLst>
          </p:nvPr>
        </p:nvGraphicFramePr>
        <p:xfrm>
          <a:off x="206406" y="1532661"/>
          <a:ext cx="11779188" cy="39359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89594">
                  <a:extLst>
                    <a:ext uri="{9D8B030D-6E8A-4147-A177-3AD203B41FA5}">
                      <a16:colId xmlns:a16="http://schemas.microsoft.com/office/drawing/2014/main" val="220546575"/>
                    </a:ext>
                  </a:extLst>
                </a:gridCol>
                <a:gridCol w="5889594">
                  <a:extLst>
                    <a:ext uri="{9D8B030D-6E8A-4147-A177-3AD203B41FA5}">
                      <a16:colId xmlns:a16="http://schemas.microsoft.com/office/drawing/2014/main" val="1190646164"/>
                    </a:ext>
                  </a:extLst>
                </a:gridCol>
              </a:tblGrid>
              <a:tr h="16794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Here when we plot the training datasets, a straight line can be drawn that touches maximum plots.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Any change in the coefficient leads to a change in both the direction and the steepness of the logistic function. It means positive slopes result in an S-shaped curve and negative slopes result in a Z-shaped curve.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264257326"/>
                  </a:ext>
                </a:extLst>
              </a:tr>
              <a:tr h="13119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is used to estimate the dependent variable in case of a change in independent variables. For example, predict the price of houses.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Whereas logistic regression is used to calculate the probability of an event. For example, classify if tissue is benign or malignant.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1730637474"/>
                  </a:ext>
                </a:extLst>
              </a:tr>
              <a:tr h="9445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Linear regression assumes the normal or gaussian distribution of the dependent variable.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Logistic regression assumes the binomial distribution of the dependent variable.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78302" marB="78302" anchor="ctr"/>
                </a:tc>
                <a:extLst>
                  <a:ext uri="{0D108BD9-81ED-4DB2-BD59-A6C34878D82A}">
                    <a16:rowId xmlns:a16="http://schemas.microsoft.com/office/drawing/2014/main" val="35806119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95BF68-A0B8-4284-BC3C-D6D635F62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8308"/>
              </p:ext>
            </p:extLst>
          </p:nvPr>
        </p:nvGraphicFramePr>
        <p:xfrm>
          <a:off x="206406" y="1033789"/>
          <a:ext cx="11779188" cy="4988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889594">
                  <a:extLst>
                    <a:ext uri="{9D8B030D-6E8A-4147-A177-3AD203B41FA5}">
                      <a16:colId xmlns:a16="http://schemas.microsoft.com/office/drawing/2014/main" val="191121534"/>
                    </a:ext>
                  </a:extLst>
                </a:gridCol>
                <a:gridCol w="5889594">
                  <a:extLst>
                    <a:ext uri="{9D8B030D-6E8A-4147-A177-3AD203B41FA5}">
                      <a16:colId xmlns:a16="http://schemas.microsoft.com/office/drawing/2014/main" val="2126731949"/>
                    </a:ext>
                  </a:extLst>
                </a:gridCol>
              </a:tblGrid>
              <a:tr h="49887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Linear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>
                          <a:effectLst/>
                        </a:rPr>
                        <a:t>Logistic Regression</a:t>
                      </a:r>
                      <a:endParaRPr lang="en-IN" sz="20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930" marR="55930" marT="55930" marB="55930" anchor="ctr"/>
                </a:tc>
                <a:extLst>
                  <a:ext uri="{0D108BD9-81ED-4DB2-BD59-A6C34878D82A}">
                    <a16:rowId xmlns:a16="http://schemas.microsoft.com/office/drawing/2014/main" val="155147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A659-4753-43FA-A66E-178A4B8F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E36-2890-42C0-A724-B9A525EC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one of the most popular Machine Learning algorithms, which comes under the Supervised Learning technique.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predicting the categorical dependent variable using a given set of independent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predicts the output of a categorical dependent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outcome must be a categorical or discrete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either Yes or No, 0 or 1, true or False, etc. but instead of giving the exact value as 0 and 1, </a:t>
            </a: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probabilistic values which lie between 0 and 1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much similar to the Linear Regression except that how they are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used for solving Regression problems, whereas </a:t>
            </a: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for solving the classification problems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4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1C62-9BDE-41B9-A6DD-DA14807C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Logistic regression, instead of fitting a regression line, we fit an "S" shaped logistic function, which predicts two maximum values (0 or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curve from the logistic function indicates the likelihood of something such as whether the cells are cancerous or not, a mouse is obese or not based on its weight,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significant machine learning algorithm because it has the ability to provide probabilities and classify new data using continuous and discrete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can be used to classify the observations using different types of data and can easily determine the most effective variables used for the classification.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BB2F-BC99-4F9B-BFAA-9B428938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98" y="1029810"/>
            <a:ext cx="10515600" cy="5424256"/>
          </a:xfrm>
        </p:spPr>
        <p:txBody>
          <a:bodyPr>
            <a:normAutofit lnSpcReduction="10000"/>
          </a:bodyPr>
          <a:lstStyle/>
          <a:p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below image is showing the logistic function: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b="1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Logistic regression uses the concept of predictive modeling as regression; therefore, it is called logistic regression, but is used to classify samples. Therefore, it falls under the classification algorithm.</a:t>
            </a:r>
          </a:p>
          <a:p>
            <a:endParaRPr lang="en-IN"/>
          </a:p>
        </p:txBody>
      </p:sp>
      <p:pic>
        <p:nvPicPr>
          <p:cNvPr id="1026" name="Picture 2" descr="Logistic Regression in Machine Learning">
            <a:extLst>
              <a:ext uri="{FF2B5EF4-FFF2-40B4-BE49-F238E27FC236}">
                <a16:creationId xmlns:a16="http://schemas.microsoft.com/office/drawing/2014/main" id="{D7A63700-0A98-4F65-8C27-DDC1CD2D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80" y="186871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F594-4516-4165-9B1F-B37BA47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/>
              <a:t>Comparison to Linear Regression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4A8B8-1981-4267-905D-BCB7BC99D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952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5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109-4DB3-4FB3-BF42-1D44A929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IN" sz="4000"/>
              <a:t>Types of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207EF-F9C3-405A-B43C-18055207B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15947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22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6D9-54D8-4097-9586-DD8615FF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59293"/>
            <a:ext cx="10515600" cy="5688691"/>
          </a:xfrm>
        </p:spPr>
        <p:txBody>
          <a:bodyPr/>
          <a:lstStyle/>
          <a:p>
            <a:r>
              <a:rPr lang="en-US" sz="24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Binomial:</a:t>
            </a:r>
            <a:r>
              <a:rPr lang="en-US" sz="24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binomial Logistic regression, there can be only two possible types of the dependent variables, such as 0 or 1, Pass or Fail, etc.</a:t>
            </a:r>
          </a:p>
          <a:p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 we’re given </a:t>
            </a:r>
            <a:r>
              <a:rPr lang="en-US" sz="2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student exam results and our goal is to predict whether a student will pass or fail based on number of hours slept and hours spent studying. </a:t>
            </a:r>
          </a:p>
          <a:p>
            <a:r>
              <a:rPr lang="en-US" sz="2400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two features (hours slept, hours studied) and two classes: passed (1) and failed (0).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1892EB-4C30-4EE6-B72C-A3B90BCC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96592"/>
              </p:ext>
            </p:extLst>
          </p:nvPr>
        </p:nvGraphicFramePr>
        <p:xfrm>
          <a:off x="1264329" y="3241514"/>
          <a:ext cx="3964620" cy="1981200"/>
        </p:xfrm>
        <a:graphic>
          <a:graphicData uri="http://schemas.openxmlformats.org/drawingml/2006/table">
            <a:tbl>
              <a:tblPr/>
              <a:tblGrid>
                <a:gridCol w="1321540">
                  <a:extLst>
                    <a:ext uri="{9D8B030D-6E8A-4147-A177-3AD203B41FA5}">
                      <a16:colId xmlns:a16="http://schemas.microsoft.com/office/drawing/2014/main" val="2963861634"/>
                    </a:ext>
                  </a:extLst>
                </a:gridCol>
                <a:gridCol w="1321540">
                  <a:extLst>
                    <a:ext uri="{9D8B030D-6E8A-4147-A177-3AD203B41FA5}">
                      <a16:colId xmlns:a16="http://schemas.microsoft.com/office/drawing/2014/main" val="651062411"/>
                    </a:ext>
                  </a:extLst>
                </a:gridCol>
                <a:gridCol w="1321540">
                  <a:extLst>
                    <a:ext uri="{9D8B030D-6E8A-4147-A177-3AD203B41FA5}">
                      <a16:colId xmlns:a16="http://schemas.microsoft.com/office/drawing/2014/main" val="686707269"/>
                    </a:ext>
                  </a:extLst>
                </a:gridCol>
              </a:tblGrid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Studied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Slept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Passed</a:t>
                      </a:r>
                      <a:endParaRPr lang="en-IN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84689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4.85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9.63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604475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8.62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3.23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13887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5.43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8.23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52579"/>
                  </a:ext>
                </a:extLst>
              </a:tr>
              <a:tr h="395711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9.21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6.34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0808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1F2D9AF7-DA04-4E2F-B6CB-8CDF9FDC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01" y="2707782"/>
            <a:ext cx="5143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4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51D8294-8B3B-4BE3-92FF-B015B4942A1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929384"/>
                <a:ext cx="10515600" cy="4251960"/>
              </a:xfrm>
              <a:prstGeom prst="rect">
                <a:avLst/>
              </a:prstGeom>
            </p:spPr>
            <p:txBody>
              <a:bodyPr vert="horz" lIns="91440" tIns="0" rIns="91440" bIns="45720" numCol="1" anchorCtr="0" compatLnSpc="1">
                <a:prstTxWarp prst="textNoShape">
                  <a:avLst/>
                </a:prstTxWarp>
                <a:norm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1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 activation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map predicted values to probabilities, we use the sigmoid function. 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maps any real value into another value between 0 and 1. 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machine learning, we use sigmoid to map predictions to probabilities.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1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</a:t>
                </a:r>
                <a:endParaRPr kumimoji="0" lang="en-US" altLang="en-US" sz="2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S(z)=</a:t>
                </a:r>
                <a14:m>
                  <m:oMath xmlns:m="http://schemas.openxmlformats.org/officeDocument/2006/math">
                    <m:r>
                      <a:rPr kumimoji="0" lang="en-IN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0" lang="en-US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r>
                      <a:rPr kumimoji="0" lang="en-IN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sSup>
                      <m:sSupPr>
                        <m:ctrlP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IN" altLang="en-US" sz="22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  <m:r>
                      <a:rPr kumimoji="0" lang="en-US" altLang="en-US" sz="2200" b="0" i="1" u="none" strike="noStrike" cap="none" normalizeH="0" baseline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altLang="en-US" sz="2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lang="en-US" alt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s</a:t>
                </a:r>
                <a:r>
                  <a:rPr lang="en-US" altLang="en-US" sz="2200">
                    <a:latin typeface="MathJax_Main"/>
                  </a:rPr>
                  <a:t>(</a:t>
                </a:r>
                <a:r>
                  <a:rPr lang="en-US" altLang="en-US" sz="2200">
                    <a:latin typeface="MathJax_Math-italic"/>
                  </a:rPr>
                  <a:t>z</a:t>
                </a:r>
                <a:r>
                  <a:rPr lang="en-US" altLang="en-US" sz="2200">
                    <a:latin typeface="MathJax_Main"/>
                  </a:rPr>
                  <a:t>)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 = output between 0 and 1 (probability estimate)</a:t>
                </a: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z</a:t>
                </a:r>
                <a:r>
                  <a:rPr lang="en-US" altLang="en-US" sz="2200">
                    <a:latin typeface="Lato"/>
                  </a:rPr>
                  <a:t> 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= input to the function (your algorithm’s prediction e.g. mx + b)</a:t>
                </a:r>
              </a:p>
              <a:p>
                <a:pPr marL="0" lvl="0" indent="0">
                  <a:spcAft>
                    <a:spcPts val="600"/>
                  </a:spcAft>
                  <a:buFontTx/>
                  <a:buChar char="•"/>
                </a:pPr>
                <a:r>
                  <a:rPr lang="en-US" altLang="en-US" sz="2200">
                    <a:latin typeface="MathJax_Math-italic"/>
                  </a:rPr>
                  <a:t>e</a:t>
                </a:r>
                <a:r>
                  <a:rPr kumimoji="0" lang="en-US" altLang="en-US" sz="2200" b="0" i="0" u="none" strike="noStrike" cap="none" normalizeH="0" baseline="0">
                    <a:ln>
                      <a:noFill/>
                    </a:ln>
                    <a:effectLst/>
                    <a:latin typeface="Lato"/>
                  </a:rPr>
                  <a:t> = base of natural log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51D8294-8B3B-4BE3-92FF-B015B494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929384"/>
                <a:ext cx="10515600" cy="4251960"/>
              </a:xfrm>
              <a:prstGeom prst="rect">
                <a:avLst/>
              </a:prstGeom>
              <a:blipFill>
                <a:blip r:embed="rId2"/>
                <a:stretch>
                  <a:fillRect l="-812" t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3063AA50-4D9E-4153-A1C5-ACA5E056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471"/>
            <a:ext cx="6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7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98B2-2F11-4E20-845F-17BFCD6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i="0">
                <a:effectLst/>
                <a:latin typeface="inter-bold"/>
              </a:rPr>
              <a:t>Steps in Logistic Regression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E50A7-1756-4446-9BE3-9AC3FC1B6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34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95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 Neue</vt:lpstr>
      <vt:lpstr>inter-bold</vt:lpstr>
      <vt:lpstr>Lato</vt:lpstr>
      <vt:lpstr>MathJax_Main</vt:lpstr>
      <vt:lpstr>MathJax_Math-italic</vt:lpstr>
      <vt:lpstr>Times New Roman</vt:lpstr>
      <vt:lpstr>Office Theme</vt:lpstr>
      <vt:lpstr>Logistic Regression</vt:lpstr>
      <vt:lpstr>What is Logistic Regression?</vt:lpstr>
      <vt:lpstr>PowerPoint Presentation</vt:lpstr>
      <vt:lpstr>PowerPoint Presentation</vt:lpstr>
      <vt:lpstr>Comparison to Linear Regression</vt:lpstr>
      <vt:lpstr>Types of Logistic Regression</vt:lpstr>
      <vt:lpstr>PowerPoint Presentation</vt:lpstr>
      <vt:lpstr>PowerPoint Presentation</vt:lpstr>
      <vt:lpstr>Steps in Logistic Regression</vt:lpstr>
      <vt:lpstr>Prepare Data for Logistic Regression</vt:lpstr>
      <vt:lpstr>PowerPoint Presentation</vt:lpstr>
      <vt:lpstr>Logistic Regression Assumptions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Amit Gupta</dc:creator>
  <cp:lastModifiedBy>Amit Gupta</cp:lastModifiedBy>
  <cp:revision>2</cp:revision>
  <dcterms:created xsi:type="dcterms:W3CDTF">2021-08-23T07:42:07Z</dcterms:created>
  <dcterms:modified xsi:type="dcterms:W3CDTF">2021-08-23T10:29:23Z</dcterms:modified>
</cp:coreProperties>
</file>