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6B8C3B-6EDA-47ED-8817-7D21C4E87041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6FEA9504-EC52-4D22-B40A-69B0F47DD332}">
      <dgm:prSet/>
      <dgm:spPr/>
      <dgm:t>
        <a:bodyPr/>
        <a:lstStyle/>
        <a:p>
          <a:r>
            <a:rPr lang="en-IN"/>
            <a:t>Most people have an intuitive understanding of degrees of probability, which is why we use words like “probably” and “unlikely” in our daily conversation</a:t>
          </a:r>
          <a:endParaRPr lang="en-US"/>
        </a:p>
      </dgm:t>
    </dgm:pt>
    <dgm:pt modelId="{3DA858EE-9686-4A5E-BAE5-372548E760CD}" type="parTrans" cxnId="{0A4526DD-995F-4440-99B0-56643CD24116}">
      <dgm:prSet/>
      <dgm:spPr/>
      <dgm:t>
        <a:bodyPr/>
        <a:lstStyle/>
        <a:p>
          <a:endParaRPr lang="en-US"/>
        </a:p>
      </dgm:t>
    </dgm:pt>
    <dgm:pt modelId="{69294277-29F8-4A70-8961-A286FE2E0A74}" type="sibTrans" cxnId="{0A4526DD-995F-4440-99B0-56643CD24116}">
      <dgm:prSet/>
      <dgm:spPr/>
      <dgm:t>
        <a:bodyPr/>
        <a:lstStyle/>
        <a:p>
          <a:endParaRPr lang="en-US"/>
        </a:p>
      </dgm:t>
    </dgm:pt>
    <dgm:pt modelId="{6F908240-98CF-4C0D-817D-C0E87CCBA4CC}">
      <dgm:prSet/>
      <dgm:spPr/>
      <dgm:t>
        <a:bodyPr/>
        <a:lstStyle/>
        <a:p>
          <a:r>
            <a:rPr lang="en-IN"/>
            <a:t>In probability theory, an event is a set of outcomes of an experiment to which a probability is assigned. </a:t>
          </a:r>
          <a:endParaRPr lang="en-US"/>
        </a:p>
      </dgm:t>
    </dgm:pt>
    <dgm:pt modelId="{150702A9-1652-4BA1-8F7A-CD8AFC75D7A1}" type="parTrans" cxnId="{28DBDF3A-1F3D-4E19-8CBF-E3CDE2F0A0A9}">
      <dgm:prSet/>
      <dgm:spPr/>
      <dgm:t>
        <a:bodyPr/>
        <a:lstStyle/>
        <a:p>
          <a:endParaRPr lang="en-US"/>
        </a:p>
      </dgm:t>
    </dgm:pt>
    <dgm:pt modelId="{0ECC566B-BCB4-4E1F-91DB-D16C52C850F9}" type="sibTrans" cxnId="{28DBDF3A-1F3D-4E19-8CBF-E3CDE2F0A0A9}">
      <dgm:prSet/>
      <dgm:spPr/>
      <dgm:t>
        <a:bodyPr/>
        <a:lstStyle/>
        <a:p>
          <a:endParaRPr lang="en-US"/>
        </a:p>
      </dgm:t>
    </dgm:pt>
    <dgm:pt modelId="{966C9968-44CB-445F-8DED-62A721668043}">
      <dgm:prSet/>
      <dgm:spPr/>
      <dgm:t>
        <a:bodyPr/>
        <a:lstStyle/>
        <a:p>
          <a:r>
            <a:rPr lang="en-IN"/>
            <a:t>If E represents an event, then P(E) represents the probability that E will occur. </a:t>
          </a:r>
          <a:endParaRPr lang="en-US"/>
        </a:p>
      </dgm:t>
    </dgm:pt>
    <dgm:pt modelId="{444D0363-D0C2-4E30-ABEF-A2F34308F8A4}" type="parTrans" cxnId="{F8F5875C-5D73-4A44-9608-418791A20018}">
      <dgm:prSet/>
      <dgm:spPr/>
      <dgm:t>
        <a:bodyPr/>
        <a:lstStyle/>
        <a:p>
          <a:endParaRPr lang="en-US"/>
        </a:p>
      </dgm:t>
    </dgm:pt>
    <dgm:pt modelId="{D7AF1D70-830C-4B7D-82FA-B97884CA81D2}" type="sibTrans" cxnId="{F8F5875C-5D73-4A44-9608-418791A20018}">
      <dgm:prSet/>
      <dgm:spPr/>
      <dgm:t>
        <a:bodyPr/>
        <a:lstStyle/>
        <a:p>
          <a:endParaRPr lang="en-US"/>
        </a:p>
      </dgm:t>
    </dgm:pt>
    <dgm:pt modelId="{8356BA10-D701-46EF-BE78-D1BEE3DAE934}">
      <dgm:prSet/>
      <dgm:spPr/>
      <dgm:t>
        <a:bodyPr/>
        <a:lstStyle/>
        <a:p>
          <a:r>
            <a:rPr lang="en-IN"/>
            <a:t>A situation where E might happen (success) or might not happen (failure) is called a trial.</a:t>
          </a:r>
          <a:endParaRPr lang="en-US"/>
        </a:p>
      </dgm:t>
    </dgm:pt>
    <dgm:pt modelId="{72C2F2B3-DF3A-450F-831F-C29DFA41FBCC}" type="parTrans" cxnId="{64C60CBD-15FF-4828-8E1B-3DF9ED91431A}">
      <dgm:prSet/>
      <dgm:spPr/>
      <dgm:t>
        <a:bodyPr/>
        <a:lstStyle/>
        <a:p>
          <a:endParaRPr lang="en-US"/>
        </a:p>
      </dgm:t>
    </dgm:pt>
    <dgm:pt modelId="{47D16BED-1017-49E7-BC21-385409C427BE}" type="sibTrans" cxnId="{64C60CBD-15FF-4828-8E1B-3DF9ED91431A}">
      <dgm:prSet/>
      <dgm:spPr/>
      <dgm:t>
        <a:bodyPr/>
        <a:lstStyle/>
        <a:p>
          <a:endParaRPr lang="en-US"/>
        </a:p>
      </dgm:t>
    </dgm:pt>
    <dgm:pt modelId="{58AA67AB-212D-42A7-A9A5-01205168BF42}" type="pres">
      <dgm:prSet presAssocID="{F56B8C3B-6EDA-47ED-8817-7D21C4E87041}" presName="root" presStyleCnt="0">
        <dgm:presLayoutVars>
          <dgm:dir/>
          <dgm:resizeHandles val="exact"/>
        </dgm:presLayoutVars>
      </dgm:prSet>
      <dgm:spPr/>
    </dgm:pt>
    <dgm:pt modelId="{74ECBB4B-CE1C-4F93-B49E-EE1F88FD0C4C}" type="pres">
      <dgm:prSet presAssocID="{F56B8C3B-6EDA-47ED-8817-7D21C4E87041}" presName="container" presStyleCnt="0">
        <dgm:presLayoutVars>
          <dgm:dir/>
          <dgm:resizeHandles val="exact"/>
        </dgm:presLayoutVars>
      </dgm:prSet>
      <dgm:spPr/>
    </dgm:pt>
    <dgm:pt modelId="{EABB8161-FA94-4B9B-91A3-9D90BDAFA882}" type="pres">
      <dgm:prSet presAssocID="{6FEA9504-EC52-4D22-B40A-69B0F47DD332}" presName="compNode" presStyleCnt="0"/>
      <dgm:spPr/>
    </dgm:pt>
    <dgm:pt modelId="{A5180C23-20A6-4D9E-B7FD-DCB64915D0E3}" type="pres">
      <dgm:prSet presAssocID="{6FEA9504-EC52-4D22-B40A-69B0F47DD332}" presName="iconBgRect" presStyleLbl="bgShp" presStyleIdx="0" presStyleCnt="4"/>
      <dgm:spPr/>
    </dgm:pt>
    <dgm:pt modelId="{54E1FB74-DE77-41AB-94D7-AF8F693712EA}" type="pres">
      <dgm:prSet presAssocID="{6FEA9504-EC52-4D22-B40A-69B0F47DD33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ought bubble"/>
        </a:ext>
      </dgm:extLst>
    </dgm:pt>
    <dgm:pt modelId="{240EE6AD-E97A-4F4E-81F6-8F864FB3A3EB}" type="pres">
      <dgm:prSet presAssocID="{6FEA9504-EC52-4D22-B40A-69B0F47DD332}" presName="spaceRect" presStyleCnt="0"/>
      <dgm:spPr/>
    </dgm:pt>
    <dgm:pt modelId="{C455B6E8-5BCE-4F65-BD4D-54BCD41AB279}" type="pres">
      <dgm:prSet presAssocID="{6FEA9504-EC52-4D22-B40A-69B0F47DD332}" presName="textRect" presStyleLbl="revTx" presStyleIdx="0" presStyleCnt="4">
        <dgm:presLayoutVars>
          <dgm:chMax val="1"/>
          <dgm:chPref val="1"/>
        </dgm:presLayoutVars>
      </dgm:prSet>
      <dgm:spPr/>
    </dgm:pt>
    <dgm:pt modelId="{3BAE4734-DD65-4A6B-9E39-509CDCD393FF}" type="pres">
      <dgm:prSet presAssocID="{69294277-29F8-4A70-8961-A286FE2E0A74}" presName="sibTrans" presStyleLbl="sibTrans2D1" presStyleIdx="0" presStyleCnt="0"/>
      <dgm:spPr/>
    </dgm:pt>
    <dgm:pt modelId="{C6FED1EB-EE44-41E4-AA0B-1F8E971145ED}" type="pres">
      <dgm:prSet presAssocID="{6F908240-98CF-4C0D-817D-C0E87CCBA4CC}" presName="compNode" presStyleCnt="0"/>
      <dgm:spPr/>
    </dgm:pt>
    <dgm:pt modelId="{AA338627-E69D-4A1E-ACF4-A2576286CB5D}" type="pres">
      <dgm:prSet presAssocID="{6F908240-98CF-4C0D-817D-C0E87CCBA4CC}" presName="iconBgRect" presStyleLbl="bgShp" presStyleIdx="1" presStyleCnt="4"/>
      <dgm:spPr/>
    </dgm:pt>
    <dgm:pt modelId="{FF73B59A-7B2F-4318-90C9-80B96F80105B}" type="pres">
      <dgm:prSet presAssocID="{6F908240-98CF-4C0D-817D-C0E87CCBA4C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08EC5C22-9A94-4959-B2D1-A36C177A1A9D}" type="pres">
      <dgm:prSet presAssocID="{6F908240-98CF-4C0D-817D-C0E87CCBA4CC}" presName="spaceRect" presStyleCnt="0"/>
      <dgm:spPr/>
    </dgm:pt>
    <dgm:pt modelId="{4164D889-647D-4EC6-82BE-8BF9482BFDC9}" type="pres">
      <dgm:prSet presAssocID="{6F908240-98CF-4C0D-817D-C0E87CCBA4CC}" presName="textRect" presStyleLbl="revTx" presStyleIdx="1" presStyleCnt="4">
        <dgm:presLayoutVars>
          <dgm:chMax val="1"/>
          <dgm:chPref val="1"/>
        </dgm:presLayoutVars>
      </dgm:prSet>
      <dgm:spPr/>
    </dgm:pt>
    <dgm:pt modelId="{A76C8F14-A20B-4531-A88B-13F585021C3E}" type="pres">
      <dgm:prSet presAssocID="{0ECC566B-BCB4-4E1F-91DB-D16C52C850F9}" presName="sibTrans" presStyleLbl="sibTrans2D1" presStyleIdx="0" presStyleCnt="0"/>
      <dgm:spPr/>
    </dgm:pt>
    <dgm:pt modelId="{8F85C8D7-B2F4-4379-9FA8-8870B6266996}" type="pres">
      <dgm:prSet presAssocID="{966C9968-44CB-445F-8DED-62A721668043}" presName="compNode" presStyleCnt="0"/>
      <dgm:spPr/>
    </dgm:pt>
    <dgm:pt modelId="{6C7A31A8-B298-4D0E-BA83-0BEF5E3AD35E}" type="pres">
      <dgm:prSet presAssocID="{966C9968-44CB-445F-8DED-62A721668043}" presName="iconBgRect" presStyleLbl="bgShp" presStyleIdx="2" presStyleCnt="4"/>
      <dgm:spPr/>
    </dgm:pt>
    <dgm:pt modelId="{11B41790-E499-4623-836C-DBB7D1912871}" type="pres">
      <dgm:prSet presAssocID="{966C9968-44CB-445F-8DED-62A72166804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ing Cards"/>
        </a:ext>
      </dgm:extLst>
    </dgm:pt>
    <dgm:pt modelId="{AE2E90C9-E953-43EE-A93F-BAA9DD7C25FD}" type="pres">
      <dgm:prSet presAssocID="{966C9968-44CB-445F-8DED-62A721668043}" presName="spaceRect" presStyleCnt="0"/>
      <dgm:spPr/>
    </dgm:pt>
    <dgm:pt modelId="{D7747A39-6BEA-46E7-B56A-638519A8260E}" type="pres">
      <dgm:prSet presAssocID="{966C9968-44CB-445F-8DED-62A721668043}" presName="textRect" presStyleLbl="revTx" presStyleIdx="2" presStyleCnt="4">
        <dgm:presLayoutVars>
          <dgm:chMax val="1"/>
          <dgm:chPref val="1"/>
        </dgm:presLayoutVars>
      </dgm:prSet>
      <dgm:spPr/>
    </dgm:pt>
    <dgm:pt modelId="{8D1D7774-B72D-47DC-B712-8B763CEAF003}" type="pres">
      <dgm:prSet presAssocID="{D7AF1D70-830C-4B7D-82FA-B97884CA81D2}" presName="sibTrans" presStyleLbl="sibTrans2D1" presStyleIdx="0" presStyleCnt="0"/>
      <dgm:spPr/>
    </dgm:pt>
    <dgm:pt modelId="{C73CFFAA-B60A-4569-88AF-9CF5B91F9D73}" type="pres">
      <dgm:prSet presAssocID="{8356BA10-D701-46EF-BE78-D1BEE3DAE934}" presName="compNode" presStyleCnt="0"/>
      <dgm:spPr/>
    </dgm:pt>
    <dgm:pt modelId="{7087E196-CC2E-4689-A174-4AA904D6BEA7}" type="pres">
      <dgm:prSet presAssocID="{8356BA10-D701-46EF-BE78-D1BEE3DAE934}" presName="iconBgRect" presStyleLbl="bgShp" presStyleIdx="3" presStyleCnt="4"/>
      <dgm:spPr/>
    </dgm:pt>
    <dgm:pt modelId="{6F2275DA-59EE-40C8-9C56-B6872F434D3D}" type="pres">
      <dgm:prSet presAssocID="{8356BA10-D701-46EF-BE78-D1BEE3DAE93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ning"/>
        </a:ext>
      </dgm:extLst>
    </dgm:pt>
    <dgm:pt modelId="{EB1DDC4F-CF76-4FC8-8B16-193DBA78BC78}" type="pres">
      <dgm:prSet presAssocID="{8356BA10-D701-46EF-BE78-D1BEE3DAE934}" presName="spaceRect" presStyleCnt="0"/>
      <dgm:spPr/>
    </dgm:pt>
    <dgm:pt modelId="{3220E379-94D9-4780-BC53-BD29210F188F}" type="pres">
      <dgm:prSet presAssocID="{8356BA10-D701-46EF-BE78-D1BEE3DAE93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1BE8D08-BCBD-490F-9E55-DEEC37259904}" type="presOf" srcId="{966C9968-44CB-445F-8DED-62A721668043}" destId="{D7747A39-6BEA-46E7-B56A-638519A8260E}" srcOrd="0" destOrd="0" presId="urn:microsoft.com/office/officeart/2018/2/layout/IconCircleList"/>
    <dgm:cxn modelId="{5870BE17-6AB3-4AD2-AD42-0FD11B2A8AD3}" type="presOf" srcId="{6FEA9504-EC52-4D22-B40A-69B0F47DD332}" destId="{C455B6E8-5BCE-4F65-BD4D-54BCD41AB279}" srcOrd="0" destOrd="0" presId="urn:microsoft.com/office/officeart/2018/2/layout/IconCircleList"/>
    <dgm:cxn modelId="{48780C2E-AB5F-4FB5-8F3A-8AE421AA2B59}" type="presOf" srcId="{D7AF1D70-830C-4B7D-82FA-B97884CA81D2}" destId="{8D1D7774-B72D-47DC-B712-8B763CEAF003}" srcOrd="0" destOrd="0" presId="urn:microsoft.com/office/officeart/2018/2/layout/IconCircleList"/>
    <dgm:cxn modelId="{2F586A2F-67BF-46F6-AFCE-753C97B1A824}" type="presOf" srcId="{69294277-29F8-4A70-8961-A286FE2E0A74}" destId="{3BAE4734-DD65-4A6B-9E39-509CDCD393FF}" srcOrd="0" destOrd="0" presId="urn:microsoft.com/office/officeart/2018/2/layout/IconCircleList"/>
    <dgm:cxn modelId="{28DBDF3A-1F3D-4E19-8CBF-E3CDE2F0A0A9}" srcId="{F56B8C3B-6EDA-47ED-8817-7D21C4E87041}" destId="{6F908240-98CF-4C0D-817D-C0E87CCBA4CC}" srcOrd="1" destOrd="0" parTransId="{150702A9-1652-4BA1-8F7A-CD8AFC75D7A1}" sibTransId="{0ECC566B-BCB4-4E1F-91DB-D16C52C850F9}"/>
    <dgm:cxn modelId="{1397EE3D-15A7-490B-B886-B444666FB6F8}" type="presOf" srcId="{0ECC566B-BCB4-4E1F-91DB-D16C52C850F9}" destId="{A76C8F14-A20B-4531-A88B-13F585021C3E}" srcOrd="0" destOrd="0" presId="urn:microsoft.com/office/officeart/2018/2/layout/IconCircleList"/>
    <dgm:cxn modelId="{F8F5875C-5D73-4A44-9608-418791A20018}" srcId="{F56B8C3B-6EDA-47ED-8817-7D21C4E87041}" destId="{966C9968-44CB-445F-8DED-62A721668043}" srcOrd="2" destOrd="0" parTransId="{444D0363-D0C2-4E30-ABEF-A2F34308F8A4}" sibTransId="{D7AF1D70-830C-4B7D-82FA-B97884CA81D2}"/>
    <dgm:cxn modelId="{D56ADF6B-EAB7-472B-9584-FDA83DFC80E7}" type="presOf" srcId="{F56B8C3B-6EDA-47ED-8817-7D21C4E87041}" destId="{58AA67AB-212D-42A7-A9A5-01205168BF42}" srcOrd="0" destOrd="0" presId="urn:microsoft.com/office/officeart/2018/2/layout/IconCircleList"/>
    <dgm:cxn modelId="{64C60CBD-15FF-4828-8E1B-3DF9ED91431A}" srcId="{F56B8C3B-6EDA-47ED-8817-7D21C4E87041}" destId="{8356BA10-D701-46EF-BE78-D1BEE3DAE934}" srcOrd="3" destOrd="0" parTransId="{72C2F2B3-DF3A-450F-831F-C29DFA41FBCC}" sibTransId="{47D16BED-1017-49E7-BC21-385409C427BE}"/>
    <dgm:cxn modelId="{129DA6BF-D372-409E-81D4-DDE069E281F8}" type="presOf" srcId="{8356BA10-D701-46EF-BE78-D1BEE3DAE934}" destId="{3220E379-94D9-4780-BC53-BD29210F188F}" srcOrd="0" destOrd="0" presId="urn:microsoft.com/office/officeart/2018/2/layout/IconCircleList"/>
    <dgm:cxn modelId="{0A4526DD-995F-4440-99B0-56643CD24116}" srcId="{F56B8C3B-6EDA-47ED-8817-7D21C4E87041}" destId="{6FEA9504-EC52-4D22-B40A-69B0F47DD332}" srcOrd="0" destOrd="0" parTransId="{3DA858EE-9686-4A5E-BAE5-372548E760CD}" sibTransId="{69294277-29F8-4A70-8961-A286FE2E0A74}"/>
    <dgm:cxn modelId="{0DA927FA-94BF-4470-8782-7B158305F3A4}" type="presOf" srcId="{6F908240-98CF-4C0D-817D-C0E87CCBA4CC}" destId="{4164D889-647D-4EC6-82BE-8BF9482BFDC9}" srcOrd="0" destOrd="0" presId="urn:microsoft.com/office/officeart/2018/2/layout/IconCircleList"/>
    <dgm:cxn modelId="{C3BAE6CA-5C17-4933-AA76-2FA736983294}" type="presParOf" srcId="{58AA67AB-212D-42A7-A9A5-01205168BF42}" destId="{74ECBB4B-CE1C-4F93-B49E-EE1F88FD0C4C}" srcOrd="0" destOrd="0" presId="urn:microsoft.com/office/officeart/2018/2/layout/IconCircleList"/>
    <dgm:cxn modelId="{B35D55B7-12F9-4365-A3B8-AF1CD4662DAD}" type="presParOf" srcId="{74ECBB4B-CE1C-4F93-B49E-EE1F88FD0C4C}" destId="{EABB8161-FA94-4B9B-91A3-9D90BDAFA882}" srcOrd="0" destOrd="0" presId="urn:microsoft.com/office/officeart/2018/2/layout/IconCircleList"/>
    <dgm:cxn modelId="{D7D238A0-17AC-4C75-9D54-D376E65B22C1}" type="presParOf" srcId="{EABB8161-FA94-4B9B-91A3-9D90BDAFA882}" destId="{A5180C23-20A6-4D9E-B7FD-DCB64915D0E3}" srcOrd="0" destOrd="0" presId="urn:microsoft.com/office/officeart/2018/2/layout/IconCircleList"/>
    <dgm:cxn modelId="{1BDF7F7C-F040-431F-97E8-23C1692686A2}" type="presParOf" srcId="{EABB8161-FA94-4B9B-91A3-9D90BDAFA882}" destId="{54E1FB74-DE77-41AB-94D7-AF8F693712EA}" srcOrd="1" destOrd="0" presId="urn:microsoft.com/office/officeart/2018/2/layout/IconCircleList"/>
    <dgm:cxn modelId="{5F837292-ADEE-4B46-861F-1D3770994C95}" type="presParOf" srcId="{EABB8161-FA94-4B9B-91A3-9D90BDAFA882}" destId="{240EE6AD-E97A-4F4E-81F6-8F864FB3A3EB}" srcOrd="2" destOrd="0" presId="urn:microsoft.com/office/officeart/2018/2/layout/IconCircleList"/>
    <dgm:cxn modelId="{53E0BCCF-D8F7-4DB4-BD0A-C08EE7A1610E}" type="presParOf" srcId="{EABB8161-FA94-4B9B-91A3-9D90BDAFA882}" destId="{C455B6E8-5BCE-4F65-BD4D-54BCD41AB279}" srcOrd="3" destOrd="0" presId="urn:microsoft.com/office/officeart/2018/2/layout/IconCircleList"/>
    <dgm:cxn modelId="{896158AE-E3D1-420F-90DC-5E3A817CD815}" type="presParOf" srcId="{74ECBB4B-CE1C-4F93-B49E-EE1F88FD0C4C}" destId="{3BAE4734-DD65-4A6B-9E39-509CDCD393FF}" srcOrd="1" destOrd="0" presId="urn:microsoft.com/office/officeart/2018/2/layout/IconCircleList"/>
    <dgm:cxn modelId="{F1F73CA9-2915-4C75-B107-FAA0F235F57C}" type="presParOf" srcId="{74ECBB4B-CE1C-4F93-B49E-EE1F88FD0C4C}" destId="{C6FED1EB-EE44-41E4-AA0B-1F8E971145ED}" srcOrd="2" destOrd="0" presId="urn:microsoft.com/office/officeart/2018/2/layout/IconCircleList"/>
    <dgm:cxn modelId="{365CB236-DB89-47BD-84D1-2DA0FB38FD36}" type="presParOf" srcId="{C6FED1EB-EE44-41E4-AA0B-1F8E971145ED}" destId="{AA338627-E69D-4A1E-ACF4-A2576286CB5D}" srcOrd="0" destOrd="0" presId="urn:microsoft.com/office/officeart/2018/2/layout/IconCircleList"/>
    <dgm:cxn modelId="{1815D061-AAEC-47DC-9893-12AAA2D0DC49}" type="presParOf" srcId="{C6FED1EB-EE44-41E4-AA0B-1F8E971145ED}" destId="{FF73B59A-7B2F-4318-90C9-80B96F80105B}" srcOrd="1" destOrd="0" presId="urn:microsoft.com/office/officeart/2018/2/layout/IconCircleList"/>
    <dgm:cxn modelId="{AC2B1978-D885-42A0-B69A-19CC73ACF75B}" type="presParOf" srcId="{C6FED1EB-EE44-41E4-AA0B-1F8E971145ED}" destId="{08EC5C22-9A94-4959-B2D1-A36C177A1A9D}" srcOrd="2" destOrd="0" presId="urn:microsoft.com/office/officeart/2018/2/layout/IconCircleList"/>
    <dgm:cxn modelId="{EDADDBA0-C441-41E1-BFC5-FAD3AD2EE8BD}" type="presParOf" srcId="{C6FED1EB-EE44-41E4-AA0B-1F8E971145ED}" destId="{4164D889-647D-4EC6-82BE-8BF9482BFDC9}" srcOrd="3" destOrd="0" presId="urn:microsoft.com/office/officeart/2018/2/layout/IconCircleList"/>
    <dgm:cxn modelId="{C5700178-83AB-4FF5-873B-CB78486DA16E}" type="presParOf" srcId="{74ECBB4B-CE1C-4F93-B49E-EE1F88FD0C4C}" destId="{A76C8F14-A20B-4531-A88B-13F585021C3E}" srcOrd="3" destOrd="0" presId="urn:microsoft.com/office/officeart/2018/2/layout/IconCircleList"/>
    <dgm:cxn modelId="{970AF811-1BB2-4E6D-8C71-F5177D8627FE}" type="presParOf" srcId="{74ECBB4B-CE1C-4F93-B49E-EE1F88FD0C4C}" destId="{8F85C8D7-B2F4-4379-9FA8-8870B6266996}" srcOrd="4" destOrd="0" presId="urn:microsoft.com/office/officeart/2018/2/layout/IconCircleList"/>
    <dgm:cxn modelId="{63A901E3-8548-47DE-A919-CDCB75175144}" type="presParOf" srcId="{8F85C8D7-B2F4-4379-9FA8-8870B6266996}" destId="{6C7A31A8-B298-4D0E-BA83-0BEF5E3AD35E}" srcOrd="0" destOrd="0" presId="urn:microsoft.com/office/officeart/2018/2/layout/IconCircleList"/>
    <dgm:cxn modelId="{9ABD83DD-162B-4D8D-AA41-96BE4ED46F26}" type="presParOf" srcId="{8F85C8D7-B2F4-4379-9FA8-8870B6266996}" destId="{11B41790-E499-4623-836C-DBB7D1912871}" srcOrd="1" destOrd="0" presId="urn:microsoft.com/office/officeart/2018/2/layout/IconCircleList"/>
    <dgm:cxn modelId="{1516F1AF-DBEE-4923-9CA1-2087FD14D970}" type="presParOf" srcId="{8F85C8D7-B2F4-4379-9FA8-8870B6266996}" destId="{AE2E90C9-E953-43EE-A93F-BAA9DD7C25FD}" srcOrd="2" destOrd="0" presId="urn:microsoft.com/office/officeart/2018/2/layout/IconCircleList"/>
    <dgm:cxn modelId="{33F75C9E-E475-4A15-96A5-EF931A2E0879}" type="presParOf" srcId="{8F85C8D7-B2F4-4379-9FA8-8870B6266996}" destId="{D7747A39-6BEA-46E7-B56A-638519A8260E}" srcOrd="3" destOrd="0" presId="urn:microsoft.com/office/officeart/2018/2/layout/IconCircleList"/>
    <dgm:cxn modelId="{8EB577B4-BF1F-4B7F-99DD-8DDF25F63C51}" type="presParOf" srcId="{74ECBB4B-CE1C-4F93-B49E-EE1F88FD0C4C}" destId="{8D1D7774-B72D-47DC-B712-8B763CEAF003}" srcOrd="5" destOrd="0" presId="urn:microsoft.com/office/officeart/2018/2/layout/IconCircleList"/>
    <dgm:cxn modelId="{1FF4C17F-36C6-4072-8B6B-8AAB1DD80104}" type="presParOf" srcId="{74ECBB4B-CE1C-4F93-B49E-EE1F88FD0C4C}" destId="{C73CFFAA-B60A-4569-88AF-9CF5B91F9D73}" srcOrd="6" destOrd="0" presId="urn:microsoft.com/office/officeart/2018/2/layout/IconCircleList"/>
    <dgm:cxn modelId="{E7F94DD2-65E1-4310-859E-30420305ACD0}" type="presParOf" srcId="{C73CFFAA-B60A-4569-88AF-9CF5B91F9D73}" destId="{7087E196-CC2E-4689-A174-4AA904D6BEA7}" srcOrd="0" destOrd="0" presId="urn:microsoft.com/office/officeart/2018/2/layout/IconCircleList"/>
    <dgm:cxn modelId="{0C1882D0-75CB-40DD-A11D-A0056ADE4ED8}" type="presParOf" srcId="{C73CFFAA-B60A-4569-88AF-9CF5B91F9D73}" destId="{6F2275DA-59EE-40C8-9C56-B6872F434D3D}" srcOrd="1" destOrd="0" presId="urn:microsoft.com/office/officeart/2018/2/layout/IconCircleList"/>
    <dgm:cxn modelId="{CCA60F8E-92CB-4594-AF34-012AB6938E67}" type="presParOf" srcId="{C73CFFAA-B60A-4569-88AF-9CF5B91F9D73}" destId="{EB1DDC4F-CF76-4FC8-8B16-193DBA78BC78}" srcOrd="2" destOrd="0" presId="urn:microsoft.com/office/officeart/2018/2/layout/IconCircleList"/>
    <dgm:cxn modelId="{3B631BFA-6B0D-411D-B420-EAF7A36BAA51}" type="presParOf" srcId="{C73CFFAA-B60A-4569-88AF-9CF5B91F9D73}" destId="{3220E379-94D9-4780-BC53-BD29210F188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180C23-20A6-4D9E-B7FD-DCB64915D0E3}">
      <dsp:nvSpPr>
        <dsp:cNvPr id="0" name=""/>
        <dsp:cNvSpPr/>
      </dsp:nvSpPr>
      <dsp:spPr>
        <a:xfrm>
          <a:off x="57937" y="310934"/>
          <a:ext cx="1494870" cy="149487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E1FB74-DE77-41AB-94D7-AF8F693712EA}">
      <dsp:nvSpPr>
        <dsp:cNvPr id="0" name=""/>
        <dsp:cNvSpPr/>
      </dsp:nvSpPr>
      <dsp:spPr>
        <a:xfrm>
          <a:off x="371860" y="624857"/>
          <a:ext cx="867024" cy="8670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55B6E8-5BCE-4F65-BD4D-54BCD41AB279}">
      <dsp:nvSpPr>
        <dsp:cNvPr id="0" name=""/>
        <dsp:cNvSpPr/>
      </dsp:nvSpPr>
      <dsp:spPr>
        <a:xfrm>
          <a:off x="1873137" y="310934"/>
          <a:ext cx="3523623" cy="1494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Most people have an intuitive understanding of degrees of probability, which is why we use words like “probably” and “unlikely” in our daily conversation</a:t>
          </a:r>
          <a:endParaRPr lang="en-US" sz="1900" kern="1200"/>
        </a:p>
      </dsp:txBody>
      <dsp:txXfrm>
        <a:off x="1873137" y="310934"/>
        <a:ext cx="3523623" cy="1494870"/>
      </dsp:txXfrm>
    </dsp:sp>
    <dsp:sp modelId="{AA338627-E69D-4A1E-ACF4-A2576286CB5D}">
      <dsp:nvSpPr>
        <dsp:cNvPr id="0" name=""/>
        <dsp:cNvSpPr/>
      </dsp:nvSpPr>
      <dsp:spPr>
        <a:xfrm>
          <a:off x="6010725" y="310934"/>
          <a:ext cx="1494870" cy="149487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73B59A-7B2F-4318-90C9-80B96F80105B}">
      <dsp:nvSpPr>
        <dsp:cNvPr id="0" name=""/>
        <dsp:cNvSpPr/>
      </dsp:nvSpPr>
      <dsp:spPr>
        <a:xfrm>
          <a:off x="6324648" y="624857"/>
          <a:ext cx="867024" cy="8670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64D889-647D-4EC6-82BE-8BF9482BFDC9}">
      <dsp:nvSpPr>
        <dsp:cNvPr id="0" name=""/>
        <dsp:cNvSpPr/>
      </dsp:nvSpPr>
      <dsp:spPr>
        <a:xfrm>
          <a:off x="7825925" y="310934"/>
          <a:ext cx="3523623" cy="1494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In probability theory, an event is a set of outcomes of an experiment to which a probability is assigned. </a:t>
          </a:r>
          <a:endParaRPr lang="en-US" sz="1900" kern="1200"/>
        </a:p>
      </dsp:txBody>
      <dsp:txXfrm>
        <a:off x="7825925" y="310934"/>
        <a:ext cx="3523623" cy="1494870"/>
      </dsp:txXfrm>
    </dsp:sp>
    <dsp:sp modelId="{6C7A31A8-B298-4D0E-BA83-0BEF5E3AD35E}">
      <dsp:nvSpPr>
        <dsp:cNvPr id="0" name=""/>
        <dsp:cNvSpPr/>
      </dsp:nvSpPr>
      <dsp:spPr>
        <a:xfrm>
          <a:off x="57937" y="2545532"/>
          <a:ext cx="1494870" cy="149487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B41790-E499-4623-836C-DBB7D1912871}">
      <dsp:nvSpPr>
        <dsp:cNvPr id="0" name=""/>
        <dsp:cNvSpPr/>
      </dsp:nvSpPr>
      <dsp:spPr>
        <a:xfrm>
          <a:off x="371860" y="2859455"/>
          <a:ext cx="867024" cy="8670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747A39-6BEA-46E7-B56A-638519A8260E}">
      <dsp:nvSpPr>
        <dsp:cNvPr id="0" name=""/>
        <dsp:cNvSpPr/>
      </dsp:nvSpPr>
      <dsp:spPr>
        <a:xfrm>
          <a:off x="1873137" y="2545532"/>
          <a:ext cx="3523623" cy="1494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If E represents an event, then P(E) represents the probability that E will occur. </a:t>
          </a:r>
          <a:endParaRPr lang="en-US" sz="1900" kern="1200"/>
        </a:p>
      </dsp:txBody>
      <dsp:txXfrm>
        <a:off x="1873137" y="2545532"/>
        <a:ext cx="3523623" cy="1494870"/>
      </dsp:txXfrm>
    </dsp:sp>
    <dsp:sp modelId="{7087E196-CC2E-4689-A174-4AA904D6BEA7}">
      <dsp:nvSpPr>
        <dsp:cNvPr id="0" name=""/>
        <dsp:cNvSpPr/>
      </dsp:nvSpPr>
      <dsp:spPr>
        <a:xfrm>
          <a:off x="6010725" y="2545532"/>
          <a:ext cx="1494870" cy="149487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2275DA-59EE-40C8-9C56-B6872F434D3D}">
      <dsp:nvSpPr>
        <dsp:cNvPr id="0" name=""/>
        <dsp:cNvSpPr/>
      </dsp:nvSpPr>
      <dsp:spPr>
        <a:xfrm>
          <a:off x="6324648" y="2859455"/>
          <a:ext cx="867024" cy="8670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20E379-94D9-4780-BC53-BD29210F188F}">
      <dsp:nvSpPr>
        <dsp:cNvPr id="0" name=""/>
        <dsp:cNvSpPr/>
      </dsp:nvSpPr>
      <dsp:spPr>
        <a:xfrm>
          <a:off x="7825925" y="2545532"/>
          <a:ext cx="3523623" cy="1494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A situation where E might happen (success) or might not happen (failure) is called a trial.</a:t>
          </a:r>
          <a:endParaRPr lang="en-US" sz="1900" kern="1200"/>
        </a:p>
      </dsp:txBody>
      <dsp:txXfrm>
        <a:off x="7825925" y="2545532"/>
        <a:ext cx="3523623" cy="14948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74F09-502B-4BE8-99FB-916078A38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ED9192-48F9-461B-B205-41EB3C7261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03711-5BD2-40A8-A43B-47415EC43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81848-A93A-4CAC-BF9A-15C91319DBB4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6FD12-14D1-4BA3-B6C8-F7660FB39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AE6EE-FEEC-469F-B1E4-B192A0C4B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2504D-07D6-4E45-A23F-366EC4FAB2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524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2ED7F-F582-41A3-80CF-95CF7AE9A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E73BB8-F1D2-4872-AF7B-3AF390D7F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EB791-6399-4153-9ABE-3FD35FA67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81848-A93A-4CAC-BF9A-15C91319DBB4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09BBF-0C7D-4AF7-9483-6752AA305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B827E-BC42-4687-8F99-5C29628F8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2504D-07D6-4E45-A23F-366EC4FAB2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795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8EA733-A77D-4805-A0C0-CE2AF64200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EDCB59-9A29-4DA2-8746-B6A4C5A450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A9FDB-FAEB-491A-BFA5-AEF2B576B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81848-A93A-4CAC-BF9A-15C91319DBB4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0A5B7-922E-43CB-A6A3-0A7AC4EEE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C044D-E60D-4E31-92FC-D852CBCDF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2504D-07D6-4E45-A23F-366EC4FAB2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654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C13C2-FD10-4ED5-B0EE-08B706F18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AC1C0-BB6E-4E3E-9F87-10CABD826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55092-35CF-4093-9360-91CDCAE01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81848-A93A-4CAC-BF9A-15C91319DBB4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1CBFE-DBB1-4942-B28B-7C82E69E0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B0A9C-F024-4397-957C-3E0EBFF43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2504D-07D6-4E45-A23F-366EC4FAB2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93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31B05-9512-4A2A-B170-5520E86A4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0FFED-7525-4565-AABA-C58D744E8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49364-4D3C-4E45-83EC-8268212B6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81848-A93A-4CAC-BF9A-15C91319DBB4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702A7-CDE5-4566-8D7A-2FDEC4526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4B5D0-F77E-4A96-A686-DB81D7DCA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2504D-07D6-4E45-A23F-366EC4FAB2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925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F5E74-B68E-4A3B-83C4-E45121C34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47370-A4CE-43C1-9CCD-A0C1A6E586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4627C4-9EFD-4CF3-B750-7E966FD85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BFF74-8F7D-4ED6-89AA-3E785438F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81848-A93A-4CAC-BF9A-15C91319DBB4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2DD4D-E7E0-48E7-B9E8-3EB69FCE9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B178B-4498-47E7-A449-35C82118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2504D-07D6-4E45-A23F-366EC4FAB2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099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61D28-19D4-461E-84CA-523BEB3F0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E161D-A45E-434D-B9FB-A3F9FA348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5A637C-9384-4F48-B55C-38B298C96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82F68D-35CA-409E-B327-10724FCFF5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9F445C-4D60-4917-8790-5B4BFAE211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7FFF47-FDB6-4320-B76D-E36AF37F4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81848-A93A-4CAC-BF9A-15C91319DBB4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002E6B-A57E-464E-8A9E-8000FDC97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D1175D-9351-4608-A9FA-3B2D7718F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2504D-07D6-4E45-A23F-366EC4FAB2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0629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E643B-3749-4A7E-81B6-FA9D5FA5B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83E7F-B711-4272-B36E-22E39EA35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81848-A93A-4CAC-BF9A-15C91319DBB4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D3CC20-A5A0-464C-89DE-9939A7A78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F3ACA0-E35E-4294-B59E-A1F082ED6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2504D-07D6-4E45-A23F-366EC4FAB2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595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D595FC-7277-4A74-A163-71729881B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81848-A93A-4CAC-BF9A-15C91319DBB4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E81E98-515A-4FD5-BC7F-1BB12827C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AED9F8-8FF5-450A-9581-A23D765A4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2504D-07D6-4E45-A23F-366EC4FAB2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08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5030E-A5BD-44AB-858F-2F503405D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594F2-B6A7-4BDD-A5FB-2B934A7CA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FF7BA0-EE1B-42AA-A860-0283F7748F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52FD6A-8C8A-46B4-8BB5-B33688B6E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81848-A93A-4CAC-BF9A-15C91319DBB4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39DBF-4D64-446F-B62C-D7CA1EF49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BAF4EE-71B7-4C62-9506-9C0D94176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2504D-07D6-4E45-A23F-366EC4FAB2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432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B72AA-62B7-48DC-9FDF-602D8807F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6D99FA-3753-4C28-B376-0FC37DCD82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58CE29-BA82-4229-930E-CE187E179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7388E-40E5-49CE-96EF-7572C11DA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81848-A93A-4CAC-BF9A-15C91319DBB4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FC4FC3-FAA0-4E74-B3BC-6E65B0394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644E75-07DA-4819-9D02-A22EF3B96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2504D-07D6-4E45-A23F-366EC4FAB2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133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686F37-79E5-45D6-AC82-35C2C45CA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5063D-A9D0-4AA5-A736-1BBDE3DC1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E9E04-E0A9-49DC-A33D-110F92F486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81848-A93A-4CAC-BF9A-15C91319DBB4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0AC7D-B2D4-4DD2-9E2E-C23AF9B573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B9E4F-A0A1-45DC-8536-5F08DD3180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2504D-07D6-4E45-A23F-366EC4FAB2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37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DE9C67-CF99-44DB-BAB0-C59947EB4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Statistical Concepts used in Machine Learning</a:t>
            </a:r>
            <a:endParaRPr lang="en-IN" sz="5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D02C43-8166-45EE-968C-ABCFBA315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988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932470-CA11-43A4-9D8A-FCB9BE136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en-IN" sz="4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AA216-7BA5-4699-BC60-58117E205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IN" sz="20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 is an interdisciplinary field that uses </a:t>
            </a:r>
          </a:p>
          <a:p>
            <a:pPr lvl="1"/>
            <a:r>
              <a:rPr lang="en-IN" sz="20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Statistics, Probability and Algorithms </a:t>
            </a:r>
          </a:p>
          <a:p>
            <a:pPr lvl="1"/>
            <a:endParaRPr lang="en-IN" sz="2000" spc="-5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These various concepts are used to learn from data and provide insights which can be used to build intelligent applications</a:t>
            </a:r>
          </a:p>
          <a:p>
            <a:endParaRPr lang="en-IN" sz="2000" spc="-5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Some of the key concepts widely used in machine learning such as </a:t>
            </a:r>
            <a:r>
              <a:rPr lang="en-IN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Probability and statistics are related areas of mathematics which concern themselves with analysing the relative frequency of events</a:t>
            </a:r>
          </a:p>
          <a:p>
            <a:endParaRPr lang="en-IN" sz="2000" spc="-5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  <a:r>
              <a:rPr lang="en-IN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deals with predicting the likelihood of future events, while </a:t>
            </a:r>
            <a:r>
              <a:rPr lang="en-IN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  <a:r>
              <a:rPr lang="en-IN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involves the analysis of the frequency of past events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973948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B8CC4-F1AF-446B-9CE9-8932665E9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pPr algn="ctr"/>
            <a:r>
              <a:rPr lang="en-IN" sz="5400" b="1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  <a:endParaRPr lang="en-IN" sz="5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96B0C9C-00E0-43C7-9B63-E654061CB3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43717"/>
              </p:ext>
            </p:extLst>
          </p:nvPr>
        </p:nvGraphicFramePr>
        <p:xfrm>
          <a:off x="391379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2451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AA8B13-9700-4141-A6A6-9B0C83744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7495392" cy="1675623"/>
          </a:xfrm>
        </p:spPr>
        <p:txBody>
          <a:bodyPr anchor="b">
            <a:normAutofit/>
          </a:bodyPr>
          <a:lstStyle/>
          <a:p>
            <a:pPr algn="ctr"/>
            <a:r>
              <a:rPr lang="en-IN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Terminologies in Probability</a:t>
            </a:r>
          </a:p>
        </p:txBody>
      </p:sp>
      <p:pic>
        <p:nvPicPr>
          <p:cNvPr id="7" name="Picture 4" descr="Many question marks on black background">
            <a:extLst>
              <a:ext uri="{FF2B5EF4-FFF2-40B4-BE49-F238E27FC236}">
                <a16:creationId xmlns:a16="http://schemas.microsoft.com/office/drawing/2014/main" id="{00E8B862-4667-4140-8A1D-8655B8D5B0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044" r="1700" b="7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97CA9-E824-4F64-ADED-0BF59F3E2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734" y="2409830"/>
            <a:ext cx="6798539" cy="3705217"/>
          </a:xfrm>
        </p:spPr>
        <p:txBody>
          <a:bodyPr>
            <a:normAutofit/>
          </a:bodyPr>
          <a:lstStyle/>
          <a:p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Variable</a:t>
            </a:r>
          </a:p>
          <a:p>
            <a:pPr lvl="1"/>
            <a:r>
              <a:rPr lang="en-IN" sz="1700" spc="-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IN" sz="17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ariable that represents the outcome of events which is random in nature is called Random Variables</a:t>
            </a:r>
          </a:p>
          <a:p>
            <a:r>
              <a:rPr lang="en-IN" sz="1700" b="1" spc="-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IN" sz="1700" b="1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mpirical </a:t>
            </a:r>
            <a:r>
              <a:rPr lang="en-IN" sz="1700" b="1" spc="-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IN" sz="1700" b="1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robability</a:t>
            </a:r>
            <a:r>
              <a:rPr lang="en-IN" sz="17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lvl="1"/>
            <a:r>
              <a:rPr lang="en-IN" sz="17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 </a:t>
            </a:r>
            <a:r>
              <a:rPr lang="en-IN" sz="1700" b="1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empirical probability</a:t>
            </a:r>
            <a:r>
              <a:rPr lang="en-IN" sz="17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of an event is given by number of times the event occurs divided by the total number of incidents observed</a:t>
            </a:r>
            <a:endParaRPr lang="en-IN" sz="1700" spc="-5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IN" sz="17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for </a:t>
            </a:r>
            <a:r>
              <a:rPr lang="en-IN" sz="1700" b="1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</a:t>
            </a:r>
            <a:r>
              <a:rPr lang="en-IN" sz="17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trials and we observe </a:t>
            </a:r>
            <a:r>
              <a:rPr lang="en-IN" sz="1700" b="1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 </a:t>
            </a:r>
            <a:r>
              <a:rPr lang="en-IN" sz="17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successes, the probability of success is s/n</a:t>
            </a:r>
          </a:p>
          <a:p>
            <a:r>
              <a:rPr lang="en-IN" sz="1700" b="1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Theoretical probability</a:t>
            </a:r>
            <a:r>
              <a:rPr lang="en-IN" sz="17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700" spc="-5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IN" sz="17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is given by the number of ways the particular event can occur divided by the total number of possible outcomes</a:t>
            </a:r>
          </a:p>
          <a:p>
            <a:pPr lvl="1"/>
            <a:r>
              <a:rPr lang="en-IN" sz="1700" spc="-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17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ead can occur once and possible outcomes are two (head, tail). The true (theoretical) probability of a head is 1/2.</a:t>
            </a:r>
            <a:endParaRPr lang="en-IN" sz="17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437189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87FA4-FEF0-4155-894A-F9C3C3C00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IN" sz="1700" b="1">
                <a:latin typeface="Times New Roman" panose="02020603050405020304" pitchFamily="18" charset="0"/>
                <a:cs typeface="Times New Roman" panose="02020603050405020304" pitchFamily="18" charset="0"/>
              </a:rPr>
              <a:t>Joint</a:t>
            </a:r>
            <a:r>
              <a:rPr lang="en-IN" sz="1700" b="1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700" b="1"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</a:p>
          <a:p>
            <a:pPr lvl="1"/>
            <a:r>
              <a:rPr lang="en-IN" sz="1700" spc="-5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of events A and B denoted by P(A and B) or P(A ∩ B)is the probability that events A and B both occur. P(A ∩ B) = P(A). P(B) . </a:t>
            </a:r>
          </a:p>
          <a:p>
            <a:pPr lvl="1"/>
            <a:r>
              <a:rPr lang="en-IN" sz="1700" spc="-5">
                <a:latin typeface="Times New Roman" panose="02020603050405020304" pitchFamily="18" charset="0"/>
                <a:cs typeface="Times New Roman" panose="02020603050405020304" pitchFamily="18" charset="0"/>
              </a:rPr>
              <a:t>This only applies if A and B are independent, which means that if A occurred, that doesn’t change the probability of B, and vice versa.</a:t>
            </a:r>
          </a:p>
          <a:p>
            <a:r>
              <a:rPr lang="en-IN" sz="1700" b="1">
                <a:latin typeface="Times New Roman" panose="02020603050405020304" pitchFamily="18" charset="0"/>
                <a:cs typeface="Times New Roman" panose="02020603050405020304" pitchFamily="18" charset="0"/>
              </a:rPr>
              <a:t>Conditional</a:t>
            </a:r>
            <a:r>
              <a:rPr lang="en-IN" sz="1700"/>
              <a:t> </a:t>
            </a:r>
            <a:r>
              <a:rPr lang="en-IN" sz="1700" b="1"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</a:p>
          <a:p>
            <a:pPr lvl="1"/>
            <a:r>
              <a:rPr lang="en-IN" sz="1700" spc="-5">
                <a:latin typeface="Times New Roman" panose="02020603050405020304" pitchFamily="18" charset="0"/>
                <a:cs typeface="Times New Roman" panose="02020603050405020304" pitchFamily="18" charset="0"/>
              </a:rPr>
              <a:t>Let us consider A and B are not independent, because if A occurred, the probability of B is higher. </a:t>
            </a:r>
          </a:p>
          <a:p>
            <a:pPr lvl="1"/>
            <a:r>
              <a:rPr lang="en-IN" sz="1700" spc="-5">
                <a:latin typeface="Times New Roman" panose="02020603050405020304" pitchFamily="18" charset="0"/>
                <a:cs typeface="Times New Roman" panose="02020603050405020304" pitchFamily="18" charset="0"/>
              </a:rPr>
              <a:t>When A and B are not independent, it is often useful to compute the conditional probability, P (A|B), which is the probability of A given that B occurred: P(A|B) = P(A ∩ B)/ P(B).</a:t>
            </a:r>
          </a:p>
          <a:p>
            <a:r>
              <a:rPr lang="en-IN" sz="1700" b="1">
                <a:latin typeface="Times New Roman" panose="02020603050405020304" pitchFamily="18" charset="0"/>
                <a:cs typeface="Times New Roman" panose="02020603050405020304" pitchFamily="18" charset="0"/>
              </a:rPr>
              <a:t>Independent</a:t>
            </a:r>
            <a:r>
              <a:rPr lang="en-IN" sz="1700" b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700" b="1">
                <a:latin typeface="Times New Roman" panose="02020603050405020304" pitchFamily="18" charset="0"/>
                <a:cs typeface="Times New Roman" panose="02020603050405020304" pitchFamily="18" charset="0"/>
              </a:rPr>
              <a:t>Events</a:t>
            </a:r>
            <a:r>
              <a:rPr lang="en-IN" sz="17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/>
            <a:r>
              <a:rPr lang="en-IN" sz="1700" spc="-5">
                <a:latin typeface="Times New Roman" panose="02020603050405020304" pitchFamily="18" charset="0"/>
                <a:cs typeface="Times New Roman" panose="02020603050405020304" pitchFamily="18" charset="0"/>
              </a:rPr>
              <a:t>Two events are independent if the occurrence of one does not affect the probability of occurrence of the other. </a:t>
            </a:r>
          </a:p>
          <a:p>
            <a:pPr lvl="1"/>
            <a:r>
              <a:rPr lang="en-IN" sz="1700" spc="-5">
                <a:latin typeface="Times New Roman" panose="02020603050405020304" pitchFamily="18" charset="0"/>
                <a:cs typeface="Times New Roman" panose="02020603050405020304" pitchFamily="18" charset="0"/>
              </a:rPr>
              <a:t>P(A∩B)=P(A)P(B) where P(A) != 0 and P(B) != 0 , P(A|B)=P(A), P(B|A)=P(B)</a:t>
            </a:r>
          </a:p>
          <a:p>
            <a:endParaRPr lang="en-IN" sz="1700"/>
          </a:p>
        </p:txBody>
      </p:sp>
    </p:spTree>
    <p:extLst>
      <p:ext uri="{BB962C8B-B14F-4D97-AF65-F5344CB8AC3E}">
        <p14:creationId xmlns:p14="http://schemas.microsoft.com/office/powerpoint/2010/main" val="2646380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D1A0A-7555-4AFD-B9F7-72ECF52A4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3CFA8-98BA-4110-B8FA-D18328D7B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Mutually</a:t>
            </a:r>
            <a:r>
              <a:rPr lang="en-IN" sz="1800" b="1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Exclusive</a:t>
            </a:r>
            <a:r>
              <a:rPr lang="en-IN" sz="1800" b="1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Events</a:t>
            </a:r>
            <a:r>
              <a:rPr lang="en-IN" sz="18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/>
            <a:r>
              <a:rPr lang="en-IN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events are mutually exclusive if they cannot both occur at the same time. P(A∩B)=0 and P(A∪B)=P(A)+P(B).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</a:t>
            </a:r>
            <a:r>
              <a:rPr lang="en-IN" sz="1800" b="1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Theorem</a:t>
            </a:r>
            <a:r>
              <a:rPr lang="en-IN" sz="1800" b="1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lvl="1"/>
            <a:r>
              <a:rPr lang="en-IN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Describes the probability of an event based on prior knowledge of conditions that might be related to the event.</a:t>
            </a:r>
          </a:p>
          <a:p>
            <a:pPr lvl="1"/>
            <a:endParaRPr lang="en-IN" sz="1400" dirty="0">
              <a:solidFill>
                <a:srgbClr val="111111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000455-E71E-4F48-BC68-A332BD50442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060" y="4172829"/>
            <a:ext cx="8558073" cy="20041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3197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A353E-DD3F-4A75-BC94-290608E02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en-IN" dirty="0"/>
              <a:t> </a:t>
            </a:r>
            <a:r>
              <a:rPr lang="en-IN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  <a:r>
              <a:rPr lang="en-IN" dirty="0"/>
              <a:t> </a:t>
            </a:r>
            <a:r>
              <a:rPr lang="en-IN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</a:t>
            </a:r>
            <a:r>
              <a:rPr lang="en-IN" dirty="0"/>
              <a:t> </a:t>
            </a:r>
            <a:r>
              <a:rPr lang="en-IN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IN" dirty="0"/>
              <a:t> </a:t>
            </a:r>
            <a:r>
              <a:rPr lang="en-IN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C1287-7FCA-44E2-A8EF-C7CE36ED5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470"/>
            <a:ext cx="10515600" cy="4614493"/>
          </a:xfrm>
        </p:spPr>
        <p:txBody>
          <a:bodyPr/>
          <a:lstStyle/>
          <a:p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</a:p>
          <a:p>
            <a:pPr lvl="1"/>
            <a:r>
              <a:rPr lang="en-IN" sz="17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mean is the arithmetic average of a data set. </a:t>
            </a:r>
          </a:p>
          <a:p>
            <a:pPr lvl="1"/>
            <a:r>
              <a:rPr lang="en-IN" sz="17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calculate the mean, add up the values and divide by the number of values. </a:t>
            </a:r>
          </a:p>
          <a:p>
            <a:pPr lvl="1"/>
            <a:r>
              <a:rPr lang="en-IN" sz="17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sample mean is the arithmetic average of a sample, and is denoted x̄ (“x-bar”). </a:t>
            </a:r>
          </a:p>
          <a:p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</a:t>
            </a:r>
          </a:p>
          <a:p>
            <a:pPr lvl="1"/>
            <a:r>
              <a:rPr lang="en-IN" sz="17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median is the middle data value, when there is an odd number of data values and the data have been sorted into ascending order.</a:t>
            </a:r>
          </a:p>
          <a:p>
            <a:pPr lvl="1"/>
            <a:r>
              <a:rPr lang="en-IN" sz="17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there is an even number, the median is the mean of the two middle data values. </a:t>
            </a:r>
          </a:p>
          <a:p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</a:p>
          <a:p>
            <a:pPr lvl="1"/>
            <a:r>
              <a:rPr lang="en-IN" sz="17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 is the data value that occurs with the greatest frequency. </a:t>
            </a:r>
          </a:p>
          <a:p>
            <a:pPr lvl="1"/>
            <a:r>
              <a:rPr lang="en-IN" sz="17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quantitative and categorical variables can have modes, but only quantitative variables can have means or medians. </a:t>
            </a:r>
          </a:p>
          <a:p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</a:t>
            </a:r>
            <a:r>
              <a:rPr lang="en-IN" spc="-5" dirty="0">
                <a:solidFill>
                  <a:srgbClr val="292929"/>
                </a:solidFill>
                <a:latin typeface="Georgia" panose="02040502050405020303" pitchFamily="18" charset="0"/>
              </a:rPr>
              <a:t> </a:t>
            </a:r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</a:p>
          <a:p>
            <a:pPr lvl="1"/>
            <a:r>
              <a:rPr lang="en-IN" sz="17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mid-range is the average of the maximum and minimum values in a data set. </a:t>
            </a:r>
          </a:p>
        </p:txBody>
      </p:sp>
    </p:spTree>
    <p:extLst>
      <p:ext uri="{BB962C8B-B14F-4D97-AF65-F5344CB8AC3E}">
        <p14:creationId xmlns:p14="http://schemas.microsoft.com/office/powerpoint/2010/main" val="2370469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740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Bookman Old Style</vt:lpstr>
      <vt:lpstr>Calibri</vt:lpstr>
      <vt:lpstr>Calibri Light</vt:lpstr>
      <vt:lpstr>Georgia</vt:lpstr>
      <vt:lpstr>Helvetica</vt:lpstr>
      <vt:lpstr>Times New Roman</vt:lpstr>
      <vt:lpstr>Office Theme</vt:lpstr>
      <vt:lpstr>Statistical Concepts used in Machine Learning</vt:lpstr>
      <vt:lpstr>Machine Learning</vt:lpstr>
      <vt:lpstr>Probability</vt:lpstr>
      <vt:lpstr>Some Terminologies in Probability</vt:lpstr>
      <vt:lpstr>PowerPoint Presentation</vt:lpstr>
      <vt:lpstr>PowerPoint Presentation</vt:lpstr>
      <vt:lpstr>Some Terms related to Statistics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Concepts used in Machine Learning</dc:title>
  <dc:creator>Amit Gupta</dc:creator>
  <cp:lastModifiedBy>Amit Gupta</cp:lastModifiedBy>
  <cp:revision>21</cp:revision>
  <dcterms:created xsi:type="dcterms:W3CDTF">2021-02-04T08:44:59Z</dcterms:created>
  <dcterms:modified xsi:type="dcterms:W3CDTF">2021-08-08T10:25:22Z</dcterms:modified>
</cp:coreProperties>
</file>