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90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91" r:id="rId35"/>
    <p:sldId id="292" r:id="rId36"/>
    <p:sldId id="294" r:id="rId37"/>
    <p:sldId id="295" r:id="rId38"/>
    <p:sldId id="296" r:id="rId39"/>
    <p:sldId id="297" r:id="rId40"/>
    <p:sldId id="299" r:id="rId41"/>
    <p:sldId id="298" r:id="rId42"/>
    <p:sldId id="30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D76BD-6868-4229-BB48-99BD37C564FC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08639-7EF5-450B-AB7C-BEB35C6E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9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4CD2016-0BF4-4AE4-B5DA-2DCD1EB1DDD9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33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195EFEF-1A60-4182-819A-2031A24E8042}" type="slidenum">
              <a:t>12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51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685B440-0699-4541-84E0-980FEA8192A1}" type="slidenum">
              <a:t>13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1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E28E1A8-4A83-4B84-807E-A55BC67FF3BF}" type="slidenum">
              <a:t>14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80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924BA7A-2714-4826-BE08-23B846929988}" type="slidenum">
              <a:t>36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62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3C665E0-C360-4C60-9E2E-969D4DC99E76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29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349A2D2-5D36-4D74-A572-20901BFEA391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01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E3BA1EA-55C1-428D-88B5-7DBA511C5BE0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31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F0198B8-8609-4292-BFBD-10B8D85868CB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12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04D17C7-CFB2-4B8C-BB87-E65A07AC9935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15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7BE9F7B-C508-45DB-B1F2-03AAD199343C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80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5670B9B-B9D2-4699-86F2-8DAA8C3ED183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79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F8F3244-54E3-45D9-9502-D8E5CCDA5A0C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3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F9AE-4A4F-4D0F-801C-0873C9912C9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426E3-9C7E-4EAD-AD88-90265042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4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F9AE-4A4F-4D0F-801C-0873C9912C9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426E3-9C7E-4EAD-AD88-90265042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0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F9AE-4A4F-4D0F-801C-0873C9912C9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426E3-9C7E-4EAD-AD88-90265042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0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F9AE-4A4F-4D0F-801C-0873C9912C9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426E3-9C7E-4EAD-AD88-90265042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5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F9AE-4A4F-4D0F-801C-0873C9912C9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426E3-9C7E-4EAD-AD88-90265042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5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F9AE-4A4F-4D0F-801C-0873C9912C9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426E3-9C7E-4EAD-AD88-90265042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8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F9AE-4A4F-4D0F-801C-0873C9912C9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426E3-9C7E-4EAD-AD88-90265042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6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F9AE-4A4F-4D0F-801C-0873C9912C9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426E3-9C7E-4EAD-AD88-90265042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F9AE-4A4F-4D0F-801C-0873C9912C9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426E3-9C7E-4EAD-AD88-90265042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1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F9AE-4A4F-4D0F-801C-0873C9912C9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426E3-9C7E-4EAD-AD88-90265042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9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F9AE-4A4F-4D0F-801C-0873C9912C9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426E3-9C7E-4EAD-AD88-90265042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0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2F9AE-4A4F-4D0F-801C-0873C9912C9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426E3-9C7E-4EAD-AD88-90265042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2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tuples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w3schools.com/python/python_dictionaries.asp" TargetMode="External"/><Relationship Id="rId4" Type="http://schemas.openxmlformats.org/officeDocument/2006/relationships/hyperlink" Target="https://www.w3schools.com/python/python_sets.asp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UNIT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10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870857" y="1225547"/>
            <a:ext cx="10101943" cy="3981730"/>
          </a:xfrm>
        </p:spPr>
        <p:txBody>
          <a:bodyPr/>
          <a:lstStyle/>
          <a:p>
            <a:pPr lvl="0" algn="just">
              <a:lnSpc>
                <a:spcPct val="150000"/>
              </a:lnSpc>
            </a:pPr>
            <a:r>
              <a:rPr lang="en-US" b="1" dirty="0">
                <a:latin typeface="Century Schoolbook L" pitchFamily="18"/>
              </a:rPr>
              <a:t>List Length</a:t>
            </a:r>
          </a:p>
          <a:p>
            <a:pPr lvl="0" algn="just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en-US" dirty="0">
                <a:latin typeface="Century Schoolbook L" pitchFamily="18"/>
              </a:rPr>
              <a:t>To determine how many items a list has, use the </a:t>
            </a:r>
            <a:r>
              <a:rPr lang="en-US" dirty="0" err="1">
                <a:latin typeface="Century Schoolbook L" pitchFamily="18"/>
              </a:rPr>
              <a:t>len</a:t>
            </a:r>
            <a:r>
              <a:rPr lang="en-US" dirty="0">
                <a:latin typeface="Century Schoolbook L" pitchFamily="18"/>
              </a:rPr>
              <a:t>() function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  <a:spcBef>
                <a:spcPts val="785"/>
              </a:spcBef>
            </a:pPr>
            <a:r>
              <a:rPr lang="en-US" dirty="0"/>
              <a:t>Example</a:t>
            </a:r>
          </a:p>
          <a:p>
            <a:pPr lvl="0" algn="just"/>
            <a:r>
              <a:rPr lang="en-US" sz="2540" dirty="0">
                <a:latin typeface="Century Schoolbook L" pitchFamily="18"/>
              </a:rPr>
              <a:t>alpha = ["a", "b", "c", "a", "c"]</a:t>
            </a:r>
          </a:p>
          <a:p>
            <a:pPr lvl="0" algn="just"/>
            <a:r>
              <a:rPr lang="en-US" sz="2540" dirty="0">
                <a:latin typeface="Century Schoolbook L" pitchFamily="18"/>
              </a:rPr>
              <a:t>print(</a:t>
            </a:r>
            <a:r>
              <a:rPr lang="en-US" sz="2540" dirty="0" err="1">
                <a:latin typeface="Century Schoolbook L" pitchFamily="18"/>
              </a:rPr>
              <a:t>len</a:t>
            </a:r>
            <a:r>
              <a:rPr lang="en-US" sz="2540" dirty="0">
                <a:latin typeface="Century Schoolbook L" pitchFamily="18"/>
              </a:rPr>
              <a:t>(alpha))</a:t>
            </a:r>
          </a:p>
        </p:txBody>
      </p:sp>
    </p:spTree>
    <p:extLst>
      <p:ext uri="{BB962C8B-B14F-4D97-AF65-F5344CB8AC3E}">
        <p14:creationId xmlns:p14="http://schemas.microsoft.com/office/powerpoint/2010/main" val="3102479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sz="3266" b="1">
                <a:latin typeface="Century Schoolbook L" pitchFamily="18"/>
              </a:rPr>
              <a:t>List Items - Data Types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38200" y="1578882"/>
            <a:ext cx="10515600" cy="4351338"/>
          </a:xfrm>
        </p:spPr>
        <p:txBody>
          <a:bodyPr/>
          <a:lstStyle/>
          <a:p>
            <a:pPr lvl="0"/>
            <a:r>
              <a:rPr lang="en-US" sz="2540" dirty="0">
                <a:latin typeface="Century Schoolbook L" pitchFamily="18"/>
              </a:rPr>
              <a:t>List items can be of any data type</a:t>
            </a:r>
          </a:p>
          <a:p>
            <a:pPr lvl="0"/>
            <a:r>
              <a:rPr lang="en-US" b="1" dirty="0"/>
              <a:t>Example</a:t>
            </a:r>
          </a:p>
          <a:p>
            <a:pPr lvl="0"/>
            <a:r>
              <a:rPr lang="en-US" sz="2540" dirty="0">
                <a:latin typeface="Century Schoolbook L" pitchFamily="18"/>
              </a:rPr>
              <a:t>String, </a:t>
            </a:r>
            <a:r>
              <a:rPr lang="en-US" sz="2540" dirty="0" err="1">
                <a:latin typeface="Century Schoolbook L" pitchFamily="18"/>
              </a:rPr>
              <a:t>int</a:t>
            </a:r>
            <a:r>
              <a:rPr lang="en-US" sz="2540" dirty="0">
                <a:latin typeface="Century Schoolbook L" pitchFamily="18"/>
              </a:rPr>
              <a:t> and </a:t>
            </a:r>
            <a:r>
              <a:rPr lang="en-US" sz="2540" dirty="0" err="1">
                <a:latin typeface="Century Schoolbook L" pitchFamily="18"/>
              </a:rPr>
              <a:t>boolean</a:t>
            </a:r>
            <a:r>
              <a:rPr lang="en-US" sz="2540" dirty="0">
                <a:latin typeface="Century Schoolbook L" pitchFamily="18"/>
              </a:rPr>
              <a:t> data types: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540" dirty="0">
                <a:latin typeface="Century Schoolbook L" pitchFamily="18"/>
              </a:rPr>
              <a:t>list1 = ["apple", "banana", "cherry"]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540" dirty="0">
                <a:latin typeface="Century Schoolbook L" pitchFamily="18"/>
              </a:rPr>
              <a:t>list2 = [1, 5, 7, 9, 3]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540" dirty="0">
                <a:latin typeface="Century Schoolbook L" pitchFamily="18"/>
              </a:rPr>
              <a:t>list3 = [True, False, False]</a:t>
            </a:r>
          </a:p>
        </p:txBody>
      </p:sp>
    </p:spTree>
    <p:extLst>
      <p:ext uri="{BB962C8B-B14F-4D97-AF65-F5344CB8AC3E}">
        <p14:creationId xmlns:p14="http://schemas.microsoft.com/office/powerpoint/2010/main" val="274177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en-US" sz="2540" b="1" dirty="0">
                <a:latin typeface="Century Schoolbook L" pitchFamily="18"/>
              </a:rPr>
              <a:t>A list can contain different data types:</a:t>
            </a:r>
          </a:p>
          <a:p>
            <a:pPr lvl="0"/>
            <a:r>
              <a:rPr lang="en-US" sz="2540" b="1" dirty="0">
                <a:latin typeface="Century Schoolbook L" pitchFamily="18"/>
              </a:rPr>
              <a:t>Example</a:t>
            </a:r>
          </a:p>
          <a:p>
            <a:pPr lvl="0"/>
            <a:r>
              <a:rPr lang="en-US" sz="2540" dirty="0">
                <a:latin typeface="Century Schoolbook L" pitchFamily="18"/>
              </a:rPr>
              <a:t>A list with strings, integers and </a:t>
            </a:r>
            <a:r>
              <a:rPr lang="en-US" sz="2540" dirty="0" err="1">
                <a:latin typeface="Century Schoolbook L" pitchFamily="18"/>
              </a:rPr>
              <a:t>boolean</a:t>
            </a:r>
            <a:r>
              <a:rPr lang="en-US" sz="2540" dirty="0">
                <a:latin typeface="Century Schoolbook L" pitchFamily="18"/>
              </a:rPr>
              <a:t> values:</a:t>
            </a:r>
          </a:p>
          <a:p>
            <a:pPr lvl="0"/>
            <a:r>
              <a:rPr lang="en-US" sz="2540" dirty="0">
                <a:latin typeface="Century Schoolbook L" pitchFamily="18"/>
              </a:rPr>
              <a:t>list1 = ["</a:t>
            </a:r>
            <a:r>
              <a:rPr lang="en-US" sz="2540" dirty="0" err="1">
                <a:latin typeface="Century Schoolbook L" pitchFamily="18"/>
              </a:rPr>
              <a:t>abc</a:t>
            </a:r>
            <a:r>
              <a:rPr lang="en-US" sz="2540" dirty="0">
                <a:latin typeface="Century Schoolbook L" pitchFamily="18"/>
              </a:rPr>
              <a:t>", 34, True, 40, "male"]</a:t>
            </a:r>
          </a:p>
        </p:txBody>
      </p:sp>
    </p:spTree>
    <p:extLst>
      <p:ext uri="{BB962C8B-B14F-4D97-AF65-F5344CB8AC3E}">
        <p14:creationId xmlns:p14="http://schemas.microsoft.com/office/powerpoint/2010/main" val="1228865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1175657" y="829527"/>
            <a:ext cx="10058399" cy="5179387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latin typeface="Century Schoolbook L" pitchFamily="18"/>
              </a:rPr>
              <a:t>type()</a:t>
            </a:r>
          </a:p>
          <a:p>
            <a:pPr lvl="0" algn="just">
              <a:buSzPct val="45000"/>
              <a:buFont typeface="StarSymbol"/>
              <a:buChar char="●"/>
            </a:pPr>
            <a:r>
              <a:rPr lang="en-US" dirty="0">
                <a:latin typeface="Century Schoolbook L" pitchFamily="18"/>
              </a:rPr>
              <a:t>Lists are defined as objects with the data type 'list':</a:t>
            </a:r>
          </a:p>
          <a:p>
            <a:pPr lvl="0" algn="just">
              <a:buSzPct val="45000"/>
              <a:buFont typeface="StarSymbol"/>
              <a:buChar char="●"/>
            </a:pPr>
            <a:r>
              <a:rPr lang="en-US" dirty="0">
                <a:latin typeface="Century Schoolbook L" pitchFamily="18"/>
              </a:rPr>
              <a:t>&lt;class 'list'&gt;</a:t>
            </a:r>
          </a:p>
          <a:p>
            <a:pPr>
              <a:lnSpc>
                <a:spcPct val="150000"/>
              </a:lnSpc>
              <a:spcBef>
                <a:spcPts val="785"/>
              </a:spcBef>
            </a:pPr>
            <a:r>
              <a:rPr lang="en-US" dirty="0">
                <a:latin typeface="Century Schoolbook L" pitchFamily="18"/>
              </a:rPr>
              <a:t>Example</a:t>
            </a:r>
          </a:p>
          <a:p>
            <a:pPr lvl="0" algn="just"/>
            <a:r>
              <a:rPr lang="en-US" dirty="0">
                <a:latin typeface="Century Schoolbook L" pitchFamily="18"/>
              </a:rPr>
              <a:t>alpha = ["a", "b", "c", "a", "c"]</a:t>
            </a:r>
          </a:p>
          <a:p>
            <a:pPr lvl="0" algn="just"/>
            <a:r>
              <a:rPr lang="en-US" dirty="0">
                <a:latin typeface="Century Schoolbook L" pitchFamily="18"/>
              </a:rPr>
              <a:t>print(type(alpha))</a:t>
            </a:r>
          </a:p>
        </p:txBody>
      </p:sp>
    </p:spTree>
    <p:extLst>
      <p:ext uri="{BB962C8B-B14F-4D97-AF65-F5344CB8AC3E}">
        <p14:creationId xmlns:p14="http://schemas.microsoft.com/office/powerpoint/2010/main" val="876719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17996" y="746478"/>
            <a:ext cx="8229627" cy="639128"/>
          </a:xfrm>
        </p:spPr>
        <p:txBody>
          <a:bodyPr/>
          <a:lstStyle/>
          <a:p>
            <a:pPr lvl="0"/>
            <a:r>
              <a:rPr lang="en-US" sz="3266" b="1" dirty="0">
                <a:latin typeface="Century Schoolbook L" pitchFamily="18"/>
              </a:rPr>
              <a:t>The list() Constructor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80124" y="1532572"/>
            <a:ext cx="11030856" cy="4287656"/>
          </a:xfrm>
        </p:spPr>
        <p:txBody>
          <a:bodyPr/>
          <a:lstStyle/>
          <a:p>
            <a:pPr lvl="0" algn="just">
              <a:lnSpc>
                <a:spcPct val="150000"/>
              </a:lnSpc>
            </a:pPr>
            <a:r>
              <a:rPr lang="en-US" sz="2540" dirty="0">
                <a:latin typeface="Century Schoolbook L" pitchFamily="18"/>
              </a:rPr>
              <a:t>It is also possible to use the list() constructor when creating a new list.</a:t>
            </a:r>
          </a:p>
          <a:p>
            <a:pPr lvl="0" algn="just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en-US" sz="2540" dirty="0">
                <a:latin typeface="Century Schoolbook L" pitchFamily="18"/>
              </a:rPr>
              <a:t>Example</a:t>
            </a:r>
          </a:p>
          <a:p>
            <a:pPr lvl="0" algn="just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en-US" sz="2540" dirty="0">
                <a:latin typeface="Century Schoolbook L" pitchFamily="18"/>
              </a:rPr>
              <a:t>Using the list() constructor to make a List:</a:t>
            </a:r>
          </a:p>
          <a:p>
            <a:pPr lvl="0" algn="just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en-US" sz="2540" dirty="0">
                <a:latin typeface="Century Schoolbook L" pitchFamily="18"/>
              </a:rPr>
              <a:t>alpha = list</a:t>
            </a:r>
            <a:r>
              <a:rPr lang="en-US" sz="2540" dirty="0">
                <a:solidFill>
                  <a:srgbClr val="800000"/>
                </a:solidFill>
                <a:latin typeface="Century Schoolbook L" pitchFamily="18"/>
              </a:rPr>
              <a:t>((</a:t>
            </a:r>
            <a:r>
              <a:rPr lang="en-US" sz="2540" dirty="0">
                <a:latin typeface="Century Schoolbook L" pitchFamily="18"/>
              </a:rPr>
              <a:t>"a", "b", "c"</a:t>
            </a:r>
            <a:r>
              <a:rPr lang="en-US" sz="2540" dirty="0">
                <a:solidFill>
                  <a:srgbClr val="800000"/>
                </a:solidFill>
                <a:latin typeface="Century Schoolbook L" pitchFamily="18"/>
              </a:rPr>
              <a:t>))</a:t>
            </a:r>
          </a:p>
          <a:p>
            <a:pPr lvl="0" algn="just">
              <a:lnSpc>
                <a:spcPct val="150000"/>
              </a:lnSpc>
            </a:pPr>
            <a:r>
              <a:rPr lang="en-US" sz="2540" dirty="0">
                <a:latin typeface="Century Schoolbook L" pitchFamily="18"/>
              </a:rPr>
              <a:t># note the double round-brackets</a:t>
            </a:r>
          </a:p>
          <a:p>
            <a:pPr lvl="0" algn="just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en-US" sz="2540">
                <a:latin typeface="Century Schoolbook L" pitchFamily="18"/>
              </a:rPr>
              <a:t>print(alpha)</a:t>
            </a:r>
            <a:endParaRPr lang="en-US" sz="2540" dirty="0">
              <a:latin typeface="Century Schoolbook 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459804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Access List Items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22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Access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items are indexed and you can access them by referring to the index number: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alpha = ["a", "b", "c"]</a:t>
            </a:r>
            <a:br>
              <a:rPr lang="en-US" dirty="0"/>
            </a:br>
            <a:r>
              <a:rPr lang="en-US" dirty="0"/>
              <a:t>print(alpha[1])</a:t>
            </a:r>
          </a:p>
        </p:txBody>
      </p:sp>
    </p:spTree>
    <p:extLst>
      <p:ext uri="{BB962C8B-B14F-4D97-AF65-F5344CB8AC3E}">
        <p14:creationId xmlns:p14="http://schemas.microsoft.com/office/powerpoint/2010/main" val="4043126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7682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Negative Indexing</a:t>
            </a:r>
          </a:p>
          <a:p>
            <a:pPr>
              <a:lnSpc>
                <a:spcPct val="150000"/>
              </a:lnSpc>
            </a:pPr>
            <a:r>
              <a:rPr lang="en-US" dirty="0"/>
              <a:t>Negative indexing means start from the end</a:t>
            </a:r>
          </a:p>
          <a:p>
            <a:pPr>
              <a:lnSpc>
                <a:spcPct val="150000"/>
              </a:lnSpc>
            </a:pPr>
            <a:r>
              <a:rPr lang="en-US" dirty="0"/>
              <a:t>-1 refers to the last item, -2 refers to the second last item etc.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271728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alpha = ["a", "b", "c"]</a:t>
            </a:r>
            <a:br>
              <a:rPr lang="en-US" sz="2800" dirty="0"/>
            </a:br>
            <a:r>
              <a:rPr lang="en-US" sz="2800" dirty="0"/>
              <a:t>print(alpha[-1])</a:t>
            </a:r>
          </a:p>
        </p:txBody>
      </p:sp>
    </p:spTree>
    <p:extLst>
      <p:ext uri="{BB962C8B-B14F-4D97-AF65-F5344CB8AC3E}">
        <p14:creationId xmlns:p14="http://schemas.microsoft.com/office/powerpoint/2010/main" val="678222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780596"/>
            <a:ext cx="10515600" cy="435133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/>
              <a:t>Range of Indexes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You can specify a range of indexes by specifying where to start and where to end the range.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When specifying a range, the return value will be a new list with the specified items.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22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2028" y="1007499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alpha = ["a", "b", "c“, ”d”, ”e”]</a:t>
            </a:r>
            <a:br>
              <a:rPr lang="en-US" sz="2800" dirty="0"/>
            </a:br>
            <a:r>
              <a:rPr lang="en-US" sz="2800" dirty="0"/>
              <a:t>print(alpha[1:4])</a:t>
            </a:r>
          </a:p>
        </p:txBody>
      </p:sp>
    </p:spTree>
    <p:extLst>
      <p:ext uri="{BB962C8B-B14F-4D97-AF65-F5344CB8AC3E}">
        <p14:creationId xmlns:p14="http://schemas.microsoft.com/office/powerpoint/2010/main" val="316243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4095" y="349276"/>
            <a:ext cx="10545417" cy="5582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903" b="1" dirty="0"/>
              <a:t>Data Structures in Python</a:t>
            </a:r>
          </a:p>
          <a:p>
            <a:pPr>
              <a:lnSpc>
                <a:spcPct val="200000"/>
              </a:lnSpc>
            </a:pPr>
            <a:r>
              <a:rPr lang="en-US" sz="2177" b="1" dirty="0"/>
              <a:t>Data Structures:</a:t>
            </a:r>
          </a:p>
          <a:p>
            <a:pPr algn="just">
              <a:lnSpc>
                <a:spcPct val="200000"/>
              </a:lnSpc>
            </a:pPr>
            <a:r>
              <a:rPr lang="en-US" sz="2177" b="1" dirty="0"/>
              <a:t>Lists : </a:t>
            </a:r>
            <a:r>
              <a:rPr lang="en-US" sz="2177" dirty="0"/>
              <a:t>Basic list operations, Replacing, inserting, removing an element; Searching and sorting a list, Methods of list objects, using lists as Stacks and Queues, how efficient lists are when used as stack or queue, List, and nested list Comprehensions</a:t>
            </a:r>
          </a:p>
          <a:p>
            <a:pPr algn="just">
              <a:lnSpc>
                <a:spcPct val="200000"/>
              </a:lnSpc>
            </a:pPr>
            <a:r>
              <a:rPr lang="en-US" sz="2177" b="1" dirty="0"/>
              <a:t>Tuple, Sets, Difference between list and tuple</a:t>
            </a:r>
          </a:p>
          <a:p>
            <a:pPr algn="just">
              <a:lnSpc>
                <a:spcPct val="200000"/>
              </a:lnSpc>
            </a:pPr>
            <a:r>
              <a:rPr lang="en-US" sz="2177" b="1" dirty="0"/>
              <a:t>Dictionary</a:t>
            </a:r>
            <a:r>
              <a:rPr lang="en-US" sz="2177" dirty="0"/>
              <a:t> - adding and removing keys, accessing, and replacing values, traversing dictionaries.</a:t>
            </a:r>
          </a:p>
        </p:txBody>
      </p:sp>
    </p:spTree>
    <p:extLst>
      <p:ext uri="{BB962C8B-B14F-4D97-AF65-F5344CB8AC3E}">
        <p14:creationId xmlns:p14="http://schemas.microsoft.com/office/powerpoint/2010/main" val="2570055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Change List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change the value of a specific item, refer to the index number: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alpha = ["a", "b", "c"]</a:t>
            </a:r>
          </a:p>
          <a:p>
            <a:pPr marL="0" indent="0">
              <a:buNone/>
            </a:pPr>
            <a:r>
              <a:rPr lang="en-US" dirty="0"/>
              <a:t>alpha[1] = “B"</a:t>
            </a:r>
          </a:p>
          <a:p>
            <a:pPr marL="0" indent="0">
              <a:buNone/>
            </a:pPr>
            <a:r>
              <a:rPr lang="en-US" dirty="0"/>
              <a:t>print(alpha)</a:t>
            </a:r>
          </a:p>
        </p:txBody>
      </p:sp>
    </p:spTree>
    <p:extLst>
      <p:ext uri="{BB962C8B-B14F-4D97-AF65-F5344CB8AC3E}">
        <p14:creationId xmlns:p14="http://schemas.microsoft.com/office/powerpoint/2010/main" val="263984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Change a Range of Item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198845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To change the value of items within a specific range, define a list with the new values, and refer to the range of index numbers where you want to insert the new values: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338825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alpha = ["a", "b", "</a:t>
            </a:r>
            <a:r>
              <a:rPr lang="en-US" sz="2800" b="1" dirty="0" err="1"/>
              <a:t>c“,”d”,”e”,”f”,’’g</a:t>
            </a:r>
            <a:r>
              <a:rPr lang="en-US" sz="2800" b="1" dirty="0"/>
              <a:t>’]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alpha[1:3] = [“BB”,”CC”]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print(alpha)</a:t>
            </a:r>
          </a:p>
        </p:txBody>
      </p:sp>
    </p:spTree>
    <p:extLst>
      <p:ext uri="{BB962C8B-B14F-4D97-AF65-F5344CB8AC3E}">
        <p14:creationId xmlns:p14="http://schemas.microsoft.com/office/powerpoint/2010/main" val="3371502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7743" y="67407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alpha = ["a", "b", "</a:t>
            </a:r>
            <a:r>
              <a:rPr lang="en-US" sz="2800" b="1" dirty="0" err="1"/>
              <a:t>c“,”d”,”e”,”f”,’’g</a:t>
            </a:r>
            <a:r>
              <a:rPr lang="en-US" sz="2800" b="1" dirty="0"/>
              <a:t>’]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alpha[1:2] = [“BB”,”CC”]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print(alpha)</a:t>
            </a:r>
          </a:p>
        </p:txBody>
      </p:sp>
      <p:sp>
        <p:nvSpPr>
          <p:cNvPr id="5" name="Rectangle 4"/>
          <p:cNvSpPr/>
          <p:nvPr/>
        </p:nvSpPr>
        <p:spPr>
          <a:xfrm>
            <a:off x="1897743" y="298910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alpha = ["a", "b", “c”]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alpha[1:3] = [“ZZ”]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print(alpha)</a:t>
            </a:r>
          </a:p>
        </p:txBody>
      </p:sp>
    </p:spTree>
    <p:extLst>
      <p:ext uri="{BB962C8B-B14F-4D97-AF65-F5344CB8AC3E}">
        <p14:creationId xmlns:p14="http://schemas.microsoft.com/office/powerpoint/2010/main" val="696291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Add List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55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Append Items</a:t>
            </a:r>
          </a:p>
          <a:p>
            <a:r>
              <a:rPr lang="en-US" dirty="0"/>
              <a:t>To add an item to the end of the list, use the append() method: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07619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alpha = ["a", "b", “c”]</a:t>
            </a:r>
          </a:p>
          <a:p>
            <a:pPr>
              <a:lnSpc>
                <a:spcPct val="150000"/>
              </a:lnSpc>
            </a:pPr>
            <a:r>
              <a:rPr lang="en-US" sz="2800" b="1" dirty="0" err="1"/>
              <a:t>alpha.append</a:t>
            </a:r>
            <a:r>
              <a:rPr lang="en-US" sz="2800" b="1" dirty="0"/>
              <a:t>(“d”)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print(alpha)</a:t>
            </a:r>
          </a:p>
        </p:txBody>
      </p:sp>
    </p:spTree>
    <p:extLst>
      <p:ext uri="{BB962C8B-B14F-4D97-AF65-F5344CB8AC3E}">
        <p14:creationId xmlns:p14="http://schemas.microsoft.com/office/powerpoint/2010/main" val="3432329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Insert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8882"/>
            <a:ext cx="10515600" cy="17884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To insert a list item at a specified index, use the insert() method.</a:t>
            </a:r>
          </a:p>
          <a:p>
            <a:pPr>
              <a:lnSpc>
                <a:spcPct val="150000"/>
              </a:lnSpc>
            </a:pPr>
            <a:r>
              <a:rPr lang="en-US" dirty="0"/>
              <a:t>The insert() method inserts an item at the specified index: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36731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alpha = ["a", "b", “c”]</a:t>
            </a:r>
          </a:p>
          <a:p>
            <a:pPr>
              <a:lnSpc>
                <a:spcPct val="150000"/>
              </a:lnSpc>
            </a:pPr>
            <a:r>
              <a:rPr lang="en-US" sz="2800" b="1" dirty="0" err="1"/>
              <a:t>alpha.insert</a:t>
            </a:r>
            <a:r>
              <a:rPr lang="en-US" sz="2800" b="1" dirty="0"/>
              <a:t>(1, “d”)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print(alpha)</a:t>
            </a:r>
          </a:p>
        </p:txBody>
      </p:sp>
    </p:spTree>
    <p:extLst>
      <p:ext uri="{BB962C8B-B14F-4D97-AF65-F5344CB8AC3E}">
        <p14:creationId xmlns:p14="http://schemas.microsoft.com/office/powerpoint/2010/main" val="1740610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Extend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 append elements from another list to the current list, use the extend() method.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2859314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alpha = ["a", "b", “c”]</a:t>
            </a:r>
          </a:p>
          <a:p>
            <a:pPr>
              <a:lnSpc>
                <a:spcPct val="150000"/>
              </a:lnSpc>
            </a:pPr>
            <a:r>
              <a:rPr lang="en-US" sz="2800" b="1" dirty="0" err="1"/>
              <a:t>num</a:t>
            </a:r>
            <a:r>
              <a:rPr lang="en-US" sz="2800" b="1" dirty="0"/>
              <a:t> = [1,2,3]</a:t>
            </a:r>
          </a:p>
          <a:p>
            <a:pPr>
              <a:lnSpc>
                <a:spcPct val="150000"/>
              </a:lnSpc>
            </a:pPr>
            <a:r>
              <a:rPr lang="en-US" sz="2800" b="1" dirty="0" err="1"/>
              <a:t>alpha.extend</a:t>
            </a:r>
            <a:r>
              <a:rPr lang="en-US" sz="2800" b="1" dirty="0"/>
              <a:t>(</a:t>
            </a:r>
            <a:r>
              <a:rPr lang="en-US" sz="2800" b="1" dirty="0" err="1"/>
              <a:t>num</a:t>
            </a:r>
            <a:r>
              <a:rPr lang="en-US" sz="2800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print(alpha)</a:t>
            </a:r>
          </a:p>
        </p:txBody>
      </p:sp>
    </p:spTree>
    <p:extLst>
      <p:ext uri="{BB962C8B-B14F-4D97-AF65-F5344CB8AC3E}">
        <p14:creationId xmlns:p14="http://schemas.microsoft.com/office/powerpoint/2010/main" val="2703232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Remove List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remove() method removes the specified item.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45207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alpha = ["a", "b", “c”]</a:t>
            </a:r>
          </a:p>
          <a:p>
            <a:pPr>
              <a:lnSpc>
                <a:spcPct val="150000"/>
              </a:lnSpc>
            </a:pPr>
            <a:r>
              <a:rPr lang="en-US" sz="2800" b="1" dirty="0" err="1"/>
              <a:t>alpha.remove</a:t>
            </a:r>
            <a:r>
              <a:rPr lang="en-US" sz="2800" b="1" dirty="0"/>
              <a:t>(“b”)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print(alpha)</a:t>
            </a:r>
          </a:p>
        </p:txBody>
      </p:sp>
    </p:spTree>
    <p:extLst>
      <p:ext uri="{BB962C8B-B14F-4D97-AF65-F5344CB8AC3E}">
        <p14:creationId xmlns:p14="http://schemas.microsoft.com/office/powerpoint/2010/main" val="2388974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Remove Specified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8375"/>
          </a:xfrm>
        </p:spPr>
        <p:txBody>
          <a:bodyPr/>
          <a:lstStyle/>
          <a:p>
            <a:r>
              <a:rPr lang="en-US" dirty="0"/>
              <a:t>The pop() method removes the specified index.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366932"/>
            <a:ext cx="6096000" cy="169706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alpha = ["a", "b", “c”]</a:t>
            </a:r>
          </a:p>
          <a:p>
            <a:pPr>
              <a:lnSpc>
                <a:spcPct val="150000"/>
              </a:lnSpc>
            </a:pPr>
            <a:r>
              <a:rPr lang="en-US" sz="2400" b="1" dirty="0" err="1"/>
              <a:t>alpha.pop</a:t>
            </a:r>
            <a:r>
              <a:rPr lang="en-US" sz="2400" b="1" dirty="0"/>
              <a:t>(1)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print(alpha)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4326453"/>
            <a:ext cx="9365343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/>
              <a:t>Note : If you do not specify the index, the pop() method removes the last item.</a:t>
            </a:r>
          </a:p>
        </p:txBody>
      </p:sp>
    </p:spTree>
    <p:extLst>
      <p:ext uri="{BB962C8B-B14F-4D97-AF65-F5344CB8AC3E}">
        <p14:creationId xmlns:p14="http://schemas.microsoft.com/office/powerpoint/2010/main" val="3368297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The del keyword also removes the specified index: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265721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alpha = ["a", "b", “c”]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del alpha[0]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print(alpha)</a:t>
            </a:r>
          </a:p>
        </p:txBody>
      </p:sp>
    </p:spTree>
    <p:extLst>
      <p:ext uri="{BB962C8B-B14F-4D97-AF65-F5344CB8AC3E}">
        <p14:creationId xmlns:p14="http://schemas.microsoft.com/office/powerpoint/2010/main" val="984915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del keyword can also delete the list completely.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50822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alpha = ["a", "b", “c”]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del alpha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print(alpha)</a:t>
            </a:r>
          </a:p>
        </p:txBody>
      </p:sp>
    </p:spTree>
    <p:extLst>
      <p:ext uri="{BB962C8B-B14F-4D97-AF65-F5344CB8AC3E}">
        <p14:creationId xmlns:p14="http://schemas.microsoft.com/office/powerpoint/2010/main" val="311186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marL="0" lvl="0" indent="0" algn="ctr">
              <a:buNone/>
            </a:pPr>
            <a:r>
              <a:rPr lang="en-US" sz="3629" b="1" dirty="0">
                <a:solidFill>
                  <a:srgbClr val="800000"/>
                </a:solidFill>
                <a:latin typeface="Century Schoolbook L" pitchFamily="18"/>
              </a:rPr>
              <a:t>UNIT 2: LIST</a:t>
            </a:r>
          </a:p>
        </p:txBody>
      </p:sp>
    </p:spTree>
    <p:extLst>
      <p:ext uri="{BB962C8B-B14F-4D97-AF65-F5344CB8AC3E}">
        <p14:creationId xmlns:p14="http://schemas.microsoft.com/office/powerpoint/2010/main" val="2100452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229" y="751568"/>
            <a:ext cx="10515600" cy="197711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Clear the List</a:t>
            </a:r>
          </a:p>
          <a:p>
            <a:pPr marL="682625" indent="-217488">
              <a:lnSpc>
                <a:spcPct val="150000"/>
              </a:lnSpc>
            </a:pPr>
            <a:r>
              <a:rPr lang="en-US" dirty="0"/>
              <a:t>The clear() method empties the list.</a:t>
            </a:r>
          </a:p>
          <a:p>
            <a:pPr marL="682625" indent="-217488">
              <a:lnSpc>
                <a:spcPct val="150000"/>
              </a:lnSpc>
            </a:pPr>
            <a:r>
              <a:rPr lang="en-US" dirty="0"/>
              <a:t>The list still remains, but it has no content.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867229" y="272868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alpha = ["a", "b", “c”]</a:t>
            </a:r>
          </a:p>
          <a:p>
            <a:pPr>
              <a:lnSpc>
                <a:spcPct val="150000"/>
              </a:lnSpc>
            </a:pPr>
            <a:r>
              <a:rPr lang="en-US" sz="2800" b="1" dirty="0" err="1"/>
              <a:t>alpha.clear</a:t>
            </a:r>
            <a:r>
              <a:rPr lang="en-US" sz="2800" b="1" dirty="0"/>
              <a:t>()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print(alpha)</a:t>
            </a:r>
          </a:p>
        </p:txBody>
      </p:sp>
    </p:spTree>
    <p:extLst>
      <p:ext uri="{BB962C8B-B14F-4D97-AF65-F5344CB8AC3E}">
        <p14:creationId xmlns:p14="http://schemas.microsoft.com/office/powerpoint/2010/main" val="371756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Loop Through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loop through the list items by using a for loop: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246742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alpha = ["a", "b", “</a:t>
            </a:r>
            <a:r>
              <a:rPr lang="en-US" sz="2800" b="1" dirty="0" err="1"/>
              <a:t>c”,”d”,”e</a:t>
            </a:r>
            <a:r>
              <a:rPr lang="en-US" sz="2800" b="1" dirty="0"/>
              <a:t>”]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for x in alpha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print(x)</a:t>
            </a:r>
          </a:p>
        </p:txBody>
      </p:sp>
    </p:spTree>
    <p:extLst>
      <p:ext uri="{BB962C8B-B14F-4D97-AF65-F5344CB8AC3E}">
        <p14:creationId xmlns:p14="http://schemas.microsoft.com/office/powerpoint/2010/main" val="2347574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Loop Through the Index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69232"/>
          </a:xfrm>
        </p:spPr>
        <p:txBody>
          <a:bodyPr/>
          <a:lstStyle/>
          <a:p>
            <a:pPr algn="just"/>
            <a:r>
              <a:rPr lang="en-US" dirty="0"/>
              <a:t>loop through the list items by referring to their index number.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46742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alpha = ["a", "b", “</a:t>
            </a:r>
            <a:r>
              <a:rPr lang="en-US" sz="2800" b="1" dirty="0" err="1"/>
              <a:t>c”,”d”,”e</a:t>
            </a:r>
            <a:r>
              <a:rPr lang="en-US" sz="2800" b="1" dirty="0"/>
              <a:t>”]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for </a:t>
            </a:r>
            <a:r>
              <a:rPr lang="en-US" sz="2800" b="1" dirty="0" err="1"/>
              <a:t>i</a:t>
            </a:r>
            <a:r>
              <a:rPr lang="en-US" sz="2800" b="1" dirty="0"/>
              <a:t> in range(</a:t>
            </a:r>
            <a:r>
              <a:rPr lang="en-US" sz="2800" b="1" dirty="0" err="1"/>
              <a:t>len</a:t>
            </a:r>
            <a:r>
              <a:rPr lang="en-US" sz="2800" b="1" dirty="0"/>
              <a:t>(alpha))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print(alpha[</a:t>
            </a:r>
            <a:r>
              <a:rPr lang="en-US" sz="2800" b="1" dirty="0" err="1"/>
              <a:t>i</a:t>
            </a:r>
            <a:r>
              <a:rPr lang="en-US" sz="2800" b="1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781518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Using a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92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LIST COMPREHENSIONS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List comprehension offers a shorter syntax when you want to create a new list based on the values of an existing list.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Syntax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i="1" dirty="0" err="1"/>
              <a:t>newList</a:t>
            </a:r>
            <a:r>
              <a:rPr lang="en-US" i="1" dirty="0"/>
              <a:t> </a:t>
            </a:r>
            <a:r>
              <a:rPr lang="en-US" b="1" i="1" dirty="0"/>
              <a:t>=</a:t>
            </a:r>
            <a:r>
              <a:rPr lang="en-US" i="1" dirty="0"/>
              <a:t> </a:t>
            </a:r>
            <a:r>
              <a:rPr lang="en-US" b="1" i="1" dirty="0"/>
              <a:t>[</a:t>
            </a:r>
            <a:r>
              <a:rPr lang="en-US" i="1" dirty="0"/>
              <a:t> expression(element) </a:t>
            </a:r>
            <a:r>
              <a:rPr lang="en-US" b="1" i="1" dirty="0"/>
              <a:t>for</a:t>
            </a:r>
            <a:r>
              <a:rPr lang="en-US" i="1" dirty="0"/>
              <a:t> element </a:t>
            </a:r>
            <a:r>
              <a:rPr lang="en-US" b="1" i="1" dirty="0"/>
              <a:t>in</a:t>
            </a:r>
            <a:r>
              <a:rPr lang="en-US" i="1" dirty="0"/>
              <a:t> </a:t>
            </a:r>
            <a:r>
              <a:rPr lang="en-US" i="1" dirty="0" err="1"/>
              <a:t>oldList</a:t>
            </a:r>
            <a:r>
              <a:rPr lang="en-US" i="1" dirty="0"/>
              <a:t> </a:t>
            </a:r>
            <a:r>
              <a:rPr lang="en-US" b="1" i="1" dirty="0"/>
              <a:t>if</a:t>
            </a:r>
            <a:r>
              <a:rPr lang="en-US" i="1" dirty="0"/>
              <a:t> condition </a:t>
            </a:r>
            <a:r>
              <a:rPr lang="en-US" b="1" i="1" dirty="0"/>
              <a:t>]</a:t>
            </a:r>
            <a:r>
              <a:rPr lang="en-US" i="1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17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List1 = [10,20,30,40,50]</a:t>
            </a:r>
          </a:p>
          <a:p>
            <a:pPr marL="0" indent="0">
              <a:buNone/>
            </a:pPr>
            <a:r>
              <a:rPr lang="en-US" dirty="0"/>
              <a:t>List2= [x+10 for x in List1]</a:t>
            </a:r>
          </a:p>
          <a:p>
            <a:pPr marL="0" indent="0">
              <a:buNone/>
            </a:pPr>
            <a:r>
              <a:rPr lang="en-US" dirty="0"/>
              <a:t>print(List2)</a:t>
            </a:r>
          </a:p>
        </p:txBody>
      </p:sp>
    </p:spTree>
    <p:extLst>
      <p:ext uri="{BB962C8B-B14F-4D97-AF65-F5344CB8AC3E}">
        <p14:creationId xmlns:p14="http://schemas.microsoft.com/office/powerpoint/2010/main" val="3808831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just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en-US" sz="2540" b="1" dirty="0">
                <a:latin typeface="Century Schoolbook L" pitchFamily="18"/>
              </a:rPr>
              <a:t>Write a program to create a list with elements 1,2,3,4 and 5. Display even elements of the list using list comprehension</a:t>
            </a:r>
          </a:p>
        </p:txBody>
      </p:sp>
    </p:spTree>
    <p:extLst>
      <p:ext uri="{BB962C8B-B14F-4D97-AF65-F5344CB8AC3E}">
        <p14:creationId xmlns:p14="http://schemas.microsoft.com/office/powerpoint/2010/main" val="3248357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663655" y="564354"/>
            <a:ext cx="10672001" cy="4384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SzPct val="45000"/>
              <a:buNone/>
            </a:pPr>
            <a:r>
              <a:rPr lang="en-US" dirty="0">
                <a:latin typeface="Century Schoolbook L" pitchFamily="18"/>
              </a:rPr>
              <a:t>Consider a list with five different Celsius values. Convert all the Celsius values into Fahrenheit. Using List Comprehension</a:t>
            </a:r>
          </a:p>
          <a:p>
            <a:pPr marL="0" indent="0" algn="just">
              <a:lnSpc>
                <a:spcPct val="150000"/>
              </a:lnSpc>
              <a:buSzPct val="45000"/>
              <a:buNone/>
            </a:pPr>
            <a:r>
              <a:rPr lang="en-US" dirty="0">
                <a:latin typeface="Century Schoolbook L" pitchFamily="18"/>
              </a:rPr>
              <a:t>Formula :</a:t>
            </a:r>
          </a:p>
          <a:p>
            <a:pPr marL="0" indent="0" algn="just">
              <a:lnSpc>
                <a:spcPct val="150000"/>
              </a:lnSpc>
              <a:buSzPct val="45000"/>
              <a:buNone/>
            </a:pPr>
            <a:r>
              <a:rPr lang="en-US" b="1" dirty="0">
                <a:latin typeface="Century Schoolbook L" pitchFamily="18"/>
              </a:rPr>
              <a:t>Fahrenheit = (9/5)*</a:t>
            </a:r>
            <a:r>
              <a:rPr lang="en-US" b="1" dirty="0" err="1">
                <a:latin typeface="Century Schoolbook L" pitchFamily="18"/>
              </a:rPr>
              <a:t>celsius</a:t>
            </a:r>
            <a:r>
              <a:rPr lang="en-US" b="1" dirty="0">
                <a:latin typeface="Century Schoolbook L" pitchFamily="18"/>
              </a:rPr>
              <a:t> + 32</a:t>
            </a:r>
          </a:p>
        </p:txBody>
      </p:sp>
    </p:spTree>
    <p:extLst>
      <p:ext uri="{BB962C8B-B14F-4D97-AF65-F5344CB8AC3E}">
        <p14:creationId xmlns:p14="http://schemas.microsoft.com/office/powerpoint/2010/main" val="1013307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1199" y="1087122"/>
            <a:ext cx="10711543" cy="2556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800" b="1" dirty="0"/>
              <a:t>Consider the list with mixed type of elements, such as                                 L1=[1,’a’, 3.45,2,’b’,8,2.5]. Create another list using list comprehension which consists of only the integer elements presents within the list L1</a:t>
            </a:r>
          </a:p>
        </p:txBody>
      </p:sp>
    </p:spTree>
    <p:extLst>
      <p:ext uri="{BB962C8B-B14F-4D97-AF65-F5344CB8AC3E}">
        <p14:creationId xmlns:p14="http://schemas.microsoft.com/office/powerpoint/2010/main" val="33333473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txBody>
          <a:bodyPr>
            <a:normAutofit fontScale="90000"/>
          </a:bodyPr>
          <a:lstStyle/>
          <a:p>
            <a:r>
              <a:rPr lang="en-US" dirty="0"/>
              <a:t>List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5025118"/>
          </a:xfrm>
        </p:spPr>
        <p:txBody>
          <a:bodyPr/>
          <a:lstStyle/>
          <a:p>
            <a:r>
              <a:rPr lang="en-US" dirty="0"/>
              <a:t>append(object x)</a:t>
            </a:r>
          </a:p>
          <a:p>
            <a:r>
              <a:rPr lang="en-US" dirty="0"/>
              <a:t>clear()</a:t>
            </a:r>
          </a:p>
          <a:p>
            <a:r>
              <a:rPr lang="en-US" dirty="0"/>
              <a:t>count(object x)</a:t>
            </a:r>
          </a:p>
          <a:p>
            <a:r>
              <a:rPr lang="en-US" dirty="0"/>
              <a:t>copy()</a:t>
            </a:r>
          </a:p>
          <a:p>
            <a:r>
              <a:rPr lang="en-US" dirty="0"/>
              <a:t>extend(list 2)</a:t>
            </a:r>
          </a:p>
          <a:p>
            <a:r>
              <a:rPr lang="en-US" dirty="0"/>
              <a:t>index(object x)</a:t>
            </a:r>
          </a:p>
          <a:p>
            <a:r>
              <a:rPr lang="en-US" dirty="0"/>
              <a:t>insert(</a:t>
            </a:r>
            <a:r>
              <a:rPr lang="en-US" dirty="0" err="1"/>
              <a:t>int</a:t>
            </a:r>
            <a:r>
              <a:rPr lang="en-US" dirty="0"/>
              <a:t> index, object x)</a:t>
            </a:r>
          </a:p>
          <a:p>
            <a:r>
              <a:rPr lang="en-US" dirty="0"/>
              <a:t>reverse()</a:t>
            </a:r>
          </a:p>
          <a:p>
            <a:r>
              <a:rPr lang="en-US" dirty="0"/>
              <a:t>sort()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4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sz="3629" b="1">
                <a:latin typeface="Century Schoolbook L" pitchFamily="18"/>
              </a:rPr>
              <a:t>List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38200" y="1578882"/>
            <a:ext cx="10515600" cy="386397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Lists are used to store multiple items in a single variable.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Lists are one of 4 built-in data types in Python used to store collections of data, the other 3 are </a:t>
            </a:r>
            <a:r>
              <a:rPr lang="en-US" dirty="0">
                <a:hlinkClick r:id="rId3"/>
              </a:rPr>
              <a:t>Tuple</a:t>
            </a:r>
            <a:r>
              <a:rPr lang="en-US" dirty="0"/>
              <a:t>, </a:t>
            </a:r>
            <a:r>
              <a:rPr lang="en-US" dirty="0">
                <a:hlinkClick r:id="rId4"/>
              </a:rPr>
              <a:t>Set</a:t>
            </a:r>
            <a:r>
              <a:rPr lang="en-US" dirty="0"/>
              <a:t>, and </a:t>
            </a:r>
            <a:r>
              <a:rPr lang="en-US" dirty="0">
                <a:hlinkClick r:id="rId5"/>
              </a:rPr>
              <a:t>Dictionary</a:t>
            </a:r>
            <a:r>
              <a:rPr lang="en-US" dirty="0"/>
              <a:t>, all with different qualities and usage.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Lists are created using square brackets:</a:t>
            </a:r>
          </a:p>
        </p:txBody>
      </p:sp>
    </p:spTree>
    <p:extLst>
      <p:ext uri="{BB962C8B-B14F-4D97-AF65-F5344CB8AC3E}">
        <p14:creationId xmlns:p14="http://schemas.microsoft.com/office/powerpoint/2010/main" val="6547291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len</a:t>
            </a:r>
            <a:r>
              <a:rPr lang="en-US" dirty="0"/>
              <a:t>()</a:t>
            </a:r>
          </a:p>
          <a:p>
            <a:r>
              <a:rPr lang="en-US" dirty="0"/>
              <a:t>max()</a:t>
            </a:r>
          </a:p>
          <a:p>
            <a:r>
              <a:rPr lang="en-US" dirty="0"/>
              <a:t>min()</a:t>
            </a:r>
          </a:p>
          <a:p>
            <a:r>
              <a:rPr lang="en-US" dirty="0"/>
              <a:t>sum()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459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8480" y="843280"/>
            <a:ext cx="11653520" cy="50930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 dirty="0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Design, Develop and Implement a menu driven Program in Python for the</a:t>
            </a:r>
          </a:p>
          <a:p>
            <a:pPr marL="0" marR="0" lvl="0" indent="0" algn="just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 dirty="0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 following operations on STACK</a:t>
            </a:r>
          </a:p>
          <a:p>
            <a:pPr marL="0" marR="0" lvl="0" indent="0" algn="just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 dirty="0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 (List Implementation of Stack )</a:t>
            </a:r>
          </a:p>
          <a:p>
            <a:pPr marL="0" marR="0" lvl="0" indent="0" algn="just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 dirty="0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a. Push an Element on to Stack</a:t>
            </a:r>
          </a:p>
          <a:p>
            <a:pPr marL="0" marR="0" lvl="0" indent="0" algn="just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 dirty="0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b. Pop an Element from Stack</a:t>
            </a:r>
          </a:p>
          <a:p>
            <a:pPr marL="0" marR="0" lvl="0" indent="0" algn="just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 dirty="0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c. Demonstrate Overflow and Underflow situations on Stack</a:t>
            </a:r>
          </a:p>
          <a:p>
            <a:pPr marL="0" marR="0" lvl="0" indent="0" algn="just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 dirty="0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d. Display the status of Stack</a:t>
            </a:r>
          </a:p>
          <a:p>
            <a:pPr marL="0" marR="0" lvl="0" indent="0" algn="just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 dirty="0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e. Exit</a:t>
            </a:r>
          </a:p>
          <a:p>
            <a:pPr marL="0" marR="0" lvl="0" indent="0" algn="just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 dirty="0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Support the program with appropriate functions for each of the above operations</a:t>
            </a:r>
          </a:p>
        </p:txBody>
      </p:sp>
    </p:spTree>
    <p:extLst>
      <p:ext uri="{BB962C8B-B14F-4D97-AF65-F5344CB8AC3E}">
        <p14:creationId xmlns:p14="http://schemas.microsoft.com/office/powerpoint/2010/main" val="7243014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599" y="551543"/>
            <a:ext cx="1110342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Design, Develop and Implement a menu driven Program in Python for the following operations on Queue (List Implementation of Queue with maximum size MAX)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marR="0" lvl="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+mj-lt"/>
              <a:buAutoNum type="alphaUcPeriod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 an Element on to Queue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marR="0" lvl="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+mj-lt"/>
              <a:buAutoNum type="alphaUcPeriod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 an Element from Queue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marR="0" lvl="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+mj-lt"/>
              <a:buAutoNum type="alphaUcPeriod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Demonstrate Overflow and Underflow situations on Queue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marR="0" lvl="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+mj-lt"/>
              <a:buAutoNum type="alphaUcPeriod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Display the status of Queue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marR="0" lvl="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+mj-lt"/>
              <a:buAutoNum type="alphaUcPeriod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Exit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523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en-US" b="1"/>
              <a:t>Example</a:t>
            </a:r>
          </a:p>
          <a:p>
            <a:pPr lvl="0"/>
            <a:r>
              <a:rPr lang="en-US"/>
              <a:t>alpha = ["a", "b", "c"]</a:t>
            </a:r>
          </a:p>
          <a:p>
            <a:pPr lvl="0"/>
            <a:r>
              <a:rPr lang="en-US"/>
              <a:t>print(alpha)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57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sz="3266" b="1">
                <a:latin typeface="Century Schoolbook L" pitchFamily="18"/>
              </a:rPr>
              <a:t>List Items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just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en-US" sz="2540">
                <a:latin typeface="Century Schoolbook L" pitchFamily="18"/>
              </a:rPr>
              <a:t>List items are ordered, changeable, and allow duplicate values.</a:t>
            </a:r>
          </a:p>
          <a:p>
            <a:pPr lvl="0" algn="just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en-US" sz="2540">
                <a:latin typeface="Century Schoolbook L" pitchFamily="18"/>
              </a:rPr>
              <a:t>List items are indexed, the first item has index [0], the second item has index [1] etc.</a:t>
            </a:r>
          </a:p>
        </p:txBody>
      </p:sp>
    </p:spTree>
    <p:extLst>
      <p:ext uri="{BB962C8B-B14F-4D97-AF65-F5344CB8AC3E}">
        <p14:creationId xmlns:p14="http://schemas.microsoft.com/office/powerpoint/2010/main" val="2433654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740230" y="746575"/>
            <a:ext cx="10740570" cy="5088168"/>
          </a:xfrm>
        </p:spPr>
        <p:txBody>
          <a:bodyPr>
            <a:normAutofit/>
          </a:bodyPr>
          <a:lstStyle/>
          <a:p>
            <a:pPr lvl="0" algn="just"/>
            <a:r>
              <a:rPr lang="en-US" b="1" dirty="0">
                <a:latin typeface="Century Schoolbook L" pitchFamily="18"/>
              </a:rPr>
              <a:t>Ordered</a:t>
            </a:r>
          </a:p>
          <a:p>
            <a:pPr lvl="0" algn="just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en-US" dirty="0">
                <a:latin typeface="Century Schoolbook L" pitchFamily="18"/>
              </a:rPr>
              <a:t>The items have a defined order, and that order will not change.</a:t>
            </a:r>
          </a:p>
          <a:p>
            <a:pPr lvl="0" algn="just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en-US" dirty="0">
                <a:latin typeface="Century Schoolbook L" pitchFamily="18"/>
              </a:rPr>
              <a:t>If you add new items to a list, the new items will be placed at the end of the list.</a:t>
            </a:r>
          </a:p>
          <a:p>
            <a:pPr lvl="0" algn="just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en-US" b="1" dirty="0">
                <a:latin typeface="Century Schoolbook L" pitchFamily="18"/>
              </a:rPr>
              <a:t>Note: </a:t>
            </a:r>
            <a:r>
              <a:rPr lang="en-US" b="1" i="1" dirty="0">
                <a:latin typeface="Century Schoolbook L" pitchFamily="18"/>
              </a:rPr>
              <a:t>There are some list methods that will change the order, but in general: the order of the items will not change.</a:t>
            </a:r>
          </a:p>
        </p:txBody>
      </p:sp>
    </p:spTree>
    <p:extLst>
      <p:ext uri="{BB962C8B-B14F-4D97-AF65-F5344CB8AC3E}">
        <p14:creationId xmlns:p14="http://schemas.microsoft.com/office/powerpoint/2010/main" val="3977841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493487" y="746575"/>
            <a:ext cx="10726056" cy="4667254"/>
          </a:xfrm>
        </p:spPr>
        <p:txBody>
          <a:bodyPr/>
          <a:lstStyle/>
          <a:p>
            <a:pPr lvl="0" algn="just">
              <a:lnSpc>
                <a:spcPct val="150000"/>
              </a:lnSpc>
            </a:pPr>
            <a:r>
              <a:rPr lang="en-US" sz="2540" b="1" dirty="0">
                <a:latin typeface="Century Schoolbook L" pitchFamily="18"/>
              </a:rPr>
              <a:t>Changeable</a:t>
            </a:r>
          </a:p>
          <a:p>
            <a:pPr lvl="0" algn="just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en-US" sz="2540" dirty="0">
                <a:latin typeface="Century Schoolbook L" pitchFamily="18"/>
              </a:rPr>
              <a:t>The list is changeable, meaning that we can change, add, and remove items in a list after it has been created.</a:t>
            </a:r>
          </a:p>
        </p:txBody>
      </p:sp>
    </p:spTree>
    <p:extLst>
      <p:ext uri="{BB962C8B-B14F-4D97-AF65-F5344CB8AC3E}">
        <p14:creationId xmlns:p14="http://schemas.microsoft.com/office/powerpoint/2010/main" val="33874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827314" y="1349926"/>
            <a:ext cx="10464799" cy="420904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540" b="1" dirty="0">
                <a:latin typeface="Century Schoolbook L" pitchFamily="18"/>
              </a:rPr>
              <a:t>Allow Duplicates</a:t>
            </a:r>
          </a:p>
          <a:p>
            <a:pPr lvl="0" algn="just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en-US" sz="2540" dirty="0">
                <a:latin typeface="Century Schoolbook L" pitchFamily="18"/>
              </a:rPr>
              <a:t>Since lists are indexed, lists can have items with the same value.</a:t>
            </a:r>
          </a:p>
          <a:p>
            <a:pPr lvl="0" algn="just">
              <a:lnSpc>
                <a:spcPct val="150000"/>
              </a:lnSpc>
            </a:pPr>
            <a:r>
              <a:rPr lang="en-US" sz="2540" dirty="0">
                <a:latin typeface="Century Schoolbook L" pitchFamily="18"/>
              </a:rPr>
              <a:t>Example</a:t>
            </a:r>
          </a:p>
          <a:p>
            <a:pPr lvl="0" algn="just">
              <a:lnSpc>
                <a:spcPct val="150000"/>
              </a:lnSpc>
            </a:pPr>
            <a:r>
              <a:rPr lang="en-US" sz="2540" dirty="0">
                <a:latin typeface="Century Schoolbook L" pitchFamily="18"/>
              </a:rPr>
              <a:t>Lists allow duplicate values:</a:t>
            </a:r>
          </a:p>
          <a:p>
            <a:pPr lvl="0" algn="just">
              <a:lnSpc>
                <a:spcPct val="150000"/>
              </a:lnSpc>
            </a:pPr>
            <a:r>
              <a:rPr lang="en-US" sz="2540" dirty="0">
                <a:latin typeface="Century Schoolbook L" pitchFamily="18"/>
              </a:rPr>
              <a:t>alpha = ["a", "b", "c", "a", "c"]</a:t>
            </a:r>
          </a:p>
          <a:p>
            <a:pPr lvl="0" algn="just">
              <a:lnSpc>
                <a:spcPct val="150000"/>
              </a:lnSpc>
            </a:pPr>
            <a:r>
              <a:rPr lang="en-US" sz="2540" dirty="0">
                <a:latin typeface="Century Schoolbook L" pitchFamily="18"/>
              </a:rPr>
              <a:t>print(alpha)</a:t>
            </a:r>
          </a:p>
        </p:txBody>
      </p:sp>
    </p:spTree>
    <p:extLst>
      <p:ext uri="{BB962C8B-B14F-4D97-AF65-F5344CB8AC3E}">
        <p14:creationId xmlns:p14="http://schemas.microsoft.com/office/powerpoint/2010/main" val="2043627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1620</Words>
  <Application>Microsoft Office PowerPoint</Application>
  <PresentationFormat>Widescreen</PresentationFormat>
  <Paragraphs>197</Paragraphs>
  <Slides>42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Century Schoolbook L</vt:lpstr>
      <vt:lpstr>StarSymbol</vt:lpstr>
      <vt:lpstr>Times New Roman</vt:lpstr>
      <vt:lpstr>Office Theme</vt:lpstr>
      <vt:lpstr>UNIT 2</vt:lpstr>
      <vt:lpstr>PowerPoint Presentation</vt:lpstr>
      <vt:lpstr>PowerPoint Presentation</vt:lpstr>
      <vt:lpstr>List</vt:lpstr>
      <vt:lpstr>PowerPoint Presentation</vt:lpstr>
      <vt:lpstr>List Items</vt:lpstr>
      <vt:lpstr>PowerPoint Presentation</vt:lpstr>
      <vt:lpstr>PowerPoint Presentation</vt:lpstr>
      <vt:lpstr>PowerPoint Presentation</vt:lpstr>
      <vt:lpstr>PowerPoint Presentation</vt:lpstr>
      <vt:lpstr>List Items - Data Types</vt:lpstr>
      <vt:lpstr>PowerPoint Presentation</vt:lpstr>
      <vt:lpstr>PowerPoint Presentation</vt:lpstr>
      <vt:lpstr>The list() Constructor</vt:lpstr>
      <vt:lpstr>Access List Items</vt:lpstr>
      <vt:lpstr>Access Items</vt:lpstr>
      <vt:lpstr>PowerPoint Presentation</vt:lpstr>
      <vt:lpstr>PowerPoint Presentation</vt:lpstr>
      <vt:lpstr>PowerPoint Presentation</vt:lpstr>
      <vt:lpstr>Change List Items</vt:lpstr>
      <vt:lpstr>Change a Range of Item Values</vt:lpstr>
      <vt:lpstr>PowerPoint Presentation</vt:lpstr>
      <vt:lpstr>Add List Items</vt:lpstr>
      <vt:lpstr>Insert Items</vt:lpstr>
      <vt:lpstr>Extend List</vt:lpstr>
      <vt:lpstr>Remove List Items</vt:lpstr>
      <vt:lpstr>Remove Specified Index</vt:lpstr>
      <vt:lpstr>PowerPoint Presentation</vt:lpstr>
      <vt:lpstr>PowerPoint Presentation</vt:lpstr>
      <vt:lpstr>PowerPoint Presentation</vt:lpstr>
      <vt:lpstr>Loop Through a List</vt:lpstr>
      <vt:lpstr>Loop Through the Index Numbers</vt:lpstr>
      <vt:lpstr>Using a While Loop</vt:lpstr>
      <vt:lpstr>LIST COMPREHENSIONS</vt:lpstr>
      <vt:lpstr>Example:</vt:lpstr>
      <vt:lpstr>PowerPoint Presentation</vt:lpstr>
      <vt:lpstr>PowerPoint Presentation</vt:lpstr>
      <vt:lpstr>PowerPoint Presentation</vt:lpstr>
      <vt:lpstr>List Methods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List Items</dc:title>
  <dc:creator>Guru Prasad</dc:creator>
  <cp:lastModifiedBy>guruprasadms.cse@gmail.com</cp:lastModifiedBy>
  <cp:revision>49</cp:revision>
  <dcterms:created xsi:type="dcterms:W3CDTF">2022-09-21T15:17:29Z</dcterms:created>
  <dcterms:modified xsi:type="dcterms:W3CDTF">2023-08-22T08:22:49Z</dcterms:modified>
</cp:coreProperties>
</file>