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4" r:id="rId6"/>
    <p:sldId id="259" r:id="rId7"/>
    <p:sldId id="260" r:id="rId8"/>
    <p:sldId id="261" r:id="rId9"/>
    <p:sldId id="262" r:id="rId10"/>
    <p:sldId id="266" r:id="rId11"/>
    <p:sldId id="263"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E2C79-E359-BDFF-0965-3EC4CD486FCB}" v="23" dt="2021-08-27T11:19:37.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59B3-E21E-4946-A9BC-DBF5E2581B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297323-B25C-43F4-A3EC-9EFD1748F4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7C6C59-2FCF-49AF-98EB-F7F80476520B}"/>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5" name="Footer Placeholder 4">
            <a:extLst>
              <a:ext uri="{FF2B5EF4-FFF2-40B4-BE49-F238E27FC236}">
                <a16:creationId xmlns:a16="http://schemas.microsoft.com/office/drawing/2014/main" id="{18A8FF7A-E770-4177-A5C7-095E72EB1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EBEE9-F47D-42F8-B0E6-4C63DA88CBCD}"/>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246428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6BB5-317F-4032-BF7A-325CC2AE05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149713-5EAD-44AA-8E79-C8BCC5BDD1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7DC1A9-00D1-4BA0-9FE5-6A584CE17250}"/>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5" name="Footer Placeholder 4">
            <a:extLst>
              <a:ext uri="{FF2B5EF4-FFF2-40B4-BE49-F238E27FC236}">
                <a16:creationId xmlns:a16="http://schemas.microsoft.com/office/drawing/2014/main" id="{1ED7881C-7014-4B57-94A2-C7AB717A8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D2415-69E9-42DD-A0A7-4FFD6965FBAB}"/>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74390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E1CA3-61EA-4CCF-847B-31E0255884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57C83D-3073-4440-8F3E-E65EF82FD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27F10-982A-45D9-B4D4-0435F5FD0CDD}"/>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5" name="Footer Placeholder 4">
            <a:extLst>
              <a:ext uri="{FF2B5EF4-FFF2-40B4-BE49-F238E27FC236}">
                <a16:creationId xmlns:a16="http://schemas.microsoft.com/office/drawing/2014/main" id="{424A4BE1-9D6C-4D47-B06B-99294A4D9D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50E47-C5F4-42D9-AD79-FD794C4F2347}"/>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165200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BA50-5A94-46E6-82B1-214C90FC66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D5BB9-5041-455B-8977-9E691611C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AA875C-CBBA-4728-A16B-49E6A564653C}"/>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5" name="Footer Placeholder 4">
            <a:extLst>
              <a:ext uri="{FF2B5EF4-FFF2-40B4-BE49-F238E27FC236}">
                <a16:creationId xmlns:a16="http://schemas.microsoft.com/office/drawing/2014/main" id="{63ACA949-AB4B-4C71-ABE3-C67E5F0DB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F8946-AD12-4980-9988-D0B227916B71}"/>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356634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0AF8-3885-4B56-95C7-F084D6CF0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ED0725-C28C-4241-B2A5-B8B892435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88BA1C-AA3C-4765-8763-563271B64C3D}"/>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5" name="Footer Placeholder 4">
            <a:extLst>
              <a:ext uri="{FF2B5EF4-FFF2-40B4-BE49-F238E27FC236}">
                <a16:creationId xmlns:a16="http://schemas.microsoft.com/office/drawing/2014/main" id="{A6CC7FBB-FEA9-4C2A-82B7-DF29948221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07A0C-383D-41BE-B956-CEE5EA1F0A39}"/>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280033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4392-B6CF-44F0-B72E-B6153F6CD9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F459F5-88AF-4EB2-8973-7D28B27D1C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17E927-B044-4EB6-8BEA-54FD30571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8A9E0F-91D8-4237-9D3A-5F9346044C7F}"/>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6" name="Footer Placeholder 5">
            <a:extLst>
              <a:ext uri="{FF2B5EF4-FFF2-40B4-BE49-F238E27FC236}">
                <a16:creationId xmlns:a16="http://schemas.microsoft.com/office/drawing/2014/main" id="{8DD47836-4DDC-473B-8871-1D979081A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1EBA5-E362-4080-BFB5-6F5EC24EF124}"/>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76574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5B08-23E7-4A22-8CAF-105A4F9000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60D239-E552-4917-984B-D9A33239D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29060D-B4FC-4331-BE7C-49C0F7C234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F5317F-1F03-4CB5-B0E9-7BC3AFACE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1D92EC-A7F0-469C-B643-B77AD71D09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59808A-71AC-46A4-86CC-2000F0E3ED00}"/>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8" name="Footer Placeholder 7">
            <a:extLst>
              <a:ext uri="{FF2B5EF4-FFF2-40B4-BE49-F238E27FC236}">
                <a16:creationId xmlns:a16="http://schemas.microsoft.com/office/drawing/2014/main" id="{ECFF367B-F737-46CC-8C7F-B1029280E6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9ADD07-6B3B-41CD-95B3-CBC64B76309F}"/>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368822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C063-8CDB-45E8-9C50-AF955C7CBA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0B366F-FA63-4280-B3F8-1B53993C8C09}"/>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4" name="Footer Placeholder 3">
            <a:extLst>
              <a:ext uri="{FF2B5EF4-FFF2-40B4-BE49-F238E27FC236}">
                <a16:creationId xmlns:a16="http://schemas.microsoft.com/office/drawing/2014/main" id="{840D35D8-5456-44DE-9E5E-C5108743E6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64AA44-8E9A-494D-9897-5CABC57755D6}"/>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161610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90F0A-9E97-40F5-B034-4EB1568DCE1D}"/>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3" name="Footer Placeholder 2">
            <a:extLst>
              <a:ext uri="{FF2B5EF4-FFF2-40B4-BE49-F238E27FC236}">
                <a16:creationId xmlns:a16="http://schemas.microsoft.com/office/drawing/2014/main" id="{043C613E-33DF-4A02-AF35-09D72D229C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B6DE15-A24D-45B2-A76F-B148A40AA6B1}"/>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178123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B5D9-306D-4A73-8F53-B14305F1E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54B1E7-42A9-4254-8359-B5E8D43CEA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DD32DC-B0A0-4442-9AE5-BB78BA4E8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A2CAC-D330-4B48-89BD-8E86FDCFD1B4}"/>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6" name="Footer Placeholder 5">
            <a:extLst>
              <a:ext uri="{FF2B5EF4-FFF2-40B4-BE49-F238E27FC236}">
                <a16:creationId xmlns:a16="http://schemas.microsoft.com/office/drawing/2014/main" id="{CA1D3C3E-97D6-4CDC-8182-7637943D17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8785D-1B35-4C1D-9A77-C750BD4A36ED}"/>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56528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D836-218B-4591-B0DA-E5C1B044F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E95560-DDE9-44F1-B4B8-85E2A27B1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378A65-EBAF-4FEA-BE3F-DE8EF88A2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3B3D3-33C7-47AA-AF6F-11E5E7345028}"/>
              </a:ext>
            </a:extLst>
          </p:cNvPr>
          <p:cNvSpPr>
            <a:spLocks noGrp="1"/>
          </p:cNvSpPr>
          <p:nvPr>
            <p:ph type="dt" sz="half" idx="10"/>
          </p:nvPr>
        </p:nvSpPr>
        <p:spPr/>
        <p:txBody>
          <a:bodyPr/>
          <a:lstStyle/>
          <a:p>
            <a:fld id="{89EFE384-2A85-4C25-AB2E-1EC72B68528C}" type="datetimeFigureOut">
              <a:rPr lang="en-IN" smtClean="0"/>
              <a:t>27-08-2021</a:t>
            </a:fld>
            <a:endParaRPr lang="en-IN"/>
          </a:p>
        </p:txBody>
      </p:sp>
      <p:sp>
        <p:nvSpPr>
          <p:cNvPr id="6" name="Footer Placeholder 5">
            <a:extLst>
              <a:ext uri="{FF2B5EF4-FFF2-40B4-BE49-F238E27FC236}">
                <a16:creationId xmlns:a16="http://schemas.microsoft.com/office/drawing/2014/main" id="{30EBD407-4E9F-40B2-8A95-2DC4DB71D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393239-12EC-4B0C-828F-37B1530894DB}"/>
              </a:ext>
            </a:extLst>
          </p:cNvPr>
          <p:cNvSpPr>
            <a:spLocks noGrp="1"/>
          </p:cNvSpPr>
          <p:nvPr>
            <p:ph type="sldNum" sz="quarter" idx="12"/>
          </p:nvPr>
        </p:nvSpPr>
        <p:spPr/>
        <p:txBody>
          <a:bodyPr/>
          <a:lstStyle/>
          <a:p>
            <a:fld id="{33CF80EA-7EC7-45A0-A98E-B20C658607BB}" type="slidenum">
              <a:rPr lang="en-IN" smtClean="0"/>
              <a:t>‹#›</a:t>
            </a:fld>
            <a:endParaRPr lang="en-IN"/>
          </a:p>
        </p:txBody>
      </p:sp>
    </p:spTree>
    <p:extLst>
      <p:ext uri="{BB962C8B-B14F-4D97-AF65-F5344CB8AC3E}">
        <p14:creationId xmlns:p14="http://schemas.microsoft.com/office/powerpoint/2010/main" val="223853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F2D25F-DE18-426B-9AA2-74D77E4ED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E819C3-A898-46C0-9146-20BF6C198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93586E-5DC0-43C4-8AC9-4ED3B77FB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FE384-2A85-4C25-AB2E-1EC72B68528C}" type="datetimeFigureOut">
              <a:rPr lang="en-IN" smtClean="0"/>
              <a:t>27-08-2021</a:t>
            </a:fld>
            <a:endParaRPr lang="en-IN"/>
          </a:p>
        </p:txBody>
      </p:sp>
      <p:sp>
        <p:nvSpPr>
          <p:cNvPr id="5" name="Footer Placeholder 4">
            <a:extLst>
              <a:ext uri="{FF2B5EF4-FFF2-40B4-BE49-F238E27FC236}">
                <a16:creationId xmlns:a16="http://schemas.microsoft.com/office/drawing/2014/main" id="{6C216F68-4674-4CA5-A2C2-0116B4553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A14E9F-7AE9-4EA6-839B-D86C7D1E6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F80EA-7EC7-45A0-A98E-B20C658607BB}" type="slidenum">
              <a:rPr lang="en-IN" smtClean="0"/>
              <a:t>‹#›</a:t>
            </a:fld>
            <a:endParaRPr lang="en-IN"/>
          </a:p>
        </p:txBody>
      </p:sp>
    </p:spTree>
    <p:extLst>
      <p:ext uri="{BB962C8B-B14F-4D97-AF65-F5344CB8AC3E}">
        <p14:creationId xmlns:p14="http://schemas.microsoft.com/office/powerpoint/2010/main" val="424857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692D-9089-499C-BAB5-8651078261EE}"/>
              </a:ext>
            </a:extLst>
          </p:cNvPr>
          <p:cNvSpPr>
            <a:spLocks noGrp="1"/>
          </p:cNvSpPr>
          <p:nvPr>
            <p:ph type="ctrTitle"/>
          </p:nvPr>
        </p:nvSpPr>
        <p:spPr/>
        <p:txBody>
          <a:bodyPr/>
          <a:lstStyle/>
          <a:p>
            <a:r>
              <a:rPr lang="en-IN" dirty="0"/>
              <a:t>Decision Trees</a:t>
            </a:r>
          </a:p>
        </p:txBody>
      </p:sp>
      <p:sp>
        <p:nvSpPr>
          <p:cNvPr id="3" name="Subtitle 2">
            <a:extLst>
              <a:ext uri="{FF2B5EF4-FFF2-40B4-BE49-F238E27FC236}">
                <a16:creationId xmlns:a16="http://schemas.microsoft.com/office/drawing/2014/main" id="{89B968D4-758D-467A-B745-C74DD983E12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2880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A93D-9780-432D-A3EA-DDA7E988052F}"/>
              </a:ext>
            </a:extLst>
          </p:cNvPr>
          <p:cNvSpPr>
            <a:spLocks noGrp="1"/>
          </p:cNvSpPr>
          <p:nvPr>
            <p:ph type="title"/>
          </p:nvPr>
        </p:nvSpPr>
        <p:spPr>
          <a:xfrm>
            <a:off x="1653363" y="365760"/>
            <a:ext cx="9367203" cy="1188720"/>
          </a:xfrm>
        </p:spPr>
        <p:txBody>
          <a:bodyPr>
            <a:normAutofit/>
          </a:bodyPr>
          <a:lstStyle/>
          <a:p>
            <a:r>
              <a:rPr lang="en-US" sz="3700" b="1" i="0">
                <a:effectLst/>
                <a:latin typeface="inter-bold"/>
              </a:rPr>
              <a:t>How does the Decision Tree algorithm Work?</a:t>
            </a:r>
            <a:endParaRPr lang="en-IN" sz="370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12D7079-CBA0-481D-964C-032B41AA33A0}"/>
              </a:ext>
            </a:extLst>
          </p:cNvPr>
          <p:cNvSpPr>
            <a:spLocks noGrp="1"/>
          </p:cNvSpPr>
          <p:nvPr>
            <p:ph idx="1"/>
          </p:nvPr>
        </p:nvSpPr>
        <p:spPr>
          <a:xfrm>
            <a:off x="1653363" y="2176272"/>
            <a:ext cx="9367204" cy="4041648"/>
          </a:xfrm>
        </p:spPr>
        <p:txBody>
          <a:bodyPr anchor="t">
            <a:normAutofit/>
          </a:bodyPr>
          <a:lstStyle/>
          <a:p>
            <a:r>
              <a:rPr lang="en-US" sz="2400" b="0" i="0">
                <a:effectLst/>
                <a:latin typeface="Times New Roman" panose="02020603050405020304" pitchFamily="18" charset="0"/>
                <a:cs typeface="Times New Roman" panose="02020603050405020304" pitchFamily="18" charset="0"/>
              </a:rPr>
              <a:t>In a decision tree, for predicting the class of the given dataset, the algorithm starts from the root node of the tree. </a:t>
            </a:r>
          </a:p>
          <a:p>
            <a:r>
              <a:rPr lang="en-US" sz="2400" b="0" i="0">
                <a:effectLst/>
                <a:latin typeface="Times New Roman" panose="02020603050405020304" pitchFamily="18" charset="0"/>
                <a:cs typeface="Times New Roman" panose="02020603050405020304" pitchFamily="18" charset="0"/>
              </a:rPr>
              <a:t>This algorithm compares the values of root attribute with the record (real dataset) attribute and, based on the comparison, follows the branch and jumps to the next node.</a:t>
            </a:r>
          </a:p>
          <a:p>
            <a:r>
              <a:rPr lang="en-US" sz="2400" b="0" i="0">
                <a:effectLst/>
                <a:latin typeface="Times New Roman" panose="02020603050405020304" pitchFamily="18" charset="0"/>
                <a:cs typeface="Times New Roman" panose="02020603050405020304" pitchFamily="18" charset="0"/>
              </a:rPr>
              <a:t>For the next node, the algorithm again compares the attribute value with the other sub-nodes and move further. </a:t>
            </a:r>
          </a:p>
          <a:p>
            <a:r>
              <a:rPr lang="en-US" sz="2400" b="0" i="0">
                <a:effectLst/>
                <a:latin typeface="Times New Roman" panose="02020603050405020304" pitchFamily="18" charset="0"/>
                <a:cs typeface="Times New Roman" panose="02020603050405020304" pitchFamily="18" charset="0"/>
              </a:rPr>
              <a:t>It continues the process until it reaches the leaf node of the tree. </a:t>
            </a:r>
          </a:p>
        </p:txBody>
      </p:sp>
    </p:spTree>
    <p:extLst>
      <p:ext uri="{BB962C8B-B14F-4D97-AF65-F5344CB8AC3E}">
        <p14:creationId xmlns:p14="http://schemas.microsoft.com/office/powerpoint/2010/main" val="67747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73D9-C912-4F71-9353-2417FBCF7325}"/>
              </a:ext>
            </a:extLst>
          </p:cNvPr>
          <p:cNvSpPr>
            <a:spLocks noGrp="1"/>
          </p:cNvSpPr>
          <p:nvPr>
            <p:ph type="title"/>
          </p:nvPr>
        </p:nvSpPr>
        <p:spPr>
          <a:xfrm>
            <a:off x="1653363" y="365760"/>
            <a:ext cx="9367203" cy="1188720"/>
          </a:xfrm>
        </p:spPr>
        <p:txBody>
          <a:bodyPr>
            <a:normAutofit/>
          </a:bodyPr>
          <a:lstStyle/>
          <a:p>
            <a:r>
              <a:rPr lang="en-US" sz="3700" b="0" i="0">
                <a:effectLst/>
                <a:latin typeface="inter-regular"/>
              </a:rPr>
              <a:t>The complete process can be better understood using the below algorithm:</a:t>
            </a:r>
            <a:endParaRPr lang="en-IN" sz="370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D1EFF46-CEBC-4E2D-AB51-C9BB76F61A74}"/>
              </a:ext>
            </a:extLst>
          </p:cNvPr>
          <p:cNvSpPr>
            <a:spLocks noGrp="1"/>
          </p:cNvSpPr>
          <p:nvPr>
            <p:ph idx="1"/>
          </p:nvPr>
        </p:nvSpPr>
        <p:spPr>
          <a:xfrm>
            <a:off x="1653363" y="2176272"/>
            <a:ext cx="9367204" cy="4041648"/>
          </a:xfrm>
        </p:spPr>
        <p:txBody>
          <a:bodyPr anchor="t">
            <a:normAutofit/>
          </a:bodyPr>
          <a:lstStyle/>
          <a:p>
            <a:pPr>
              <a:buFont typeface="Arial" panose="020B0604020202020204" pitchFamily="34" charset="0"/>
              <a:buChar char="•"/>
            </a:pPr>
            <a:r>
              <a:rPr lang="en-US" sz="2200" b="1" i="0">
                <a:effectLst/>
                <a:latin typeface="Times New Roman" panose="02020603050405020304" pitchFamily="18" charset="0"/>
                <a:cs typeface="Times New Roman" panose="02020603050405020304" pitchFamily="18" charset="0"/>
              </a:rPr>
              <a:t>Step-1:</a:t>
            </a:r>
            <a:r>
              <a:rPr lang="en-US" sz="2200" b="0" i="0">
                <a:effectLst/>
                <a:latin typeface="Times New Roman" panose="02020603050405020304" pitchFamily="18" charset="0"/>
                <a:cs typeface="Times New Roman" panose="02020603050405020304" pitchFamily="18" charset="0"/>
              </a:rPr>
              <a:t> Begin the tree with the root node, says S, which contains the complete dataset.</a:t>
            </a:r>
          </a:p>
          <a:p>
            <a:pPr>
              <a:buFont typeface="Arial" panose="020B0604020202020204" pitchFamily="34" charset="0"/>
              <a:buChar char="•"/>
            </a:pPr>
            <a:r>
              <a:rPr lang="en-US" sz="2200" b="1" i="0">
                <a:effectLst/>
                <a:latin typeface="Times New Roman" panose="02020603050405020304" pitchFamily="18" charset="0"/>
                <a:cs typeface="Times New Roman" panose="02020603050405020304" pitchFamily="18" charset="0"/>
              </a:rPr>
              <a:t>Step-2:</a:t>
            </a:r>
            <a:r>
              <a:rPr lang="en-US" sz="2200" b="0" i="0">
                <a:effectLst/>
                <a:latin typeface="Times New Roman" panose="02020603050405020304" pitchFamily="18" charset="0"/>
                <a:cs typeface="Times New Roman" panose="02020603050405020304" pitchFamily="18" charset="0"/>
              </a:rPr>
              <a:t> Find the best attribute in the dataset using </a:t>
            </a:r>
            <a:r>
              <a:rPr lang="en-US" sz="2200" b="1" i="0">
                <a:effectLst/>
                <a:latin typeface="Times New Roman" panose="02020603050405020304" pitchFamily="18" charset="0"/>
                <a:cs typeface="Times New Roman" panose="02020603050405020304" pitchFamily="18" charset="0"/>
              </a:rPr>
              <a:t>Attribute Selection Measure (ASM).</a:t>
            </a:r>
            <a:endParaRPr lang="en-US" sz="2200" b="0" i="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i="0">
                <a:effectLst/>
                <a:latin typeface="Times New Roman" panose="02020603050405020304" pitchFamily="18" charset="0"/>
                <a:cs typeface="Times New Roman" panose="02020603050405020304" pitchFamily="18" charset="0"/>
              </a:rPr>
              <a:t>Step-3:</a:t>
            </a:r>
            <a:r>
              <a:rPr lang="en-US" sz="2200" b="0" i="0">
                <a:effectLst/>
                <a:latin typeface="Times New Roman" panose="02020603050405020304" pitchFamily="18" charset="0"/>
                <a:cs typeface="Times New Roman" panose="02020603050405020304" pitchFamily="18" charset="0"/>
              </a:rPr>
              <a:t> Divide the S into subsets that contains possible values for the best attributes.</a:t>
            </a:r>
          </a:p>
          <a:p>
            <a:pPr>
              <a:buFont typeface="Arial" panose="020B0604020202020204" pitchFamily="34" charset="0"/>
              <a:buChar char="•"/>
            </a:pPr>
            <a:r>
              <a:rPr lang="en-US" sz="2200" b="1" i="0">
                <a:effectLst/>
                <a:latin typeface="Times New Roman" panose="02020603050405020304" pitchFamily="18" charset="0"/>
                <a:cs typeface="Times New Roman" panose="02020603050405020304" pitchFamily="18" charset="0"/>
              </a:rPr>
              <a:t>Step-4:</a:t>
            </a:r>
            <a:r>
              <a:rPr lang="en-US" sz="2200" b="0" i="0">
                <a:effectLst/>
                <a:latin typeface="Times New Roman" panose="02020603050405020304" pitchFamily="18" charset="0"/>
                <a:cs typeface="Times New Roman" panose="02020603050405020304" pitchFamily="18" charset="0"/>
              </a:rPr>
              <a:t> Generate the decision tree node, which contains the best attribute.</a:t>
            </a:r>
          </a:p>
          <a:p>
            <a:pPr>
              <a:buFont typeface="Arial" panose="020B0604020202020204" pitchFamily="34" charset="0"/>
              <a:buChar char="•"/>
            </a:pPr>
            <a:r>
              <a:rPr lang="en-US" sz="2200" b="1" i="0">
                <a:effectLst/>
                <a:latin typeface="Times New Roman" panose="02020603050405020304" pitchFamily="18" charset="0"/>
                <a:cs typeface="Times New Roman" panose="02020603050405020304" pitchFamily="18" charset="0"/>
              </a:rPr>
              <a:t>Step-5:</a:t>
            </a:r>
            <a:r>
              <a:rPr lang="en-US" sz="2200" b="0" i="0">
                <a:effectLst/>
                <a:latin typeface="Times New Roman" panose="02020603050405020304" pitchFamily="18" charset="0"/>
                <a:cs typeface="Times New Roman" panose="02020603050405020304" pitchFamily="18" charset="0"/>
              </a:rPr>
              <a:t> Recursively make new decision trees using the subsets of the dataset created in step -3. Continue this process until a stage is reached where you cannot further classify the nodes and called the final node as a leaf node.</a:t>
            </a:r>
          </a:p>
          <a:p>
            <a:endParaRPr lang="en-IN" sz="2200"/>
          </a:p>
        </p:txBody>
      </p:sp>
    </p:spTree>
    <p:extLst>
      <p:ext uri="{BB962C8B-B14F-4D97-AF65-F5344CB8AC3E}">
        <p14:creationId xmlns:p14="http://schemas.microsoft.com/office/powerpoint/2010/main" val="299449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428C-E82F-4A6E-AE9E-D7982AA36C73}"/>
              </a:ext>
            </a:extLst>
          </p:cNvPr>
          <p:cNvSpPr>
            <a:spLocks noGrp="1"/>
          </p:cNvSpPr>
          <p:nvPr>
            <p:ph type="title"/>
          </p:nvPr>
        </p:nvSpPr>
        <p:spPr>
          <a:xfrm>
            <a:off x="1653363" y="365760"/>
            <a:ext cx="9367203" cy="1188720"/>
          </a:xfrm>
        </p:spPr>
        <p:txBody>
          <a:bodyPr>
            <a:normAutofit/>
          </a:bodyPr>
          <a:lstStyle/>
          <a:p>
            <a:r>
              <a:rPr lang="en-US" b="1" i="0">
                <a:effectLst/>
                <a:latin typeface="Open Sans" panose="020B0606030504020204" pitchFamily="34" charset="0"/>
              </a:rPr>
              <a:t>Attribute Selection Measures</a:t>
            </a:r>
            <a:endParaRPr lang="en-IN"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D5233C1-467D-4E4A-862F-4ECA098047B8}"/>
              </a:ext>
            </a:extLst>
          </p:cNvPr>
          <p:cNvSpPr>
            <a:spLocks noGrp="1"/>
          </p:cNvSpPr>
          <p:nvPr>
            <p:ph idx="1"/>
          </p:nvPr>
        </p:nvSpPr>
        <p:spPr>
          <a:xfrm>
            <a:off x="1653363" y="2176272"/>
            <a:ext cx="9367204" cy="4041648"/>
          </a:xfrm>
        </p:spPr>
        <p:txBody>
          <a:bodyPr anchor="t">
            <a:normAutofit/>
          </a:bodyPr>
          <a:lstStyle/>
          <a:p>
            <a:r>
              <a:rPr lang="en-US" sz="2400" b="0" i="0">
                <a:effectLst/>
                <a:latin typeface="Times New Roman" panose="02020603050405020304" pitchFamily="18" charset="0"/>
                <a:cs typeface="Times New Roman" panose="02020603050405020304" pitchFamily="18" charset="0"/>
              </a:rPr>
              <a:t>If the dataset consists of </a:t>
            </a:r>
            <a:r>
              <a:rPr lang="en-US" sz="2400" b="1" i="0">
                <a:effectLst/>
                <a:latin typeface="Times New Roman" panose="02020603050405020304" pitchFamily="18" charset="0"/>
                <a:cs typeface="Times New Roman" panose="02020603050405020304" pitchFamily="18" charset="0"/>
              </a:rPr>
              <a:t>N</a:t>
            </a:r>
            <a:r>
              <a:rPr lang="en-US" sz="2400" b="0" i="0">
                <a:effectLst/>
                <a:latin typeface="Times New Roman" panose="02020603050405020304" pitchFamily="18" charset="0"/>
                <a:cs typeface="Times New Roman" panose="02020603050405020304" pitchFamily="18" charset="0"/>
              </a:rPr>
              <a:t> attributes then deciding which attribute to place at the root or at different levels of the tree as internal nodes is a complicated step. </a:t>
            </a:r>
          </a:p>
          <a:p>
            <a:r>
              <a:rPr lang="en-US" sz="2400" b="0" i="0">
                <a:effectLst/>
                <a:latin typeface="Times New Roman" panose="02020603050405020304" pitchFamily="18" charset="0"/>
                <a:cs typeface="Times New Roman" panose="02020603050405020304" pitchFamily="18" charset="0"/>
              </a:rPr>
              <a:t>By just randomly selecting any node to be the root can’t solve the issue. </a:t>
            </a:r>
          </a:p>
          <a:p>
            <a:r>
              <a:rPr lang="en-US" sz="2400" b="0" i="0">
                <a:effectLst/>
                <a:latin typeface="Times New Roman" panose="02020603050405020304" pitchFamily="18" charset="0"/>
                <a:cs typeface="Times New Roman" panose="02020603050405020304" pitchFamily="18" charset="0"/>
              </a:rPr>
              <a:t>If we follow a random approach, it may give us bad results with low accuracy.</a:t>
            </a:r>
          </a:p>
          <a:p>
            <a:r>
              <a:rPr lang="en-US" sz="2400">
                <a:latin typeface="Times New Roman" panose="02020603050405020304" pitchFamily="18" charset="0"/>
                <a:cs typeface="Times New Roman" panose="02020603050405020304" pitchFamily="18" charset="0"/>
              </a:rPr>
              <a:t>There are two popular techniques for ASM, which are:</a:t>
            </a:r>
          </a:p>
          <a:p>
            <a:pPr lvl="1"/>
            <a:r>
              <a:rPr lang="en-IN">
                <a:latin typeface="Times New Roman" panose="02020603050405020304" pitchFamily="18" charset="0"/>
                <a:cs typeface="Times New Roman" panose="02020603050405020304" pitchFamily="18" charset="0"/>
              </a:rPr>
              <a:t>Information Gain</a:t>
            </a:r>
          </a:p>
          <a:p>
            <a:pPr lvl="1"/>
            <a:r>
              <a:rPr lang="en-IN">
                <a:latin typeface="Times New Roman" panose="02020603050405020304" pitchFamily="18" charset="0"/>
                <a:cs typeface="Times New Roman" panose="02020603050405020304" pitchFamily="18" charset="0"/>
              </a:rPr>
              <a:t>Gini Index</a:t>
            </a:r>
          </a:p>
          <a:p>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80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E910-0805-4D2D-8F50-9773776EAE86}"/>
              </a:ext>
            </a:extLst>
          </p:cNvPr>
          <p:cNvSpPr>
            <a:spLocks noGrp="1"/>
          </p:cNvSpPr>
          <p:nvPr>
            <p:ph type="title"/>
          </p:nvPr>
        </p:nvSpPr>
        <p:spPr>
          <a:xfrm>
            <a:off x="1653363" y="365760"/>
            <a:ext cx="9367203" cy="1188720"/>
          </a:xfrm>
        </p:spPr>
        <p:txBody>
          <a:bodyPr>
            <a:normAutofit/>
          </a:bodyPr>
          <a:lstStyle/>
          <a:p>
            <a:r>
              <a:rPr lang="en-IN" dirty="0"/>
              <a:t>Advantages of Decision Tree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D4FF139-3BC4-44C3-AEBF-170EF241DC69}"/>
              </a:ext>
            </a:extLst>
          </p:cNvPr>
          <p:cNvSpPr>
            <a:spLocks noGrp="1"/>
          </p:cNvSpPr>
          <p:nvPr>
            <p:ph idx="1"/>
          </p:nvPr>
        </p:nvSpPr>
        <p:spPr>
          <a:xfrm>
            <a:off x="1653363" y="2176272"/>
            <a:ext cx="9367204" cy="4041648"/>
          </a:xfrm>
        </p:spPr>
        <p:txBody>
          <a:bodyPr anchor="t">
            <a:normAutofit/>
          </a:bodyPr>
          <a:lstStyle/>
          <a:p>
            <a:pPr>
              <a:buFont typeface="Arial" panose="020B0604020202020204" pitchFamily="34" charset="0"/>
              <a:buChar char="•"/>
            </a:pPr>
            <a:r>
              <a:rPr lang="en-US" sz="2200" b="0" i="0">
                <a:effectLst/>
                <a:latin typeface="Times New Roman" panose="02020603050405020304" pitchFamily="18" charset="0"/>
                <a:cs typeface="Times New Roman" panose="02020603050405020304" pitchFamily="18" charset="0"/>
              </a:rPr>
              <a:t>Simple to understand and to interpret. Trees can be visualized.</a:t>
            </a:r>
          </a:p>
          <a:p>
            <a:pPr>
              <a:buFont typeface="Arial" panose="020B0604020202020204" pitchFamily="34" charset="0"/>
              <a:buChar char="•"/>
            </a:pPr>
            <a:r>
              <a:rPr lang="en-US" sz="2200" b="0" i="0">
                <a:effectLst/>
                <a:latin typeface="Times New Roman" panose="02020603050405020304" pitchFamily="18" charset="0"/>
                <a:cs typeface="Times New Roman" panose="02020603050405020304" pitchFamily="18" charset="0"/>
              </a:rPr>
              <a:t>Requires little data preparation. Other techniques often require data normalization, dummy variables need to be created and blank values to be removed. Note however that this module does not support missing values.</a:t>
            </a:r>
          </a:p>
          <a:p>
            <a:pPr>
              <a:buFont typeface="Arial" panose="020B0604020202020204" pitchFamily="34" charset="0"/>
              <a:buChar char="•"/>
            </a:pPr>
            <a:r>
              <a:rPr lang="en-US" sz="2200" b="0" i="0">
                <a:effectLst/>
                <a:latin typeface="Times New Roman" panose="02020603050405020304" pitchFamily="18" charset="0"/>
                <a:cs typeface="Times New Roman" panose="02020603050405020304" pitchFamily="18" charset="0"/>
              </a:rPr>
              <a:t>The cost of using the tree (i.e., predicting data) is logarithmic in the number of data points used to train the tree.</a:t>
            </a:r>
          </a:p>
          <a:p>
            <a:pPr>
              <a:buFont typeface="Arial" panose="020B0604020202020204" pitchFamily="34" charset="0"/>
              <a:buChar char="•"/>
            </a:pPr>
            <a:r>
              <a:rPr lang="en-US" sz="2200" b="0" i="0">
                <a:effectLst/>
                <a:latin typeface="Times New Roman" panose="02020603050405020304" pitchFamily="18" charset="0"/>
                <a:cs typeface="Times New Roman" panose="02020603050405020304" pitchFamily="18" charset="0"/>
              </a:rPr>
              <a:t>Able to handle both numerical and categorical data. However scikit-learn implementation does not support categorical variables for now. Other techniques are usually specialized in analyzing datasets that have only one type of variable.</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CB74-4A8A-4DFB-855F-10A5EEAFDF42}"/>
              </a:ext>
            </a:extLst>
          </p:cNvPr>
          <p:cNvSpPr>
            <a:spLocks noGrp="1"/>
          </p:cNvSpPr>
          <p:nvPr>
            <p:ph type="title"/>
          </p:nvPr>
        </p:nvSpPr>
        <p:spPr>
          <a:xfrm>
            <a:off x="1653363" y="365760"/>
            <a:ext cx="9367203" cy="1188720"/>
          </a:xfrm>
        </p:spPr>
        <p:txBody>
          <a:bodyPr>
            <a:normAutofit/>
          </a:bodyPr>
          <a:lstStyle/>
          <a:p>
            <a:endParaRPr lang="en-IN"/>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63D19F4-EDB6-4ADD-A4DE-121A61704A2D}"/>
              </a:ext>
            </a:extLst>
          </p:cNvPr>
          <p:cNvSpPr>
            <a:spLocks noGrp="1"/>
          </p:cNvSpPr>
          <p:nvPr>
            <p:ph idx="1"/>
          </p:nvPr>
        </p:nvSpPr>
        <p:spPr>
          <a:xfrm>
            <a:off x="1653363" y="2176272"/>
            <a:ext cx="9367204" cy="4041648"/>
          </a:xfrm>
        </p:spPr>
        <p:txBody>
          <a:bodyPr anchor="t">
            <a:normAutofit/>
          </a:bodyPr>
          <a:lstStyle/>
          <a:p>
            <a:pPr>
              <a:buFont typeface="Arial" panose="020B0604020202020204" pitchFamily="34" charset="0"/>
              <a:buChar char="•"/>
            </a:pPr>
            <a:r>
              <a:rPr lang="en-US" sz="2400" b="0" i="0">
                <a:effectLst/>
                <a:latin typeface="Times New Roman" panose="02020603050405020304" pitchFamily="18" charset="0"/>
                <a:cs typeface="Times New Roman" panose="02020603050405020304" pitchFamily="18" charset="0"/>
              </a:rPr>
              <a:t>Able to handle multi-output problems.</a:t>
            </a:r>
          </a:p>
          <a:p>
            <a:pPr>
              <a:buFont typeface="Arial" panose="020B0604020202020204" pitchFamily="34" charset="0"/>
              <a:buChar char="•"/>
            </a:pPr>
            <a:r>
              <a:rPr lang="en-US" sz="2400" b="0" i="0">
                <a:effectLst/>
                <a:latin typeface="Times New Roman" panose="02020603050405020304" pitchFamily="18" charset="0"/>
                <a:cs typeface="Times New Roman" panose="02020603050405020304" pitchFamily="18" charset="0"/>
              </a:rPr>
              <a:t>Uses a white box model. If a given situation is observable in a model, the explanation for the condition is easily explained by Boolean logic. By contrast, in a black box model (e.g., in an artificial neural network), results may be more difficult to interpret.</a:t>
            </a:r>
          </a:p>
          <a:p>
            <a:pPr>
              <a:buFont typeface="Arial" panose="020B0604020202020204" pitchFamily="34" charset="0"/>
              <a:buChar char="•"/>
            </a:pPr>
            <a:r>
              <a:rPr lang="en-US" sz="2400" b="0" i="0">
                <a:effectLst/>
                <a:latin typeface="Times New Roman" panose="02020603050405020304" pitchFamily="18" charset="0"/>
                <a:cs typeface="Times New Roman" panose="02020603050405020304" pitchFamily="18" charset="0"/>
              </a:rPr>
              <a:t>Possible to validate a model using statistical tests. That makes it possible to account for the reliability of the model.</a:t>
            </a:r>
          </a:p>
          <a:p>
            <a:pPr>
              <a:buFont typeface="Arial" panose="020B0604020202020204" pitchFamily="34" charset="0"/>
              <a:buChar char="•"/>
            </a:pPr>
            <a:r>
              <a:rPr lang="en-US" sz="2400" b="0" i="0">
                <a:effectLst/>
                <a:latin typeface="Times New Roman" panose="02020603050405020304" pitchFamily="18" charset="0"/>
                <a:cs typeface="Times New Roman" panose="02020603050405020304" pitchFamily="18" charset="0"/>
              </a:rPr>
              <a:t>Performs well even if its assumptions are somewhat violated by the true model from which the data were generated.</a:t>
            </a:r>
          </a:p>
          <a:p>
            <a:endParaRPr lang="en-IN" sz="2400"/>
          </a:p>
        </p:txBody>
      </p:sp>
    </p:spTree>
    <p:extLst>
      <p:ext uri="{BB962C8B-B14F-4D97-AF65-F5344CB8AC3E}">
        <p14:creationId xmlns:p14="http://schemas.microsoft.com/office/powerpoint/2010/main" val="148228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D904-DBF2-4EAE-89E3-0063416734E2}"/>
              </a:ext>
            </a:extLst>
          </p:cNvPr>
          <p:cNvSpPr>
            <a:spLocks noGrp="1"/>
          </p:cNvSpPr>
          <p:nvPr>
            <p:ph type="title"/>
          </p:nvPr>
        </p:nvSpPr>
        <p:spPr>
          <a:xfrm>
            <a:off x="1653363" y="365760"/>
            <a:ext cx="9367203" cy="1188720"/>
          </a:xfrm>
        </p:spPr>
        <p:txBody>
          <a:bodyPr>
            <a:normAutofit/>
          </a:bodyPr>
          <a:lstStyle/>
          <a:p>
            <a:r>
              <a:rPr lang="en-IN" dirty="0"/>
              <a:t>Disadvantages of Decision Trees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AA3708C-1881-4D53-95B6-98EAC93BAB98}"/>
              </a:ext>
            </a:extLst>
          </p:cNvPr>
          <p:cNvSpPr>
            <a:spLocks noGrp="1"/>
          </p:cNvSpPr>
          <p:nvPr>
            <p:ph idx="1"/>
          </p:nvPr>
        </p:nvSpPr>
        <p:spPr>
          <a:xfrm>
            <a:off x="1653363" y="2176272"/>
            <a:ext cx="9367204" cy="4041648"/>
          </a:xfrm>
        </p:spPr>
        <p:txBody>
          <a:bodyPr anchor="t">
            <a:normAutofit/>
          </a:bodyPr>
          <a:lstStyle/>
          <a:p>
            <a:pPr>
              <a:buFont typeface="Arial" panose="020B0604020202020204" pitchFamily="34" charset="0"/>
              <a:buChar char="•"/>
            </a:pPr>
            <a:r>
              <a:rPr lang="en-US" sz="2200" b="0" i="0">
                <a:effectLst/>
                <a:latin typeface="Times New Roman" panose="02020603050405020304" pitchFamily="18" charset="0"/>
                <a:cs typeface="Times New Roman" panose="02020603050405020304" pitchFamily="18" charset="0"/>
              </a:rPr>
              <a:t>Decision-tree learners can create over-complex trees that do not generalize the data well. This is called overfitting. </a:t>
            </a:r>
          </a:p>
          <a:p>
            <a:pPr>
              <a:buFont typeface="Arial" panose="020B0604020202020204" pitchFamily="34" charset="0"/>
              <a:buChar char="•"/>
            </a:pPr>
            <a:r>
              <a:rPr lang="en-US" sz="2200" b="0" i="0">
                <a:effectLst/>
                <a:latin typeface="Times New Roman" panose="02020603050405020304" pitchFamily="18" charset="0"/>
                <a:cs typeface="Times New Roman" panose="02020603050405020304" pitchFamily="18" charset="0"/>
              </a:rPr>
              <a:t>Mechanisms such as pruning, setting the minimum number of samples required at a leaf node or setting the maximum depth of the tree are necessary to avoid this problem.</a:t>
            </a:r>
          </a:p>
          <a:p>
            <a:pPr>
              <a:buFont typeface="Arial" panose="020B0604020202020204" pitchFamily="34" charset="0"/>
              <a:buChar char="•"/>
            </a:pPr>
            <a:r>
              <a:rPr lang="en-US" sz="2200" b="0" i="0">
                <a:effectLst/>
                <a:latin typeface="Times New Roman" panose="02020603050405020304" pitchFamily="18" charset="0"/>
                <a:cs typeface="Times New Roman" panose="02020603050405020304" pitchFamily="18" charset="0"/>
              </a:rPr>
              <a:t>Decision trees can be unstable because small variations in the data might result in a completely different tree being generated. This problem is mitigated by using decision trees within an ensemble.</a:t>
            </a:r>
          </a:p>
          <a:p>
            <a:pPr>
              <a:buFont typeface="Arial" panose="020B0604020202020204" pitchFamily="34" charset="0"/>
              <a:buChar char="•"/>
            </a:pPr>
            <a:r>
              <a:rPr lang="en-US" sz="2200" b="0" i="0">
                <a:effectLst/>
                <a:latin typeface="Times New Roman" panose="02020603050405020304" pitchFamily="18" charset="0"/>
                <a:cs typeface="Times New Roman" panose="02020603050405020304" pitchFamily="18" charset="0"/>
              </a:rPr>
              <a:t>Predictions of decision trees are neither smooth nor continuous, but piecewise constant approximations as seen in the above figure. Therefore, they are not good at extrapolation.</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95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BF8419-5CD8-45C9-B3DF-6C884682D74B}"/>
              </a:ext>
            </a:extLst>
          </p:cNvPr>
          <p:cNvSpPr>
            <a:spLocks noGrp="1"/>
          </p:cNvSpPr>
          <p:nvPr>
            <p:ph idx="1"/>
          </p:nvPr>
        </p:nvSpPr>
        <p:spPr>
          <a:xfrm>
            <a:off x="1653363" y="2176272"/>
            <a:ext cx="9367204" cy="4041648"/>
          </a:xfrm>
        </p:spPr>
        <p:txBody>
          <a:bodyPr anchor="t">
            <a:normAutofit/>
          </a:bodyPr>
          <a:lstStyle/>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The problem of learning an optimal decision tree is known to be NP-complete under several aspects of optimality and even for simple concepts. </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Consequently, practical decision-tree learning algorithms are based on heuristic algorithms such as the greedy algorithm where locally optimal decisions are made at each node. </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Such algorithms cannot guarantee to return the globally optimal decision tree. This can be mitigated by training multiple trees in an ensemble learner, where the features and samples are randomly sampled with replacement.</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There are concepts that are hard to learn because decision trees do not express them easily, such as XOR, parity or multiplexer problems.</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Decision tree learners create biased trees if some classes dominate. It is therefore recommended to balance the dataset prior to fitting with the decision tree.</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88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FE6C-E405-4CFE-B514-19B5BCB65F63}"/>
              </a:ext>
            </a:extLst>
          </p:cNvPr>
          <p:cNvSpPr>
            <a:spLocks noGrp="1"/>
          </p:cNvSpPr>
          <p:nvPr>
            <p:ph type="title"/>
          </p:nvPr>
        </p:nvSpPr>
        <p:spPr>
          <a:xfrm>
            <a:off x="1653363" y="365760"/>
            <a:ext cx="9367203" cy="1188720"/>
          </a:xfrm>
        </p:spPr>
        <p:txBody>
          <a:bodyPr>
            <a:normAutofit/>
          </a:bodyPr>
          <a:lstStyle/>
          <a:p>
            <a:r>
              <a:rPr lang="en-IN" dirty="0"/>
              <a:t>What is Decision Tree?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2C0583F-2C98-4D55-A69D-69BF68770AC6}"/>
              </a:ext>
            </a:extLst>
          </p:cNvPr>
          <p:cNvSpPr>
            <a:spLocks noGrp="1"/>
          </p:cNvSpPr>
          <p:nvPr>
            <p:ph idx="1"/>
          </p:nvPr>
        </p:nvSpPr>
        <p:spPr>
          <a:xfrm>
            <a:off x="1653363" y="2176272"/>
            <a:ext cx="9367204" cy="4041648"/>
          </a:xfrm>
        </p:spPr>
        <p:txBody>
          <a:bodyPr anchor="t">
            <a:normAutofit/>
          </a:bodyPr>
          <a:lstStyle/>
          <a:p>
            <a:r>
              <a:rPr lang="en-US" sz="2000" b="0" i="0">
                <a:effectLst/>
                <a:latin typeface="Times New Roman" panose="02020603050405020304" pitchFamily="18" charset="0"/>
                <a:cs typeface="Times New Roman" panose="02020603050405020304" pitchFamily="18" charset="0"/>
              </a:rPr>
              <a:t>Decision Tree is a </a:t>
            </a:r>
            <a:r>
              <a:rPr lang="en-US" sz="2000" b="1" i="0">
                <a:effectLst/>
                <a:latin typeface="Times New Roman" panose="02020603050405020304" pitchFamily="18" charset="0"/>
                <a:cs typeface="Times New Roman" panose="02020603050405020304" pitchFamily="18" charset="0"/>
              </a:rPr>
              <a:t>Supervised learning technique </a:t>
            </a:r>
            <a:r>
              <a:rPr lang="en-US" sz="2000" b="0" i="0">
                <a:effectLst/>
                <a:latin typeface="Times New Roman" panose="02020603050405020304" pitchFamily="18" charset="0"/>
                <a:cs typeface="Times New Roman" panose="02020603050405020304" pitchFamily="18" charset="0"/>
              </a:rPr>
              <a:t>that can be used for both classification and Regression problems, but mostly it is preferred for solving Classification problems. </a:t>
            </a:r>
          </a:p>
          <a:p>
            <a:r>
              <a:rPr lang="en-US" sz="2000" b="0" i="0">
                <a:effectLst/>
                <a:latin typeface="Times New Roman" panose="02020603050405020304" pitchFamily="18" charset="0"/>
                <a:cs typeface="Times New Roman" panose="02020603050405020304" pitchFamily="18" charset="0"/>
              </a:rPr>
              <a:t>It is a tree-structured classifier, where</a:t>
            </a:r>
            <a:r>
              <a:rPr lang="en-US" sz="2000" b="1" i="0">
                <a:effectLst/>
                <a:latin typeface="Times New Roman" panose="02020603050405020304" pitchFamily="18" charset="0"/>
                <a:cs typeface="Times New Roman" panose="02020603050405020304" pitchFamily="18" charset="0"/>
              </a:rPr>
              <a:t> internal nodes represent the features of a dataset, branches represent the decision rules</a:t>
            </a:r>
            <a:r>
              <a:rPr lang="en-US" sz="2000" b="0" i="0">
                <a:effectLst/>
                <a:latin typeface="Times New Roman" panose="02020603050405020304" pitchFamily="18" charset="0"/>
                <a:cs typeface="Times New Roman" panose="02020603050405020304" pitchFamily="18" charset="0"/>
              </a:rPr>
              <a:t> and </a:t>
            </a:r>
            <a:r>
              <a:rPr lang="en-US" sz="2000" b="1" i="0">
                <a:effectLst/>
                <a:latin typeface="Times New Roman" panose="02020603050405020304" pitchFamily="18" charset="0"/>
                <a:cs typeface="Times New Roman" panose="02020603050405020304" pitchFamily="18" charset="0"/>
              </a:rPr>
              <a:t>each leaf node represents the outcome.</a:t>
            </a:r>
            <a:endParaRPr lang="en-US" sz="2000" b="0" i="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 a Decision tree, there are two nodes, which are the Decision Node and Leaf Node. </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Decision nodes are used to make any decision and have multiple branches, whereas Leaf nodes are the output of those decisions and do not contain any further branches.</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decisions or the test are performed on the basis of features of the given dataset.</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62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39CA3-0FA3-4A39-9B8A-18BE3AEDD476}"/>
              </a:ext>
            </a:extLst>
          </p:cNvPr>
          <p:cNvSpPr>
            <a:spLocks noGrp="1"/>
          </p:cNvSpPr>
          <p:nvPr>
            <p:ph idx="1"/>
          </p:nvPr>
        </p:nvSpPr>
        <p:spPr>
          <a:xfrm>
            <a:off x="749423" y="627140"/>
            <a:ext cx="10515600" cy="2897295"/>
          </a:xfrm>
        </p:spPr>
        <p:txBody>
          <a:bodyPr>
            <a:normAutofit/>
          </a:bodyPr>
          <a:lstStyle/>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called a decision tree because, similar to a tree, it starts with the root node, which expands on further branches and constructs a tree-like structure.</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order to build a tree, we use the </a:t>
            </a:r>
            <a:r>
              <a:rPr lang="en-US" sz="2400" b="1" i="0" dirty="0">
                <a:solidFill>
                  <a:srgbClr val="000000"/>
                </a:solidFill>
                <a:effectLst/>
                <a:latin typeface="Times New Roman" panose="02020603050405020304" pitchFamily="18" charset="0"/>
                <a:cs typeface="Times New Roman" panose="02020603050405020304" pitchFamily="18" charset="0"/>
              </a:rPr>
              <a:t>CART algorithm,</a:t>
            </a:r>
            <a:r>
              <a:rPr lang="en-US" sz="2400" b="0" i="0" dirty="0">
                <a:solidFill>
                  <a:srgbClr val="000000"/>
                </a:solidFill>
                <a:effectLst/>
                <a:latin typeface="Times New Roman" panose="02020603050405020304" pitchFamily="18" charset="0"/>
                <a:cs typeface="Times New Roman" panose="02020603050405020304" pitchFamily="18" charset="0"/>
              </a:rPr>
              <a:t> which stands for </a:t>
            </a:r>
            <a:r>
              <a:rPr lang="en-US" sz="2400" b="1" i="0" dirty="0">
                <a:solidFill>
                  <a:srgbClr val="000000"/>
                </a:solidFill>
                <a:effectLst/>
                <a:latin typeface="Times New Roman" panose="02020603050405020304" pitchFamily="18" charset="0"/>
                <a:cs typeface="Times New Roman" panose="02020603050405020304" pitchFamily="18" charset="0"/>
              </a:rPr>
              <a:t>Classification and Regression Tree algorithm.</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decision tree simply asks a question, and based on the answer (Yes/No), it further split the tree into subtrees.</a:t>
            </a:r>
          </a:p>
          <a:p>
            <a:endParaRPr lang="en-IN" sz="24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DA2B1199-CC68-493C-88B6-FEC7F2818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544" y="3144869"/>
            <a:ext cx="65532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5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A8BD-C04C-440B-B8E1-F6990FDFCA43}"/>
              </a:ext>
            </a:extLst>
          </p:cNvPr>
          <p:cNvSpPr>
            <a:spLocks noGrp="1"/>
          </p:cNvSpPr>
          <p:nvPr>
            <p:ph type="title"/>
          </p:nvPr>
        </p:nvSpPr>
        <p:spPr/>
        <p:txBody>
          <a:bodyPr>
            <a:normAutofit/>
          </a:bodyPr>
          <a:lstStyle/>
          <a:p>
            <a:pPr algn="ctr"/>
            <a:r>
              <a:rPr lang="en-US" b="1" i="0" dirty="0">
                <a:solidFill>
                  <a:srgbClr val="111111"/>
                </a:solidFill>
                <a:effectLst/>
                <a:latin typeface="Times New Roman" panose="02020603050405020304" pitchFamily="18" charset="0"/>
                <a:cs typeface="Times New Roman" panose="02020603050405020304" pitchFamily="18" charset="0"/>
              </a:rPr>
              <a:t>Important Terminology related to Decision Trees</a:t>
            </a:r>
            <a:endParaRPr lang="en-IN" dirty="0"/>
          </a:p>
        </p:txBody>
      </p:sp>
      <p:sp>
        <p:nvSpPr>
          <p:cNvPr id="3" name="Content Placeholder 2">
            <a:extLst>
              <a:ext uri="{FF2B5EF4-FFF2-40B4-BE49-F238E27FC236}">
                <a16:creationId xmlns:a16="http://schemas.microsoft.com/office/drawing/2014/main" id="{8A72BFFB-670A-4861-ABCA-0E4B2DA09B7B}"/>
              </a:ext>
            </a:extLst>
          </p:cNvPr>
          <p:cNvSpPr>
            <a:spLocks noGrp="1"/>
          </p:cNvSpPr>
          <p:nvPr>
            <p:ph idx="1"/>
          </p:nvPr>
        </p:nvSpPr>
        <p:spPr>
          <a:xfrm>
            <a:off x="838200" y="1690688"/>
            <a:ext cx="10515600" cy="5082973"/>
          </a:xfrm>
        </p:spPr>
        <p:txBody>
          <a:bodyPr>
            <a:normAutofit fontScale="77500" lnSpcReduction="20000"/>
          </a:bodyPr>
          <a:lstStyle/>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Root Node: </a:t>
            </a:r>
          </a:p>
          <a:p>
            <a:pPr lvl="1" algn="just"/>
            <a:r>
              <a:rPr lang="en-US" b="0" i="0" dirty="0">
                <a:solidFill>
                  <a:srgbClr val="111111"/>
                </a:solidFill>
                <a:effectLst/>
                <a:latin typeface="Times New Roman" panose="02020603050405020304" pitchFamily="18" charset="0"/>
                <a:cs typeface="Times New Roman" panose="02020603050405020304" pitchFamily="18" charset="0"/>
              </a:rPr>
              <a:t>It represents the entire population or sample and this further gets divided into two or more homogeneous sets.</a:t>
            </a: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Splitting: </a:t>
            </a:r>
          </a:p>
          <a:p>
            <a:pPr lvl="1" algn="just"/>
            <a:r>
              <a:rPr lang="en-US" b="0" i="0" dirty="0">
                <a:solidFill>
                  <a:srgbClr val="111111"/>
                </a:solidFill>
                <a:effectLst/>
                <a:latin typeface="Times New Roman" panose="02020603050405020304" pitchFamily="18" charset="0"/>
                <a:cs typeface="Times New Roman" panose="02020603050405020304" pitchFamily="18" charset="0"/>
              </a:rPr>
              <a:t>It is a process of dividing a node into two or more sub-nodes.</a:t>
            </a: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Decision Node: </a:t>
            </a:r>
          </a:p>
          <a:p>
            <a:pPr lvl="1" algn="just"/>
            <a:r>
              <a:rPr lang="en-US" b="0" i="0" dirty="0">
                <a:solidFill>
                  <a:srgbClr val="111111"/>
                </a:solidFill>
                <a:effectLst/>
                <a:latin typeface="Times New Roman" panose="02020603050405020304" pitchFamily="18" charset="0"/>
                <a:cs typeface="Times New Roman" panose="02020603050405020304" pitchFamily="18" charset="0"/>
              </a:rPr>
              <a:t>When a sub-node splits into further sub-nodes, then it is called the decision node.</a:t>
            </a: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Leaf / Terminal Node: </a:t>
            </a:r>
          </a:p>
          <a:p>
            <a:pPr lvl="1" algn="just"/>
            <a:r>
              <a:rPr lang="en-US" b="0" i="0" dirty="0">
                <a:solidFill>
                  <a:srgbClr val="111111"/>
                </a:solidFill>
                <a:effectLst/>
                <a:latin typeface="Times New Roman" panose="02020603050405020304" pitchFamily="18" charset="0"/>
                <a:cs typeface="Times New Roman" panose="02020603050405020304" pitchFamily="18" charset="0"/>
              </a:rPr>
              <a:t>Nodes do not split is called Leaf or Terminal node.</a:t>
            </a: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Pruning: </a:t>
            </a:r>
          </a:p>
          <a:p>
            <a:pPr lvl="1" algn="just"/>
            <a:r>
              <a:rPr lang="en-US" b="0" i="0" dirty="0">
                <a:solidFill>
                  <a:srgbClr val="111111"/>
                </a:solidFill>
                <a:effectLst/>
                <a:latin typeface="Times New Roman" panose="02020603050405020304" pitchFamily="18" charset="0"/>
                <a:cs typeface="Times New Roman" panose="02020603050405020304" pitchFamily="18" charset="0"/>
              </a:rPr>
              <a:t>When we remove sub-nodes of a decision node, this process is called pruning. You can say the opposite process of splitting.</a:t>
            </a: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Branch / Sub-Tree: </a:t>
            </a:r>
          </a:p>
          <a:p>
            <a:pPr lvl="1" algn="just"/>
            <a:r>
              <a:rPr lang="en-US" b="0" i="0" dirty="0">
                <a:solidFill>
                  <a:srgbClr val="111111"/>
                </a:solidFill>
                <a:effectLst/>
                <a:latin typeface="Times New Roman" panose="02020603050405020304" pitchFamily="18" charset="0"/>
                <a:cs typeface="Times New Roman" panose="02020603050405020304" pitchFamily="18" charset="0"/>
              </a:rPr>
              <a:t>A subsection of the entire tree is called branch or sub-tree.</a:t>
            </a: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Parent and Child Node: </a:t>
            </a:r>
          </a:p>
          <a:p>
            <a:pPr lvl="1" algn="just"/>
            <a:r>
              <a:rPr lang="en-US" b="0" i="0" dirty="0">
                <a:solidFill>
                  <a:srgbClr val="111111"/>
                </a:solidFill>
                <a:effectLst/>
                <a:latin typeface="Times New Roman" panose="02020603050405020304" pitchFamily="18" charset="0"/>
                <a:cs typeface="Times New Roman" panose="02020603050405020304" pitchFamily="18" charset="0"/>
              </a:rPr>
              <a:t>A node, which is divided into sub-nodes is called a parent node of sub-nodes whereas sub-nodes are the child of a parent node.</a:t>
            </a:r>
          </a:p>
          <a:p>
            <a:endParaRPr lang="en-IN" dirty="0"/>
          </a:p>
        </p:txBody>
      </p:sp>
    </p:spTree>
    <p:extLst>
      <p:ext uri="{BB962C8B-B14F-4D97-AF65-F5344CB8AC3E}">
        <p14:creationId xmlns:p14="http://schemas.microsoft.com/office/powerpoint/2010/main" val="160649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80B-418C-400F-BC6B-62F912933DF3}"/>
              </a:ext>
            </a:extLst>
          </p:cNvPr>
          <p:cNvSpPr>
            <a:spLocks noGrp="1"/>
          </p:cNvSpPr>
          <p:nvPr>
            <p:ph type="title"/>
          </p:nvPr>
        </p:nvSpPr>
        <p:spPr>
          <a:xfrm>
            <a:off x="1653363" y="365760"/>
            <a:ext cx="9367203" cy="1188720"/>
          </a:xfrm>
        </p:spPr>
        <p:txBody>
          <a:bodyPr>
            <a:normAutofit/>
          </a:bodyPr>
          <a:lstStyle/>
          <a:p>
            <a:r>
              <a:rPr lang="en-US" b="1" i="0">
                <a:effectLst/>
                <a:latin typeface="Open Sans" panose="020B0606030504020204" pitchFamily="34" charset="0"/>
              </a:rPr>
              <a:t>Types of Decision Trees</a:t>
            </a:r>
            <a:endParaRPr lang="en-IN"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868D5D6-6657-419E-8808-33BB3FB7BD06}"/>
              </a:ext>
            </a:extLst>
          </p:cNvPr>
          <p:cNvSpPr>
            <a:spLocks noGrp="1"/>
          </p:cNvSpPr>
          <p:nvPr>
            <p:ph idx="1"/>
          </p:nvPr>
        </p:nvSpPr>
        <p:spPr>
          <a:xfrm>
            <a:off x="1653363" y="2176272"/>
            <a:ext cx="9367204" cy="4041648"/>
          </a:xfrm>
        </p:spPr>
        <p:txBody>
          <a:bodyPr anchor="t">
            <a:normAutofit/>
          </a:bodyPr>
          <a:lstStyle/>
          <a:p>
            <a:pPr marL="0" indent="0">
              <a:buNone/>
            </a:pPr>
            <a:br>
              <a:rPr lang="en-US" sz="2400" b="0" i="0">
                <a:effectLst/>
                <a:latin typeface="Open Sans" panose="020B0606030504020204" pitchFamily="34" charset="0"/>
              </a:rPr>
            </a:br>
            <a:r>
              <a:rPr lang="en-US" sz="2400" b="0" i="0">
                <a:effectLst/>
                <a:latin typeface="Times New Roman" panose="02020603050405020304" pitchFamily="18" charset="0"/>
                <a:cs typeface="Times New Roman" panose="02020603050405020304" pitchFamily="18" charset="0"/>
              </a:rPr>
              <a:t>Types of decision trees are based on the type of target variable we have. It can be of two types:</a:t>
            </a:r>
          </a:p>
          <a:p>
            <a:pPr>
              <a:buFont typeface="+mj-lt"/>
              <a:buAutoNum type="arabicPeriod"/>
            </a:pPr>
            <a:r>
              <a:rPr lang="en-US" sz="2400" b="1" i="0">
                <a:effectLst/>
                <a:latin typeface="Times New Roman" panose="02020603050405020304" pitchFamily="18" charset="0"/>
                <a:cs typeface="Times New Roman" panose="02020603050405020304" pitchFamily="18" charset="0"/>
              </a:rPr>
              <a:t>Categorical Variable Decision Tree: </a:t>
            </a:r>
            <a:r>
              <a:rPr lang="en-US" sz="2400" b="0" i="0">
                <a:effectLst/>
                <a:latin typeface="Times New Roman" panose="02020603050405020304" pitchFamily="18" charset="0"/>
                <a:cs typeface="Times New Roman" panose="02020603050405020304" pitchFamily="18" charset="0"/>
              </a:rPr>
              <a:t>Decision Tree which has a categorical target variable then it called a </a:t>
            </a:r>
            <a:r>
              <a:rPr lang="en-US" sz="2400" b="1" i="0">
                <a:effectLst/>
                <a:latin typeface="Times New Roman" panose="02020603050405020304" pitchFamily="18" charset="0"/>
                <a:cs typeface="Times New Roman" panose="02020603050405020304" pitchFamily="18" charset="0"/>
              </a:rPr>
              <a:t>Categorical variable decision tree.</a:t>
            </a:r>
            <a:endParaRPr lang="en-US" sz="2400" b="0" i="0">
              <a:effectLst/>
              <a:latin typeface="Times New Roman" panose="02020603050405020304" pitchFamily="18" charset="0"/>
              <a:cs typeface="Times New Roman" panose="02020603050405020304" pitchFamily="18" charset="0"/>
            </a:endParaRPr>
          </a:p>
          <a:p>
            <a:pPr>
              <a:buFont typeface="+mj-lt"/>
              <a:buAutoNum type="arabicPeriod"/>
            </a:pPr>
            <a:r>
              <a:rPr lang="en-US" sz="2400" b="1" i="0">
                <a:effectLst/>
                <a:latin typeface="Times New Roman" panose="02020603050405020304" pitchFamily="18" charset="0"/>
                <a:cs typeface="Times New Roman" panose="02020603050405020304" pitchFamily="18" charset="0"/>
              </a:rPr>
              <a:t>Continuous Variable Decision Tree: </a:t>
            </a:r>
            <a:r>
              <a:rPr lang="en-US" sz="2400" b="0" i="0">
                <a:effectLst/>
                <a:latin typeface="Times New Roman" panose="02020603050405020304" pitchFamily="18" charset="0"/>
                <a:cs typeface="Times New Roman" panose="02020603050405020304" pitchFamily="18" charset="0"/>
              </a:rPr>
              <a:t>Decision Tree has a continuous target variable then it is called </a:t>
            </a:r>
            <a:r>
              <a:rPr lang="en-US" sz="2400" b="1" i="0">
                <a:effectLst/>
                <a:latin typeface="Times New Roman" panose="02020603050405020304" pitchFamily="18" charset="0"/>
                <a:cs typeface="Times New Roman" panose="02020603050405020304" pitchFamily="18" charset="0"/>
              </a:rPr>
              <a:t>Continuous Variable Decision Tree.</a:t>
            </a:r>
            <a:endParaRPr lang="en-US" sz="2400" b="0" i="0">
              <a:effectLst/>
              <a:latin typeface="Times New Roman" panose="02020603050405020304" pitchFamily="18" charset="0"/>
              <a:cs typeface="Times New Roman" panose="02020603050405020304" pitchFamily="18" charset="0"/>
            </a:endParaRPr>
          </a:p>
          <a:p>
            <a:endParaRPr lang="en-IN" sz="2400"/>
          </a:p>
        </p:txBody>
      </p:sp>
    </p:spTree>
    <p:extLst>
      <p:ext uri="{BB962C8B-B14F-4D97-AF65-F5344CB8AC3E}">
        <p14:creationId xmlns:p14="http://schemas.microsoft.com/office/powerpoint/2010/main" val="223889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869B4-6D43-4AD5-9DDE-1788D51CB189}"/>
              </a:ext>
            </a:extLst>
          </p:cNvPr>
          <p:cNvSpPr>
            <a:spLocks noGrp="1"/>
          </p:cNvSpPr>
          <p:nvPr>
            <p:ph idx="1"/>
          </p:nvPr>
        </p:nvSpPr>
        <p:spPr>
          <a:xfrm>
            <a:off x="580748" y="369687"/>
            <a:ext cx="4790242" cy="6004480"/>
          </a:xfrm>
        </p:spPr>
        <p:txBody>
          <a:bodyPr>
            <a:normAutofit lnSpcReduction="10000"/>
          </a:bodyPr>
          <a:lstStyle/>
          <a:p>
            <a:r>
              <a:rPr lang="en-US" sz="2400" b="0" i="0" dirty="0">
                <a:effectLst/>
                <a:latin typeface="Times New Roman" panose="02020603050405020304" pitchFamily="18" charset="0"/>
                <a:cs typeface="Times New Roman" panose="02020603050405020304" pitchFamily="18" charset="0"/>
              </a:rPr>
              <a:t>Let's illustrate this with help of an example. </a:t>
            </a:r>
          </a:p>
          <a:p>
            <a:r>
              <a:rPr lang="en-US" sz="2400" b="0" i="0" dirty="0">
                <a:effectLst/>
                <a:latin typeface="Times New Roman" panose="02020603050405020304" pitchFamily="18" charset="0"/>
                <a:cs typeface="Times New Roman" panose="02020603050405020304" pitchFamily="18" charset="0"/>
              </a:rPr>
              <a:t>Let's assume we want to play badminton on a particular day — say Saturday — how will you decide whether to play or not. </a:t>
            </a:r>
          </a:p>
          <a:p>
            <a:r>
              <a:rPr lang="en-US" sz="2400" b="0" i="0" dirty="0">
                <a:effectLst/>
                <a:latin typeface="Times New Roman" panose="02020603050405020304" pitchFamily="18" charset="0"/>
                <a:cs typeface="Times New Roman" panose="02020603050405020304" pitchFamily="18" charset="0"/>
              </a:rPr>
              <a:t>Let's say you go out and check if it's hot or cold, check the speed of the wind and humidity, how the weather is, i.e. is it sunny, cloudy, or rainy. </a:t>
            </a:r>
          </a:p>
          <a:p>
            <a:r>
              <a:rPr lang="en-US" sz="2400" b="0" i="0" dirty="0">
                <a:effectLst/>
                <a:latin typeface="Times New Roman" panose="02020603050405020304" pitchFamily="18" charset="0"/>
                <a:cs typeface="Times New Roman" panose="02020603050405020304" pitchFamily="18" charset="0"/>
              </a:rPr>
              <a:t>You take all these factors into account to decide if you want to play or not.</a:t>
            </a:r>
          </a:p>
          <a:p>
            <a:pPr>
              <a:lnSpc>
                <a:spcPct val="100000"/>
              </a:lnSpc>
            </a:pPr>
            <a:r>
              <a:rPr lang="en-US" sz="2400" dirty="0">
                <a:latin typeface="Times New Roman" panose="02020603050405020304" pitchFamily="18" charset="0"/>
                <a:cs typeface="Times New Roman" panose="02020603050405020304" pitchFamily="18" charset="0"/>
              </a:rPr>
              <a:t>So, you calculate all these factors for the last ten days and form a lookup table like the one below.</a:t>
            </a:r>
            <a:endParaRPr lang="en-IN"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C69659D-6F8C-4ADA-B5AC-9DC65DB42E98}"/>
              </a:ext>
            </a:extLst>
          </p:cNvPr>
          <p:cNvGraphicFramePr>
            <a:graphicFrameLocks noGrp="1"/>
          </p:cNvGraphicFramePr>
          <p:nvPr>
            <p:extLst>
              <p:ext uri="{D42A27DB-BD31-4B8C-83A1-F6EECF244321}">
                <p14:modId xmlns:p14="http://schemas.microsoft.com/office/powerpoint/2010/main" val="3709824047"/>
              </p:ext>
            </p:extLst>
          </p:nvPr>
        </p:nvGraphicFramePr>
        <p:xfrm>
          <a:off x="5370990" y="1223087"/>
          <a:ext cx="6471822" cy="4297680"/>
        </p:xfrm>
        <a:graphic>
          <a:graphicData uri="http://schemas.openxmlformats.org/drawingml/2006/table">
            <a:tbl>
              <a:tblPr/>
              <a:tblGrid>
                <a:gridCol w="1078637">
                  <a:extLst>
                    <a:ext uri="{9D8B030D-6E8A-4147-A177-3AD203B41FA5}">
                      <a16:colId xmlns:a16="http://schemas.microsoft.com/office/drawing/2014/main" val="550623883"/>
                    </a:ext>
                  </a:extLst>
                </a:gridCol>
                <a:gridCol w="1078637">
                  <a:extLst>
                    <a:ext uri="{9D8B030D-6E8A-4147-A177-3AD203B41FA5}">
                      <a16:colId xmlns:a16="http://schemas.microsoft.com/office/drawing/2014/main" val="1946406337"/>
                    </a:ext>
                  </a:extLst>
                </a:gridCol>
                <a:gridCol w="1078637">
                  <a:extLst>
                    <a:ext uri="{9D8B030D-6E8A-4147-A177-3AD203B41FA5}">
                      <a16:colId xmlns:a16="http://schemas.microsoft.com/office/drawing/2014/main" val="22528079"/>
                    </a:ext>
                  </a:extLst>
                </a:gridCol>
                <a:gridCol w="1078637">
                  <a:extLst>
                    <a:ext uri="{9D8B030D-6E8A-4147-A177-3AD203B41FA5}">
                      <a16:colId xmlns:a16="http://schemas.microsoft.com/office/drawing/2014/main" val="1329941312"/>
                    </a:ext>
                  </a:extLst>
                </a:gridCol>
                <a:gridCol w="1078637">
                  <a:extLst>
                    <a:ext uri="{9D8B030D-6E8A-4147-A177-3AD203B41FA5}">
                      <a16:colId xmlns:a16="http://schemas.microsoft.com/office/drawing/2014/main" val="143848190"/>
                    </a:ext>
                  </a:extLst>
                </a:gridCol>
                <a:gridCol w="1078637">
                  <a:extLst>
                    <a:ext uri="{9D8B030D-6E8A-4147-A177-3AD203B41FA5}">
                      <a16:colId xmlns:a16="http://schemas.microsoft.com/office/drawing/2014/main" val="3608014257"/>
                    </a:ext>
                  </a:extLst>
                </a:gridCol>
              </a:tblGrid>
              <a:tr h="278194">
                <a:tc>
                  <a:txBody>
                    <a:bodyPr/>
                    <a:lstStyle/>
                    <a:p>
                      <a:pPr algn="ctr"/>
                      <a:r>
                        <a:rPr lang="en-IN">
                          <a:effectLst/>
                        </a:rPr>
                        <a:t>Day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Weather</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Temperature</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dirty="0">
                          <a:effectLst/>
                        </a:rPr>
                        <a:t>Humidity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Wind</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Play?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1880570226"/>
                  </a:ext>
                </a:extLst>
              </a:tr>
              <a:tr h="278194">
                <a:tc>
                  <a:txBody>
                    <a:bodyPr/>
                    <a:lstStyle/>
                    <a:p>
                      <a:pPr algn="ctr"/>
                      <a:r>
                        <a:rPr lang="en-IN">
                          <a:effectLst/>
                        </a:rPr>
                        <a:t>1</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Sunny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Hot</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High</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Weak</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No</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1149260915"/>
                  </a:ext>
                </a:extLst>
              </a:tr>
              <a:tr h="278194">
                <a:tc>
                  <a:txBody>
                    <a:bodyPr/>
                    <a:lstStyle/>
                    <a:p>
                      <a:pPr algn="ctr"/>
                      <a:r>
                        <a:rPr lang="en-IN">
                          <a:effectLst/>
                        </a:rPr>
                        <a:t>2</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Cloudy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Hot</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High</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Weak</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Yes</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2886782893"/>
                  </a:ext>
                </a:extLst>
              </a:tr>
              <a:tr h="278194">
                <a:tc>
                  <a:txBody>
                    <a:bodyPr/>
                    <a:lstStyle/>
                    <a:p>
                      <a:pPr algn="ctr"/>
                      <a:r>
                        <a:rPr lang="en-IN">
                          <a:effectLst/>
                        </a:rPr>
                        <a:t>3</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Sunny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dirty="0">
                          <a:effectLst/>
                        </a:rPr>
                        <a:t>Mild</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Normal</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Strong</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Yes</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2420074005"/>
                  </a:ext>
                </a:extLst>
              </a:tr>
              <a:tr h="278194">
                <a:tc>
                  <a:txBody>
                    <a:bodyPr/>
                    <a:lstStyle/>
                    <a:p>
                      <a:pPr algn="ctr"/>
                      <a:r>
                        <a:rPr lang="en-IN">
                          <a:effectLst/>
                        </a:rPr>
                        <a:t>4</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Cloudy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Mild</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High</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dirty="0">
                          <a:effectLst/>
                        </a:rPr>
                        <a:t>Strong</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Yes</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1962136496"/>
                  </a:ext>
                </a:extLst>
              </a:tr>
              <a:tr h="278194">
                <a:tc>
                  <a:txBody>
                    <a:bodyPr/>
                    <a:lstStyle/>
                    <a:p>
                      <a:pPr algn="ctr"/>
                      <a:r>
                        <a:rPr lang="en-IN">
                          <a:effectLst/>
                        </a:rPr>
                        <a:t>5</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Rainy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Mild</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High</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Strong</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No</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989223606"/>
                  </a:ext>
                </a:extLst>
              </a:tr>
              <a:tr h="278194">
                <a:tc>
                  <a:txBody>
                    <a:bodyPr/>
                    <a:lstStyle/>
                    <a:p>
                      <a:pPr algn="ctr"/>
                      <a:r>
                        <a:rPr lang="en-IN">
                          <a:effectLst/>
                        </a:rPr>
                        <a:t>6</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Rainy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Cool</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Normal</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Strong</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No</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1620664690"/>
                  </a:ext>
                </a:extLst>
              </a:tr>
              <a:tr h="278194">
                <a:tc>
                  <a:txBody>
                    <a:bodyPr/>
                    <a:lstStyle/>
                    <a:p>
                      <a:pPr algn="ctr"/>
                      <a:r>
                        <a:rPr lang="en-IN">
                          <a:effectLst/>
                        </a:rPr>
                        <a:t>7</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Rainy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Mild</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High</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Weak</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Yes</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1702153882"/>
                  </a:ext>
                </a:extLst>
              </a:tr>
              <a:tr h="278194">
                <a:tc>
                  <a:txBody>
                    <a:bodyPr/>
                    <a:lstStyle/>
                    <a:p>
                      <a:pPr algn="ctr"/>
                      <a:r>
                        <a:rPr lang="en-IN">
                          <a:effectLst/>
                        </a:rPr>
                        <a:t>8</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Sunny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Hot</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High</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Strong</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No</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282444536"/>
                  </a:ext>
                </a:extLst>
              </a:tr>
              <a:tr h="278194">
                <a:tc>
                  <a:txBody>
                    <a:bodyPr/>
                    <a:lstStyle/>
                    <a:p>
                      <a:pPr algn="ctr"/>
                      <a:r>
                        <a:rPr lang="en-IN">
                          <a:effectLst/>
                        </a:rPr>
                        <a:t>9</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Cloudy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Hot</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Normal</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Weak</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Yes</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2871561680"/>
                  </a:ext>
                </a:extLst>
              </a:tr>
              <a:tr h="278194">
                <a:tc>
                  <a:txBody>
                    <a:bodyPr/>
                    <a:lstStyle/>
                    <a:p>
                      <a:pPr algn="ctr"/>
                      <a:r>
                        <a:rPr lang="en-IN">
                          <a:effectLst/>
                        </a:rPr>
                        <a:t>10</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Rainy</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Mild</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High</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Strong</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tc>
                  <a:txBody>
                    <a:bodyPr/>
                    <a:lstStyle/>
                    <a:p>
                      <a:pPr algn="ctr"/>
                      <a:r>
                        <a:rPr lang="en-IN" dirty="0">
                          <a:effectLst/>
                        </a:rPr>
                        <a:t>No</a:t>
                      </a:r>
                    </a:p>
                  </a:txBody>
                  <a:tcPr marL="99060" marR="99060" anchor="ctr">
                    <a:lnL w="7620" cap="flat" cmpd="sng" algn="ctr">
                      <a:solidFill>
                        <a:srgbClr val="B8B8B8"/>
                      </a:solidFill>
                      <a:prstDash val="solid"/>
                      <a:round/>
                      <a:headEnd type="none" w="med" len="med"/>
                      <a:tailEnd type="none" w="med" len="med"/>
                    </a:lnL>
                    <a:lnR w="7620" cap="flat" cmpd="sng" algn="ctr">
                      <a:solidFill>
                        <a:srgbClr val="B8B8B8"/>
                      </a:solidFill>
                      <a:prstDash val="solid"/>
                      <a:round/>
                      <a:headEnd type="none" w="med" len="med"/>
                      <a:tailEnd type="none" w="med" len="med"/>
                    </a:lnR>
                    <a:lnT w="7620" cap="flat" cmpd="sng" algn="ctr">
                      <a:solidFill>
                        <a:srgbClr val="B8B8B8"/>
                      </a:solidFill>
                      <a:prstDash val="solid"/>
                      <a:round/>
                      <a:headEnd type="none" w="med" len="med"/>
                      <a:tailEnd type="none" w="med" len="med"/>
                    </a:lnT>
                    <a:lnB w="762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4085856096"/>
                  </a:ext>
                </a:extLst>
              </a:tr>
            </a:tbl>
          </a:graphicData>
        </a:graphic>
      </p:graphicFrame>
      <p:sp>
        <p:nvSpPr>
          <p:cNvPr id="6" name="TextBox 5">
            <a:extLst>
              <a:ext uri="{FF2B5EF4-FFF2-40B4-BE49-F238E27FC236}">
                <a16:creationId xmlns:a16="http://schemas.microsoft.com/office/drawing/2014/main" id="{FE7F1840-9FF2-411D-B684-842744F0FF7A}"/>
              </a:ext>
            </a:extLst>
          </p:cNvPr>
          <p:cNvSpPr txBox="1"/>
          <p:nvPr/>
        </p:nvSpPr>
        <p:spPr>
          <a:xfrm>
            <a:off x="6243221" y="5762801"/>
            <a:ext cx="6094520" cy="369332"/>
          </a:xfrm>
          <a:prstGeom prst="rect">
            <a:avLst/>
          </a:prstGeom>
          <a:noFill/>
        </p:spPr>
        <p:txBody>
          <a:bodyPr wrap="square">
            <a:spAutoFit/>
          </a:bodyPr>
          <a:lstStyle/>
          <a:p>
            <a:r>
              <a:rPr lang="en-US" b="0" i="0" dirty="0">
                <a:effectLst/>
                <a:latin typeface="Open Sans" panose="020B0606030504020204" pitchFamily="34" charset="0"/>
              </a:rPr>
              <a:t>Table 1. Observations of the last ten days.</a:t>
            </a:r>
            <a:endParaRPr lang="en-IN" dirty="0"/>
          </a:p>
        </p:txBody>
      </p:sp>
    </p:spTree>
    <p:extLst>
      <p:ext uri="{BB962C8B-B14F-4D97-AF65-F5344CB8AC3E}">
        <p14:creationId xmlns:p14="http://schemas.microsoft.com/office/powerpoint/2010/main" val="21402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1EA8D3-9FC9-4F56-AEFC-052AC7838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718" y="2463037"/>
            <a:ext cx="7658688" cy="4312214"/>
          </a:xfrm>
          <a:prstGeom prst="rect">
            <a:avLst/>
          </a:prstGeom>
        </p:spPr>
      </p:pic>
      <p:sp>
        <p:nvSpPr>
          <p:cNvPr id="9" name="TextBox 8">
            <a:extLst>
              <a:ext uri="{FF2B5EF4-FFF2-40B4-BE49-F238E27FC236}">
                <a16:creationId xmlns:a16="http://schemas.microsoft.com/office/drawing/2014/main" id="{FFE6FB1D-EAEB-4348-ACC1-469AD35C108A}"/>
              </a:ext>
            </a:extLst>
          </p:cNvPr>
          <p:cNvSpPr txBox="1"/>
          <p:nvPr/>
        </p:nvSpPr>
        <p:spPr>
          <a:xfrm>
            <a:off x="390617" y="426959"/>
            <a:ext cx="11194741"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52C33"/>
                </a:solidFill>
                <a:effectLst/>
                <a:latin typeface="Times New Roman" panose="02020603050405020304" pitchFamily="18" charset="0"/>
                <a:cs typeface="Times New Roman" panose="02020603050405020304" pitchFamily="18" charset="0"/>
              </a:rPr>
              <a:t>Now, you may use this table to decide whether to play or not. </a:t>
            </a:r>
          </a:p>
          <a:p>
            <a:pPr marL="342900" indent="-342900">
              <a:buFont typeface="Arial" panose="020B0604020202020204" pitchFamily="34" charset="0"/>
              <a:buChar char="•"/>
            </a:pPr>
            <a:r>
              <a:rPr lang="en-US" sz="2400" b="0" i="0" dirty="0">
                <a:solidFill>
                  <a:srgbClr val="252C33"/>
                </a:solidFill>
                <a:effectLst/>
                <a:latin typeface="Times New Roman" panose="02020603050405020304" pitchFamily="18" charset="0"/>
                <a:cs typeface="Times New Roman" panose="02020603050405020304" pitchFamily="18" charset="0"/>
              </a:rPr>
              <a:t>But, what if the weather pattern on Saturday does not match with any of rows in the table? This may be a problem. </a:t>
            </a:r>
          </a:p>
          <a:p>
            <a:pPr marL="342900" indent="-342900">
              <a:buFont typeface="Arial" panose="020B0604020202020204" pitchFamily="34" charset="0"/>
              <a:buChar char="•"/>
            </a:pPr>
            <a:r>
              <a:rPr lang="en-US" sz="2400" b="0" i="0" dirty="0">
                <a:solidFill>
                  <a:srgbClr val="252C33"/>
                </a:solidFill>
                <a:effectLst/>
                <a:latin typeface="Times New Roman" panose="02020603050405020304" pitchFamily="18" charset="0"/>
                <a:cs typeface="Times New Roman" panose="02020603050405020304" pitchFamily="18" charset="0"/>
              </a:rPr>
              <a:t>A decision tree would be a great way to represent data like this because it takes into account all the possible paths that can lead to the final decision by following a tree-like structure.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71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9A2F22-5BE9-47E7-8337-BAE7F94D9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5621" y="2643029"/>
            <a:ext cx="7064906" cy="3966306"/>
          </a:xfrm>
        </p:spPr>
      </p:pic>
      <p:sp>
        <p:nvSpPr>
          <p:cNvPr id="7" name="TextBox 6">
            <a:extLst>
              <a:ext uri="{FF2B5EF4-FFF2-40B4-BE49-F238E27FC236}">
                <a16:creationId xmlns:a16="http://schemas.microsoft.com/office/drawing/2014/main" id="{C782997F-188D-4BE5-A0EF-7C7CD8AB46B7}"/>
              </a:ext>
            </a:extLst>
          </p:cNvPr>
          <p:cNvSpPr txBox="1"/>
          <p:nvPr/>
        </p:nvSpPr>
        <p:spPr>
          <a:xfrm>
            <a:off x="570389" y="382570"/>
            <a:ext cx="10872927"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52C33"/>
                </a:solidFill>
                <a:effectLst/>
                <a:latin typeface="Times New Roman" panose="02020603050405020304" pitchFamily="18" charset="0"/>
                <a:cs typeface="Times New Roman" panose="02020603050405020304" pitchFamily="18" charset="0"/>
              </a:rPr>
              <a:t>Fig 1. illustrates a learned decision tree. </a:t>
            </a:r>
          </a:p>
          <a:p>
            <a:pPr marL="342900" indent="-342900">
              <a:buFont typeface="Arial" panose="020B0604020202020204" pitchFamily="34" charset="0"/>
              <a:buChar char="•"/>
            </a:pPr>
            <a:r>
              <a:rPr lang="en-US" sz="2400" b="0" i="0" dirty="0">
                <a:solidFill>
                  <a:srgbClr val="252C33"/>
                </a:solidFill>
                <a:effectLst/>
                <a:latin typeface="Times New Roman" panose="02020603050405020304" pitchFamily="18" charset="0"/>
                <a:cs typeface="Times New Roman" panose="02020603050405020304" pitchFamily="18" charset="0"/>
              </a:rPr>
              <a:t>We can see that each node represents an attribute or feature and the branch from each node represents the outcome of that node. </a:t>
            </a:r>
          </a:p>
          <a:p>
            <a:pPr marL="342900" indent="-342900">
              <a:buFont typeface="Arial" panose="020B0604020202020204" pitchFamily="34" charset="0"/>
              <a:buChar char="•"/>
            </a:pPr>
            <a:r>
              <a:rPr lang="en-US" sz="2400" b="0" i="0" dirty="0">
                <a:solidFill>
                  <a:srgbClr val="252C33"/>
                </a:solidFill>
                <a:effectLst/>
                <a:latin typeface="Times New Roman" panose="02020603050405020304" pitchFamily="18" charset="0"/>
                <a:cs typeface="Times New Roman" panose="02020603050405020304" pitchFamily="18" charset="0"/>
              </a:rPr>
              <a:t>Finally, its the leaves of the tree where the final decision is made.</a:t>
            </a:r>
          </a:p>
          <a:p>
            <a:pPr marL="342900" indent="-342900">
              <a:buFont typeface="Arial" panose="020B0604020202020204" pitchFamily="34" charset="0"/>
              <a:buChar char="•"/>
            </a:pPr>
            <a:r>
              <a:rPr lang="en-US" sz="2400" b="0" i="0" dirty="0">
                <a:solidFill>
                  <a:srgbClr val="252C33"/>
                </a:solidFill>
                <a:effectLst/>
                <a:latin typeface="Times New Roman" panose="02020603050405020304" pitchFamily="18" charset="0"/>
                <a:cs typeface="Times New Roman" panose="02020603050405020304" pitchFamily="18" charset="0"/>
              </a:rPr>
              <a:t>If features are continuous, internal nodes can test the value of a feature against a threshold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54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BF27B7B-A099-4526-A1FB-A2874938FF04}"/>
              </a:ext>
            </a:extLst>
          </p:cNvPr>
          <p:cNvSpPr>
            <a:spLocks noGrp="1"/>
          </p:cNvSpPr>
          <p:nvPr>
            <p:ph idx="1"/>
          </p:nvPr>
        </p:nvSpPr>
        <p:spPr>
          <a:xfrm>
            <a:off x="1653363" y="2176272"/>
            <a:ext cx="9367204" cy="4041648"/>
          </a:xfrm>
        </p:spPr>
        <p:txBody>
          <a:bodyPr anchor="t">
            <a:normAutofit/>
          </a:bodyPr>
          <a:lstStyle/>
          <a:p>
            <a:r>
              <a:rPr lang="en-US" sz="2400" b="0" i="0">
                <a:effectLst/>
                <a:latin typeface="Times New Roman" panose="02020603050405020304" pitchFamily="18" charset="0"/>
                <a:cs typeface="Times New Roman" panose="02020603050405020304" pitchFamily="18" charset="0"/>
              </a:rPr>
              <a:t>A general algorithm for a decision tree can be described as follows:</a:t>
            </a:r>
          </a:p>
          <a:p>
            <a:pPr lvl="1">
              <a:buFont typeface="+mj-lt"/>
              <a:buAutoNum type="arabicPeriod"/>
            </a:pPr>
            <a:r>
              <a:rPr lang="en-US" b="0" i="0">
                <a:effectLst/>
                <a:latin typeface="Times New Roman" panose="02020603050405020304" pitchFamily="18" charset="0"/>
                <a:cs typeface="Times New Roman" panose="02020603050405020304" pitchFamily="18" charset="0"/>
              </a:rPr>
              <a:t>Pick the best attribute/feature. The best attribute is one which best splits or separates the data.</a:t>
            </a:r>
          </a:p>
          <a:p>
            <a:pPr lvl="1">
              <a:buFont typeface="+mj-lt"/>
              <a:buAutoNum type="arabicPeriod"/>
            </a:pPr>
            <a:r>
              <a:rPr lang="en-US" b="0" i="0">
                <a:effectLst/>
                <a:latin typeface="Times New Roman" panose="02020603050405020304" pitchFamily="18" charset="0"/>
                <a:cs typeface="Times New Roman" panose="02020603050405020304" pitchFamily="18" charset="0"/>
              </a:rPr>
              <a:t>Ask the relevant question.</a:t>
            </a:r>
          </a:p>
          <a:p>
            <a:pPr lvl="1">
              <a:buFont typeface="+mj-lt"/>
              <a:buAutoNum type="arabicPeriod"/>
            </a:pPr>
            <a:r>
              <a:rPr lang="en-US" b="0" i="0">
                <a:effectLst/>
                <a:latin typeface="Times New Roman" panose="02020603050405020304" pitchFamily="18" charset="0"/>
                <a:cs typeface="Times New Roman" panose="02020603050405020304" pitchFamily="18" charset="0"/>
              </a:rPr>
              <a:t>Follow the answer path.</a:t>
            </a:r>
          </a:p>
          <a:p>
            <a:pPr lvl="1">
              <a:buFont typeface="+mj-lt"/>
              <a:buAutoNum type="arabicPeriod"/>
            </a:pPr>
            <a:r>
              <a:rPr lang="en-US" b="0" i="0">
                <a:effectLst/>
                <a:latin typeface="Times New Roman" panose="02020603050405020304" pitchFamily="18" charset="0"/>
                <a:cs typeface="Times New Roman" panose="02020603050405020304" pitchFamily="18" charset="0"/>
              </a:rPr>
              <a:t>Go to step 1 until you arrive to the answer.</a:t>
            </a:r>
          </a:p>
          <a:p>
            <a:r>
              <a:rPr lang="en-US" sz="2400" b="0" i="0">
                <a:effectLst/>
                <a:latin typeface="Times New Roman" panose="02020603050405020304" pitchFamily="18" charset="0"/>
                <a:cs typeface="Times New Roman" panose="02020603050405020304" pitchFamily="18" charset="0"/>
              </a:rPr>
              <a:t>The best split is one which separates two different labels into two sets.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605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1627</Words>
  <Application>Microsoft Office PowerPoint</Application>
  <PresentationFormat>Widescreen</PresentationFormat>
  <Paragraphs>152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inter-bold</vt:lpstr>
      <vt:lpstr>inter-regular</vt:lpstr>
      <vt:lpstr>Open Sans</vt:lpstr>
      <vt:lpstr>Times New Roman</vt:lpstr>
      <vt:lpstr>Office Theme</vt:lpstr>
      <vt:lpstr>Decision Trees</vt:lpstr>
      <vt:lpstr>What is Decision Tree?</vt:lpstr>
      <vt:lpstr>PowerPoint Presentation</vt:lpstr>
      <vt:lpstr>Important Terminology related to Decision Trees</vt:lpstr>
      <vt:lpstr>Types of Decision Trees</vt:lpstr>
      <vt:lpstr>PowerPoint Presentation</vt:lpstr>
      <vt:lpstr>PowerPoint Presentation</vt:lpstr>
      <vt:lpstr>PowerPoint Presentation</vt:lpstr>
      <vt:lpstr>PowerPoint Presentation</vt:lpstr>
      <vt:lpstr>How does the Decision Tree algorithm Work?</vt:lpstr>
      <vt:lpstr>The complete process can be better understood using the below algorithm:</vt:lpstr>
      <vt:lpstr>Attribute Selection Measures</vt:lpstr>
      <vt:lpstr>Advantages of Decision Tree</vt:lpstr>
      <vt:lpstr>PowerPoint Presentation</vt:lpstr>
      <vt:lpstr>Disadvantages of Decision Trees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Amit Gupta</dc:creator>
  <cp:lastModifiedBy>Amit Gupta</cp:lastModifiedBy>
  <cp:revision>31</cp:revision>
  <dcterms:created xsi:type="dcterms:W3CDTF">2021-08-27T11:00:22Z</dcterms:created>
  <dcterms:modified xsi:type="dcterms:W3CDTF">2021-08-27T11:20:56Z</dcterms:modified>
</cp:coreProperties>
</file>