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6" r:id="rId13"/>
    <p:sldId id="269" r:id="rId14"/>
    <p:sldId id="270" r:id="rId15"/>
    <p:sldId id="271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416276-2713-BC0C-D435-E44854CB2B86}" v="14" dt="2021-08-20T11:17:06.3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7A8163-5002-4483-AE32-63F506453D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6B12B67-B4C4-4914-BED0-F32C73DE2C6E}">
      <dgm:prSet/>
      <dgm:spPr/>
      <dgm:t>
        <a:bodyPr/>
        <a:lstStyle/>
        <a:p>
          <a:r>
            <a:rPr lang="en-US"/>
            <a:t>Regression as a concept was first introduced by Francis Galton in 1877. </a:t>
          </a:r>
        </a:p>
      </dgm:t>
    </dgm:pt>
    <dgm:pt modelId="{5F2B186C-E5EC-4AF0-A96D-5D923E0686FA}" type="parTrans" cxnId="{6CC79895-B657-41F4-85BC-1857BCF37B3C}">
      <dgm:prSet/>
      <dgm:spPr/>
      <dgm:t>
        <a:bodyPr/>
        <a:lstStyle/>
        <a:p>
          <a:endParaRPr lang="en-US"/>
        </a:p>
      </dgm:t>
    </dgm:pt>
    <dgm:pt modelId="{9A318B1D-082C-4555-A0E3-0ACC3D9A4AD8}" type="sibTrans" cxnId="{6CC79895-B657-41F4-85BC-1857BCF37B3C}">
      <dgm:prSet/>
      <dgm:spPr/>
      <dgm:t>
        <a:bodyPr/>
        <a:lstStyle/>
        <a:p>
          <a:endParaRPr lang="en-US"/>
        </a:p>
      </dgm:t>
    </dgm:pt>
    <dgm:pt modelId="{1A6379B4-5545-42BD-ABB7-5D1F4E008680}">
      <dgm:prSet/>
      <dgm:spPr/>
      <dgm:t>
        <a:bodyPr/>
        <a:lstStyle/>
        <a:p>
          <a:r>
            <a:rPr lang="en-US"/>
            <a:t>He introduced the word “regress”, which means going back to the “mean” of a given population, during a research on estimating heights of children of tall parents.</a:t>
          </a:r>
        </a:p>
      </dgm:t>
    </dgm:pt>
    <dgm:pt modelId="{D90223A6-4726-40F7-BE85-B4EFAE42C570}" type="parTrans" cxnId="{7A384A4A-49A6-4375-99DF-9417C0D66206}">
      <dgm:prSet/>
      <dgm:spPr/>
      <dgm:t>
        <a:bodyPr/>
        <a:lstStyle/>
        <a:p>
          <a:endParaRPr lang="en-US"/>
        </a:p>
      </dgm:t>
    </dgm:pt>
    <dgm:pt modelId="{74B2AD4E-F533-4AD0-AD4D-918373F4D831}" type="sibTrans" cxnId="{7A384A4A-49A6-4375-99DF-9417C0D66206}">
      <dgm:prSet/>
      <dgm:spPr/>
      <dgm:t>
        <a:bodyPr/>
        <a:lstStyle/>
        <a:p>
          <a:endParaRPr lang="en-US"/>
        </a:p>
      </dgm:t>
    </dgm:pt>
    <dgm:pt modelId="{EB8E609C-99E5-411B-A950-81404D49F214}" type="pres">
      <dgm:prSet presAssocID="{3A7A8163-5002-4483-AE32-63F506453DA3}" presName="linear" presStyleCnt="0">
        <dgm:presLayoutVars>
          <dgm:animLvl val="lvl"/>
          <dgm:resizeHandles val="exact"/>
        </dgm:presLayoutVars>
      </dgm:prSet>
      <dgm:spPr/>
    </dgm:pt>
    <dgm:pt modelId="{DAF5FE05-8856-45DC-B63F-03224A216882}" type="pres">
      <dgm:prSet presAssocID="{F6B12B67-B4C4-4914-BED0-F32C73DE2C6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5BD123B-34B7-442C-888B-8FE0A0A4ADCB}" type="pres">
      <dgm:prSet presAssocID="{9A318B1D-082C-4555-A0E3-0ACC3D9A4AD8}" presName="spacer" presStyleCnt="0"/>
      <dgm:spPr/>
    </dgm:pt>
    <dgm:pt modelId="{2892B79F-31CC-43D7-8C1E-8CD603E5F0BB}" type="pres">
      <dgm:prSet presAssocID="{1A6379B4-5545-42BD-ABB7-5D1F4E00868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7A384A4A-49A6-4375-99DF-9417C0D66206}" srcId="{3A7A8163-5002-4483-AE32-63F506453DA3}" destId="{1A6379B4-5545-42BD-ABB7-5D1F4E008680}" srcOrd="1" destOrd="0" parTransId="{D90223A6-4726-40F7-BE85-B4EFAE42C570}" sibTransId="{74B2AD4E-F533-4AD0-AD4D-918373F4D831}"/>
    <dgm:cxn modelId="{A980708A-6010-4120-A2D6-CB9D5E132F9F}" type="presOf" srcId="{1A6379B4-5545-42BD-ABB7-5D1F4E008680}" destId="{2892B79F-31CC-43D7-8C1E-8CD603E5F0BB}" srcOrd="0" destOrd="0" presId="urn:microsoft.com/office/officeart/2005/8/layout/vList2"/>
    <dgm:cxn modelId="{6CC79895-B657-41F4-85BC-1857BCF37B3C}" srcId="{3A7A8163-5002-4483-AE32-63F506453DA3}" destId="{F6B12B67-B4C4-4914-BED0-F32C73DE2C6E}" srcOrd="0" destOrd="0" parTransId="{5F2B186C-E5EC-4AF0-A96D-5D923E0686FA}" sibTransId="{9A318B1D-082C-4555-A0E3-0ACC3D9A4AD8}"/>
    <dgm:cxn modelId="{B16A13BB-8350-42A4-A28A-EEC77666BD33}" type="presOf" srcId="{F6B12B67-B4C4-4914-BED0-F32C73DE2C6E}" destId="{DAF5FE05-8856-45DC-B63F-03224A216882}" srcOrd="0" destOrd="0" presId="urn:microsoft.com/office/officeart/2005/8/layout/vList2"/>
    <dgm:cxn modelId="{F7ECE7ED-67C2-46DB-8CAD-DA8C5EA9ACF7}" type="presOf" srcId="{3A7A8163-5002-4483-AE32-63F506453DA3}" destId="{EB8E609C-99E5-411B-A950-81404D49F214}" srcOrd="0" destOrd="0" presId="urn:microsoft.com/office/officeart/2005/8/layout/vList2"/>
    <dgm:cxn modelId="{13236FFF-DA9E-4150-8F5E-CB7AD169C21A}" type="presParOf" srcId="{EB8E609C-99E5-411B-A950-81404D49F214}" destId="{DAF5FE05-8856-45DC-B63F-03224A216882}" srcOrd="0" destOrd="0" presId="urn:microsoft.com/office/officeart/2005/8/layout/vList2"/>
    <dgm:cxn modelId="{6A98A8DA-3FF3-448A-8095-4C6E513D928A}" type="presParOf" srcId="{EB8E609C-99E5-411B-A950-81404D49F214}" destId="{A5BD123B-34B7-442C-888B-8FE0A0A4ADCB}" srcOrd="1" destOrd="0" presId="urn:microsoft.com/office/officeart/2005/8/layout/vList2"/>
    <dgm:cxn modelId="{CDDA275E-D90A-4863-BBC3-32BE92F64E07}" type="presParOf" srcId="{EB8E609C-99E5-411B-A950-81404D49F214}" destId="{2892B79F-31CC-43D7-8C1E-8CD603E5F0B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E5EFB0-4DC3-4B9B-B054-F710F7188AB5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7E7E55D-6C7C-411E-8621-2BC373E98110}">
      <dgm:prSet/>
      <dgm:spPr/>
      <dgm:t>
        <a:bodyPr/>
        <a:lstStyle/>
        <a:p>
          <a:r>
            <a:rPr lang="en-IN" b="0" i="0"/>
            <a:t>Simple Linear Regression </a:t>
          </a:r>
          <a:endParaRPr lang="en-US"/>
        </a:p>
      </dgm:t>
    </dgm:pt>
    <dgm:pt modelId="{3F21167B-FB2E-48D0-8AAD-B860BF94DF78}" type="parTrans" cxnId="{64F2DAA0-BEC4-4F71-98B1-002D5A4ECD2A}">
      <dgm:prSet/>
      <dgm:spPr/>
      <dgm:t>
        <a:bodyPr/>
        <a:lstStyle/>
        <a:p>
          <a:endParaRPr lang="en-US"/>
        </a:p>
      </dgm:t>
    </dgm:pt>
    <dgm:pt modelId="{28A577D6-8A0D-4FDD-85FB-9C2EE55E6DB2}" type="sibTrans" cxnId="{64F2DAA0-BEC4-4F71-98B1-002D5A4ECD2A}">
      <dgm:prSet/>
      <dgm:spPr/>
      <dgm:t>
        <a:bodyPr/>
        <a:lstStyle/>
        <a:p>
          <a:endParaRPr lang="en-US"/>
        </a:p>
      </dgm:t>
    </dgm:pt>
    <dgm:pt modelId="{0D63724E-0FDC-4CAF-A523-63F701021437}">
      <dgm:prSet/>
      <dgm:spPr/>
      <dgm:t>
        <a:bodyPr/>
        <a:lstStyle/>
        <a:p>
          <a:r>
            <a:rPr lang="en-US" b="0" i="0"/>
            <a:t>If a single independent variable is used to predict the value of a numerical dependent variable, then such a Linear Regression algorithm is called Simple Linear Regression.</a:t>
          </a:r>
          <a:endParaRPr lang="en-US"/>
        </a:p>
      </dgm:t>
    </dgm:pt>
    <dgm:pt modelId="{24002FA0-3FDE-4AB3-9FD5-7322F4A2B1D7}" type="parTrans" cxnId="{881C57EB-35C0-45F6-8A73-BE84836148CA}">
      <dgm:prSet/>
      <dgm:spPr/>
      <dgm:t>
        <a:bodyPr/>
        <a:lstStyle/>
        <a:p>
          <a:endParaRPr lang="en-US"/>
        </a:p>
      </dgm:t>
    </dgm:pt>
    <dgm:pt modelId="{970D98BA-5642-49F7-AFF5-B09123010FD2}" type="sibTrans" cxnId="{881C57EB-35C0-45F6-8A73-BE84836148CA}">
      <dgm:prSet/>
      <dgm:spPr/>
      <dgm:t>
        <a:bodyPr/>
        <a:lstStyle/>
        <a:p>
          <a:endParaRPr lang="en-US"/>
        </a:p>
      </dgm:t>
    </dgm:pt>
    <dgm:pt modelId="{F3BE4495-0598-4D32-A69A-BC1D80C6F15A}">
      <dgm:prSet/>
      <dgm:spPr/>
      <dgm:t>
        <a:bodyPr/>
        <a:lstStyle/>
        <a:p>
          <a:r>
            <a:rPr lang="en-IN" b="0" i="0"/>
            <a:t>Multiple Linear Regression</a:t>
          </a:r>
          <a:endParaRPr lang="en-US"/>
        </a:p>
      </dgm:t>
    </dgm:pt>
    <dgm:pt modelId="{A6D7EAC9-4EF9-40A7-A459-183F356C18A0}" type="parTrans" cxnId="{856A3962-CC15-44C1-B855-A5315009F8B4}">
      <dgm:prSet/>
      <dgm:spPr/>
      <dgm:t>
        <a:bodyPr/>
        <a:lstStyle/>
        <a:p>
          <a:endParaRPr lang="en-US"/>
        </a:p>
      </dgm:t>
    </dgm:pt>
    <dgm:pt modelId="{8842D3A8-146F-455E-A3E2-A933FE502B70}" type="sibTrans" cxnId="{856A3962-CC15-44C1-B855-A5315009F8B4}">
      <dgm:prSet/>
      <dgm:spPr/>
      <dgm:t>
        <a:bodyPr/>
        <a:lstStyle/>
        <a:p>
          <a:endParaRPr lang="en-US"/>
        </a:p>
      </dgm:t>
    </dgm:pt>
    <dgm:pt modelId="{6D8ABFCE-2DD0-427A-B1F7-95E6329FF7EE}">
      <dgm:prSet/>
      <dgm:spPr/>
      <dgm:t>
        <a:bodyPr/>
        <a:lstStyle/>
        <a:p>
          <a:r>
            <a:rPr lang="en-US" b="0" i="0"/>
            <a:t>If more than one independent variable is used to predict the value of a numerical dependent variable, then such a Linear Regression algorithm is called Multiple Linear Regression.</a:t>
          </a:r>
          <a:endParaRPr lang="en-US"/>
        </a:p>
      </dgm:t>
    </dgm:pt>
    <dgm:pt modelId="{8A595CDA-51A2-4ED8-94F1-5957E79A5A69}" type="parTrans" cxnId="{B638B31C-DEED-45D0-AE14-A52A9F4CEF9E}">
      <dgm:prSet/>
      <dgm:spPr/>
      <dgm:t>
        <a:bodyPr/>
        <a:lstStyle/>
        <a:p>
          <a:endParaRPr lang="en-US"/>
        </a:p>
      </dgm:t>
    </dgm:pt>
    <dgm:pt modelId="{32091B19-8AB2-4419-A092-A8E2AB610ABD}" type="sibTrans" cxnId="{B638B31C-DEED-45D0-AE14-A52A9F4CEF9E}">
      <dgm:prSet/>
      <dgm:spPr/>
      <dgm:t>
        <a:bodyPr/>
        <a:lstStyle/>
        <a:p>
          <a:endParaRPr lang="en-US"/>
        </a:p>
      </dgm:t>
    </dgm:pt>
    <dgm:pt modelId="{F4D30160-722E-41EE-858E-775CB75A6D9D}">
      <dgm:prSet/>
      <dgm:spPr/>
      <dgm:t>
        <a:bodyPr/>
        <a:lstStyle/>
        <a:p>
          <a:r>
            <a:rPr lang="en-IN" b="0" i="0"/>
            <a:t>Polynomial Linear Regression </a:t>
          </a:r>
          <a:endParaRPr lang="en-US"/>
        </a:p>
      </dgm:t>
    </dgm:pt>
    <dgm:pt modelId="{4D9C4E45-31B7-4241-B642-8E012FE4A2A6}" type="parTrans" cxnId="{48A4D0A5-9F49-4C8E-B88C-2F4A336E7405}">
      <dgm:prSet/>
      <dgm:spPr/>
      <dgm:t>
        <a:bodyPr/>
        <a:lstStyle/>
        <a:p>
          <a:endParaRPr lang="en-US"/>
        </a:p>
      </dgm:t>
    </dgm:pt>
    <dgm:pt modelId="{172D2CC9-4D29-4BA7-9565-A72288057261}" type="sibTrans" cxnId="{48A4D0A5-9F49-4C8E-B88C-2F4A336E7405}">
      <dgm:prSet/>
      <dgm:spPr/>
      <dgm:t>
        <a:bodyPr/>
        <a:lstStyle/>
        <a:p>
          <a:endParaRPr lang="en-US"/>
        </a:p>
      </dgm:t>
    </dgm:pt>
    <dgm:pt modelId="{2B46B803-7BC3-496E-B4AE-CFFA3D673D2F}">
      <dgm:prSet/>
      <dgm:spPr/>
      <dgm:t>
        <a:bodyPr/>
        <a:lstStyle/>
        <a:p>
          <a:r>
            <a:rPr lang="en-US"/>
            <a:t>Polynomial regression is a special case of linear regression where we fit a polynomial equation on the data with a curvilinear relationship between the target variable and the independent variables.</a:t>
          </a:r>
        </a:p>
      </dgm:t>
    </dgm:pt>
    <dgm:pt modelId="{52464376-DFC4-4A7B-87BB-A3CEE01E8B42}" type="parTrans" cxnId="{271D59F5-1C4A-4376-A33A-B462D5C2F922}">
      <dgm:prSet/>
      <dgm:spPr/>
      <dgm:t>
        <a:bodyPr/>
        <a:lstStyle/>
        <a:p>
          <a:endParaRPr lang="en-US"/>
        </a:p>
      </dgm:t>
    </dgm:pt>
    <dgm:pt modelId="{38471A1B-E3B8-4281-BAB3-ED9832EBCDBA}" type="sibTrans" cxnId="{271D59F5-1C4A-4376-A33A-B462D5C2F922}">
      <dgm:prSet/>
      <dgm:spPr/>
      <dgm:t>
        <a:bodyPr/>
        <a:lstStyle/>
        <a:p>
          <a:endParaRPr lang="en-US"/>
        </a:p>
      </dgm:t>
    </dgm:pt>
    <dgm:pt modelId="{BB5DB266-7317-4678-A604-FE05152E2750}">
      <dgm:prSet/>
      <dgm:spPr/>
      <dgm:t>
        <a:bodyPr/>
        <a:lstStyle/>
        <a:p>
          <a:r>
            <a:rPr lang="en-US"/>
            <a:t>In a curvilinear relationship, the value of the target variable changes in a non-uniform manner with respect to the predictor (s).</a:t>
          </a:r>
        </a:p>
      </dgm:t>
    </dgm:pt>
    <dgm:pt modelId="{71132206-7697-400D-BE43-00D6220D6C31}" type="parTrans" cxnId="{13BB1FFB-909A-4991-812A-FD3893C4401A}">
      <dgm:prSet/>
      <dgm:spPr/>
      <dgm:t>
        <a:bodyPr/>
        <a:lstStyle/>
        <a:p>
          <a:endParaRPr lang="en-US"/>
        </a:p>
      </dgm:t>
    </dgm:pt>
    <dgm:pt modelId="{F61E5CF7-D7EC-4574-BC73-5FF6CE6E1037}" type="sibTrans" cxnId="{13BB1FFB-909A-4991-812A-FD3893C4401A}">
      <dgm:prSet/>
      <dgm:spPr/>
      <dgm:t>
        <a:bodyPr/>
        <a:lstStyle/>
        <a:p>
          <a:endParaRPr lang="en-US"/>
        </a:p>
      </dgm:t>
    </dgm:pt>
    <dgm:pt modelId="{387B9124-627A-4949-8FB4-A779053B375C}" type="pres">
      <dgm:prSet presAssocID="{96E5EFB0-4DC3-4B9B-B054-F710F7188AB5}" presName="linear" presStyleCnt="0">
        <dgm:presLayoutVars>
          <dgm:dir/>
          <dgm:animLvl val="lvl"/>
          <dgm:resizeHandles val="exact"/>
        </dgm:presLayoutVars>
      </dgm:prSet>
      <dgm:spPr/>
    </dgm:pt>
    <dgm:pt modelId="{728C5655-ED99-42CA-9B33-01157FAA2794}" type="pres">
      <dgm:prSet presAssocID="{A7E7E55D-6C7C-411E-8621-2BC373E98110}" presName="parentLin" presStyleCnt="0"/>
      <dgm:spPr/>
    </dgm:pt>
    <dgm:pt modelId="{7AE87780-4C09-44D3-BE5D-40F1941D139A}" type="pres">
      <dgm:prSet presAssocID="{A7E7E55D-6C7C-411E-8621-2BC373E98110}" presName="parentLeftMargin" presStyleLbl="node1" presStyleIdx="0" presStyleCnt="3"/>
      <dgm:spPr/>
    </dgm:pt>
    <dgm:pt modelId="{5F6F3418-AE24-46EA-B815-489A966669F9}" type="pres">
      <dgm:prSet presAssocID="{A7E7E55D-6C7C-411E-8621-2BC373E9811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C093972-5873-4634-BC99-2BAF973E494B}" type="pres">
      <dgm:prSet presAssocID="{A7E7E55D-6C7C-411E-8621-2BC373E98110}" presName="negativeSpace" presStyleCnt="0"/>
      <dgm:spPr/>
    </dgm:pt>
    <dgm:pt modelId="{3BE85D3D-0441-497C-9DF4-E8C312BA2C46}" type="pres">
      <dgm:prSet presAssocID="{A7E7E55D-6C7C-411E-8621-2BC373E98110}" presName="childText" presStyleLbl="conFgAcc1" presStyleIdx="0" presStyleCnt="3">
        <dgm:presLayoutVars>
          <dgm:bulletEnabled val="1"/>
        </dgm:presLayoutVars>
      </dgm:prSet>
      <dgm:spPr/>
    </dgm:pt>
    <dgm:pt modelId="{AE689F23-8769-41A3-BB0D-E47D2A0C1638}" type="pres">
      <dgm:prSet presAssocID="{28A577D6-8A0D-4FDD-85FB-9C2EE55E6DB2}" presName="spaceBetweenRectangles" presStyleCnt="0"/>
      <dgm:spPr/>
    </dgm:pt>
    <dgm:pt modelId="{B4D6CF06-BAF6-4A22-BF2C-0AF2C3A4485A}" type="pres">
      <dgm:prSet presAssocID="{F3BE4495-0598-4D32-A69A-BC1D80C6F15A}" presName="parentLin" presStyleCnt="0"/>
      <dgm:spPr/>
    </dgm:pt>
    <dgm:pt modelId="{7E852E2F-2064-459B-9187-A792577908D4}" type="pres">
      <dgm:prSet presAssocID="{F3BE4495-0598-4D32-A69A-BC1D80C6F15A}" presName="parentLeftMargin" presStyleLbl="node1" presStyleIdx="0" presStyleCnt="3"/>
      <dgm:spPr/>
    </dgm:pt>
    <dgm:pt modelId="{A8CA7D55-F9E2-4230-98CA-5994B7DBF643}" type="pres">
      <dgm:prSet presAssocID="{F3BE4495-0598-4D32-A69A-BC1D80C6F15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84A77AC-3577-44D9-BC59-206A61E0923C}" type="pres">
      <dgm:prSet presAssocID="{F3BE4495-0598-4D32-A69A-BC1D80C6F15A}" presName="negativeSpace" presStyleCnt="0"/>
      <dgm:spPr/>
    </dgm:pt>
    <dgm:pt modelId="{F96E7578-3F57-47A4-8A00-5E5C56086578}" type="pres">
      <dgm:prSet presAssocID="{F3BE4495-0598-4D32-A69A-BC1D80C6F15A}" presName="childText" presStyleLbl="conFgAcc1" presStyleIdx="1" presStyleCnt="3">
        <dgm:presLayoutVars>
          <dgm:bulletEnabled val="1"/>
        </dgm:presLayoutVars>
      </dgm:prSet>
      <dgm:spPr/>
    </dgm:pt>
    <dgm:pt modelId="{B0BB3E52-79CC-4D6B-9CF9-66ACE9A43D6E}" type="pres">
      <dgm:prSet presAssocID="{8842D3A8-146F-455E-A3E2-A933FE502B70}" presName="spaceBetweenRectangles" presStyleCnt="0"/>
      <dgm:spPr/>
    </dgm:pt>
    <dgm:pt modelId="{5E77887B-56B5-4E31-9339-2818A5375B4B}" type="pres">
      <dgm:prSet presAssocID="{F4D30160-722E-41EE-858E-775CB75A6D9D}" presName="parentLin" presStyleCnt="0"/>
      <dgm:spPr/>
    </dgm:pt>
    <dgm:pt modelId="{B7BCFA72-9194-4BC6-8741-42D25A3982CE}" type="pres">
      <dgm:prSet presAssocID="{F4D30160-722E-41EE-858E-775CB75A6D9D}" presName="parentLeftMargin" presStyleLbl="node1" presStyleIdx="1" presStyleCnt="3"/>
      <dgm:spPr/>
    </dgm:pt>
    <dgm:pt modelId="{93C16920-35D7-49D7-8E2D-03310C7DE927}" type="pres">
      <dgm:prSet presAssocID="{F4D30160-722E-41EE-858E-775CB75A6D9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40E99EB-9167-40C0-B983-90A66751EAEB}" type="pres">
      <dgm:prSet presAssocID="{F4D30160-722E-41EE-858E-775CB75A6D9D}" presName="negativeSpace" presStyleCnt="0"/>
      <dgm:spPr/>
    </dgm:pt>
    <dgm:pt modelId="{ECECD67F-B1EE-4FB8-9CF9-11BC302D459D}" type="pres">
      <dgm:prSet presAssocID="{F4D30160-722E-41EE-858E-775CB75A6D9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F6ACD06-3F44-499C-889D-5121ACADF91A}" type="presOf" srcId="{96E5EFB0-4DC3-4B9B-B054-F710F7188AB5}" destId="{387B9124-627A-4949-8FB4-A779053B375C}" srcOrd="0" destOrd="0" presId="urn:microsoft.com/office/officeart/2005/8/layout/list1"/>
    <dgm:cxn modelId="{F36CBF10-BBF4-4CC5-A5CA-4B48A3B78F66}" type="presOf" srcId="{2B46B803-7BC3-496E-B4AE-CFFA3D673D2F}" destId="{ECECD67F-B1EE-4FB8-9CF9-11BC302D459D}" srcOrd="0" destOrd="0" presId="urn:microsoft.com/office/officeart/2005/8/layout/list1"/>
    <dgm:cxn modelId="{B638B31C-DEED-45D0-AE14-A52A9F4CEF9E}" srcId="{F3BE4495-0598-4D32-A69A-BC1D80C6F15A}" destId="{6D8ABFCE-2DD0-427A-B1F7-95E6329FF7EE}" srcOrd="0" destOrd="0" parTransId="{8A595CDA-51A2-4ED8-94F1-5957E79A5A69}" sibTransId="{32091B19-8AB2-4419-A092-A8E2AB610ABD}"/>
    <dgm:cxn modelId="{7D87FF40-9663-4449-A6A9-D33A3B97B152}" type="presOf" srcId="{F3BE4495-0598-4D32-A69A-BC1D80C6F15A}" destId="{A8CA7D55-F9E2-4230-98CA-5994B7DBF643}" srcOrd="1" destOrd="0" presId="urn:microsoft.com/office/officeart/2005/8/layout/list1"/>
    <dgm:cxn modelId="{1F70095D-EA12-43EA-A675-A4488962C963}" type="presOf" srcId="{BB5DB266-7317-4678-A604-FE05152E2750}" destId="{ECECD67F-B1EE-4FB8-9CF9-11BC302D459D}" srcOrd="0" destOrd="1" presId="urn:microsoft.com/office/officeart/2005/8/layout/list1"/>
    <dgm:cxn modelId="{856A3962-CC15-44C1-B855-A5315009F8B4}" srcId="{96E5EFB0-4DC3-4B9B-B054-F710F7188AB5}" destId="{F3BE4495-0598-4D32-A69A-BC1D80C6F15A}" srcOrd="1" destOrd="0" parTransId="{A6D7EAC9-4EF9-40A7-A459-183F356C18A0}" sibTransId="{8842D3A8-146F-455E-A3E2-A933FE502B70}"/>
    <dgm:cxn modelId="{AFFC686A-7B56-4E63-B98A-FA8F2A8D1602}" type="presOf" srcId="{0D63724E-0FDC-4CAF-A523-63F701021437}" destId="{3BE85D3D-0441-497C-9DF4-E8C312BA2C46}" srcOrd="0" destOrd="0" presId="urn:microsoft.com/office/officeart/2005/8/layout/list1"/>
    <dgm:cxn modelId="{184B5B4E-B186-4F3E-AE15-A8E856E90E7A}" type="presOf" srcId="{A7E7E55D-6C7C-411E-8621-2BC373E98110}" destId="{5F6F3418-AE24-46EA-B815-489A966669F9}" srcOrd="1" destOrd="0" presId="urn:microsoft.com/office/officeart/2005/8/layout/list1"/>
    <dgm:cxn modelId="{C2B19C51-CA50-461B-95E5-B71CD52CCF12}" type="presOf" srcId="{6D8ABFCE-2DD0-427A-B1F7-95E6329FF7EE}" destId="{F96E7578-3F57-47A4-8A00-5E5C56086578}" srcOrd="0" destOrd="0" presId="urn:microsoft.com/office/officeart/2005/8/layout/list1"/>
    <dgm:cxn modelId="{F6B7BC7E-F736-47B6-AC0C-2DAAF8BB56E6}" type="presOf" srcId="{F3BE4495-0598-4D32-A69A-BC1D80C6F15A}" destId="{7E852E2F-2064-459B-9187-A792577908D4}" srcOrd="0" destOrd="0" presId="urn:microsoft.com/office/officeart/2005/8/layout/list1"/>
    <dgm:cxn modelId="{496ADB7F-FD39-4D79-AC70-E635A195E99C}" type="presOf" srcId="{F4D30160-722E-41EE-858E-775CB75A6D9D}" destId="{B7BCFA72-9194-4BC6-8741-42D25A3982CE}" srcOrd="0" destOrd="0" presId="urn:microsoft.com/office/officeart/2005/8/layout/list1"/>
    <dgm:cxn modelId="{3028938D-1075-4FD5-9B59-0C29692C919F}" type="presOf" srcId="{A7E7E55D-6C7C-411E-8621-2BC373E98110}" destId="{7AE87780-4C09-44D3-BE5D-40F1941D139A}" srcOrd="0" destOrd="0" presId="urn:microsoft.com/office/officeart/2005/8/layout/list1"/>
    <dgm:cxn modelId="{64F2DAA0-BEC4-4F71-98B1-002D5A4ECD2A}" srcId="{96E5EFB0-4DC3-4B9B-B054-F710F7188AB5}" destId="{A7E7E55D-6C7C-411E-8621-2BC373E98110}" srcOrd="0" destOrd="0" parTransId="{3F21167B-FB2E-48D0-8AAD-B860BF94DF78}" sibTransId="{28A577D6-8A0D-4FDD-85FB-9C2EE55E6DB2}"/>
    <dgm:cxn modelId="{48A4D0A5-9F49-4C8E-B88C-2F4A336E7405}" srcId="{96E5EFB0-4DC3-4B9B-B054-F710F7188AB5}" destId="{F4D30160-722E-41EE-858E-775CB75A6D9D}" srcOrd="2" destOrd="0" parTransId="{4D9C4E45-31B7-4241-B642-8E012FE4A2A6}" sibTransId="{172D2CC9-4D29-4BA7-9565-A72288057261}"/>
    <dgm:cxn modelId="{580FE2C4-10A2-4C63-9F96-85F36BAD9827}" type="presOf" srcId="{F4D30160-722E-41EE-858E-775CB75A6D9D}" destId="{93C16920-35D7-49D7-8E2D-03310C7DE927}" srcOrd="1" destOrd="0" presId="urn:microsoft.com/office/officeart/2005/8/layout/list1"/>
    <dgm:cxn modelId="{881C57EB-35C0-45F6-8A73-BE84836148CA}" srcId="{A7E7E55D-6C7C-411E-8621-2BC373E98110}" destId="{0D63724E-0FDC-4CAF-A523-63F701021437}" srcOrd="0" destOrd="0" parTransId="{24002FA0-3FDE-4AB3-9FD5-7322F4A2B1D7}" sibTransId="{970D98BA-5642-49F7-AFF5-B09123010FD2}"/>
    <dgm:cxn modelId="{271D59F5-1C4A-4376-A33A-B462D5C2F922}" srcId="{F4D30160-722E-41EE-858E-775CB75A6D9D}" destId="{2B46B803-7BC3-496E-B4AE-CFFA3D673D2F}" srcOrd="0" destOrd="0" parTransId="{52464376-DFC4-4A7B-87BB-A3CEE01E8B42}" sibTransId="{38471A1B-E3B8-4281-BAB3-ED9832EBCDBA}"/>
    <dgm:cxn modelId="{13BB1FFB-909A-4991-812A-FD3893C4401A}" srcId="{F4D30160-722E-41EE-858E-775CB75A6D9D}" destId="{BB5DB266-7317-4678-A604-FE05152E2750}" srcOrd="1" destOrd="0" parTransId="{71132206-7697-400D-BE43-00D6220D6C31}" sibTransId="{F61E5CF7-D7EC-4574-BC73-5FF6CE6E1037}"/>
    <dgm:cxn modelId="{A1EA6B68-334A-4DAE-A256-B91BFF6AA81A}" type="presParOf" srcId="{387B9124-627A-4949-8FB4-A779053B375C}" destId="{728C5655-ED99-42CA-9B33-01157FAA2794}" srcOrd="0" destOrd="0" presId="urn:microsoft.com/office/officeart/2005/8/layout/list1"/>
    <dgm:cxn modelId="{14C34204-5FCA-4F6F-8486-EF96CEA7901C}" type="presParOf" srcId="{728C5655-ED99-42CA-9B33-01157FAA2794}" destId="{7AE87780-4C09-44D3-BE5D-40F1941D139A}" srcOrd="0" destOrd="0" presId="urn:microsoft.com/office/officeart/2005/8/layout/list1"/>
    <dgm:cxn modelId="{5AF46A09-1C7C-4155-B42F-F527D60AF079}" type="presParOf" srcId="{728C5655-ED99-42CA-9B33-01157FAA2794}" destId="{5F6F3418-AE24-46EA-B815-489A966669F9}" srcOrd="1" destOrd="0" presId="urn:microsoft.com/office/officeart/2005/8/layout/list1"/>
    <dgm:cxn modelId="{2B1533F9-86A6-4B89-94D9-69AA2C63930F}" type="presParOf" srcId="{387B9124-627A-4949-8FB4-A779053B375C}" destId="{2C093972-5873-4634-BC99-2BAF973E494B}" srcOrd="1" destOrd="0" presId="urn:microsoft.com/office/officeart/2005/8/layout/list1"/>
    <dgm:cxn modelId="{BF875097-ADB3-47A4-8849-93613C8106B9}" type="presParOf" srcId="{387B9124-627A-4949-8FB4-A779053B375C}" destId="{3BE85D3D-0441-497C-9DF4-E8C312BA2C46}" srcOrd="2" destOrd="0" presId="urn:microsoft.com/office/officeart/2005/8/layout/list1"/>
    <dgm:cxn modelId="{15B1E671-26CD-40A1-83F2-7512ED0D765C}" type="presParOf" srcId="{387B9124-627A-4949-8FB4-A779053B375C}" destId="{AE689F23-8769-41A3-BB0D-E47D2A0C1638}" srcOrd="3" destOrd="0" presId="urn:microsoft.com/office/officeart/2005/8/layout/list1"/>
    <dgm:cxn modelId="{672BB327-69BF-4389-81B4-2B2A86028D60}" type="presParOf" srcId="{387B9124-627A-4949-8FB4-A779053B375C}" destId="{B4D6CF06-BAF6-4A22-BF2C-0AF2C3A4485A}" srcOrd="4" destOrd="0" presId="urn:microsoft.com/office/officeart/2005/8/layout/list1"/>
    <dgm:cxn modelId="{49CA343A-EEE0-4147-BAAD-530EED504F95}" type="presParOf" srcId="{B4D6CF06-BAF6-4A22-BF2C-0AF2C3A4485A}" destId="{7E852E2F-2064-459B-9187-A792577908D4}" srcOrd="0" destOrd="0" presId="urn:microsoft.com/office/officeart/2005/8/layout/list1"/>
    <dgm:cxn modelId="{46D490AD-DAA0-44E4-8A20-64DADC4A9087}" type="presParOf" srcId="{B4D6CF06-BAF6-4A22-BF2C-0AF2C3A4485A}" destId="{A8CA7D55-F9E2-4230-98CA-5994B7DBF643}" srcOrd="1" destOrd="0" presId="urn:microsoft.com/office/officeart/2005/8/layout/list1"/>
    <dgm:cxn modelId="{39FFA308-700E-40BB-B772-4D5C5AECF892}" type="presParOf" srcId="{387B9124-627A-4949-8FB4-A779053B375C}" destId="{684A77AC-3577-44D9-BC59-206A61E0923C}" srcOrd="5" destOrd="0" presId="urn:microsoft.com/office/officeart/2005/8/layout/list1"/>
    <dgm:cxn modelId="{74EFE735-F3C3-4AA6-A32E-06C84AC09441}" type="presParOf" srcId="{387B9124-627A-4949-8FB4-A779053B375C}" destId="{F96E7578-3F57-47A4-8A00-5E5C56086578}" srcOrd="6" destOrd="0" presId="urn:microsoft.com/office/officeart/2005/8/layout/list1"/>
    <dgm:cxn modelId="{EE293B3E-2579-4C82-A80A-1DCFA04837A0}" type="presParOf" srcId="{387B9124-627A-4949-8FB4-A779053B375C}" destId="{B0BB3E52-79CC-4D6B-9CF9-66ACE9A43D6E}" srcOrd="7" destOrd="0" presId="urn:microsoft.com/office/officeart/2005/8/layout/list1"/>
    <dgm:cxn modelId="{DF54A4DD-0C8C-49BA-9F01-F89A94325244}" type="presParOf" srcId="{387B9124-627A-4949-8FB4-A779053B375C}" destId="{5E77887B-56B5-4E31-9339-2818A5375B4B}" srcOrd="8" destOrd="0" presId="urn:microsoft.com/office/officeart/2005/8/layout/list1"/>
    <dgm:cxn modelId="{225CA1A4-9784-4346-AEDE-1B31FC1082DF}" type="presParOf" srcId="{5E77887B-56B5-4E31-9339-2818A5375B4B}" destId="{B7BCFA72-9194-4BC6-8741-42D25A3982CE}" srcOrd="0" destOrd="0" presId="urn:microsoft.com/office/officeart/2005/8/layout/list1"/>
    <dgm:cxn modelId="{84811342-D71D-4F03-9274-8416AA9C6CEA}" type="presParOf" srcId="{5E77887B-56B5-4E31-9339-2818A5375B4B}" destId="{93C16920-35D7-49D7-8E2D-03310C7DE927}" srcOrd="1" destOrd="0" presId="urn:microsoft.com/office/officeart/2005/8/layout/list1"/>
    <dgm:cxn modelId="{42C94821-6288-4650-BA6D-EFBAB35D5B6B}" type="presParOf" srcId="{387B9124-627A-4949-8FB4-A779053B375C}" destId="{640E99EB-9167-40C0-B983-90A66751EAEB}" srcOrd="9" destOrd="0" presId="urn:microsoft.com/office/officeart/2005/8/layout/list1"/>
    <dgm:cxn modelId="{4A37B2F3-79C7-44DB-8312-5122714864B9}" type="presParOf" srcId="{387B9124-627A-4949-8FB4-A779053B375C}" destId="{ECECD67F-B1EE-4FB8-9CF9-11BC302D459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42704C-0ABC-40CD-9640-1C7B854DA8DC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9E0EC08-8106-4FBC-B816-B62CBE37FFC5}">
      <dgm:prSet/>
      <dgm:spPr/>
      <dgm:t>
        <a:bodyPr/>
        <a:lstStyle/>
        <a:p>
          <a:r>
            <a:rPr lang="en-US" b="1" i="0"/>
            <a:t>Economic Growth </a:t>
          </a:r>
          <a:endParaRPr lang="en-US"/>
        </a:p>
      </dgm:t>
    </dgm:pt>
    <dgm:pt modelId="{9DF625D3-73F3-417B-B521-9F99E890FAD0}" type="parTrans" cxnId="{13A6B92E-20E5-4CD2-B81D-669966E4492D}">
      <dgm:prSet/>
      <dgm:spPr/>
      <dgm:t>
        <a:bodyPr/>
        <a:lstStyle/>
        <a:p>
          <a:endParaRPr lang="en-US"/>
        </a:p>
      </dgm:t>
    </dgm:pt>
    <dgm:pt modelId="{2A5C535C-EB53-43D2-9BE8-C48FA12D5D59}" type="sibTrans" cxnId="{13A6B92E-20E5-4CD2-B81D-669966E4492D}">
      <dgm:prSet/>
      <dgm:spPr/>
      <dgm:t>
        <a:bodyPr/>
        <a:lstStyle/>
        <a:p>
          <a:endParaRPr lang="en-US"/>
        </a:p>
      </dgm:t>
    </dgm:pt>
    <dgm:pt modelId="{D9F41573-CC44-4C27-9B03-983C3587E9D4}">
      <dgm:prSet/>
      <dgm:spPr/>
      <dgm:t>
        <a:bodyPr/>
        <a:lstStyle/>
        <a:p>
          <a:r>
            <a:rPr lang="en-US" b="0" i="0"/>
            <a:t>Linear regression is used to determine the economic growth of a country or a state in the upcoming quarter.</a:t>
          </a:r>
          <a:endParaRPr lang="en-US"/>
        </a:p>
      </dgm:t>
    </dgm:pt>
    <dgm:pt modelId="{3A114E80-743E-4D6E-A86E-408C70374C06}" type="parTrans" cxnId="{3324DC73-9745-4CE4-A9A4-E4D32035446D}">
      <dgm:prSet/>
      <dgm:spPr/>
      <dgm:t>
        <a:bodyPr/>
        <a:lstStyle/>
        <a:p>
          <a:endParaRPr lang="en-US"/>
        </a:p>
      </dgm:t>
    </dgm:pt>
    <dgm:pt modelId="{83351AD4-D2D5-48BE-A360-96D10CCA9F59}" type="sibTrans" cxnId="{3324DC73-9745-4CE4-A9A4-E4D32035446D}">
      <dgm:prSet/>
      <dgm:spPr/>
      <dgm:t>
        <a:bodyPr/>
        <a:lstStyle/>
        <a:p>
          <a:endParaRPr lang="en-US"/>
        </a:p>
      </dgm:t>
    </dgm:pt>
    <dgm:pt modelId="{DBE929DA-B86F-44BC-95D5-4F3AAC1B01C8}">
      <dgm:prSet/>
      <dgm:spPr/>
      <dgm:t>
        <a:bodyPr/>
        <a:lstStyle/>
        <a:p>
          <a:r>
            <a:rPr lang="en-US" b="0" i="0"/>
            <a:t>It can also be used to predict a nation’s gross domestic product (GDP).</a:t>
          </a:r>
          <a:endParaRPr lang="en-US"/>
        </a:p>
      </dgm:t>
    </dgm:pt>
    <dgm:pt modelId="{7008B435-448C-4B69-950E-5A1B135C0EFE}" type="parTrans" cxnId="{390D596D-A795-4176-B730-A857C3402BCE}">
      <dgm:prSet/>
      <dgm:spPr/>
      <dgm:t>
        <a:bodyPr/>
        <a:lstStyle/>
        <a:p>
          <a:endParaRPr lang="en-US"/>
        </a:p>
      </dgm:t>
    </dgm:pt>
    <dgm:pt modelId="{CFA9CA8A-4ED4-4DC7-BD42-C2AA4D16B963}" type="sibTrans" cxnId="{390D596D-A795-4176-B730-A857C3402BCE}">
      <dgm:prSet/>
      <dgm:spPr/>
      <dgm:t>
        <a:bodyPr/>
        <a:lstStyle/>
        <a:p>
          <a:endParaRPr lang="en-US"/>
        </a:p>
      </dgm:t>
    </dgm:pt>
    <dgm:pt modelId="{07F887A6-5E8F-48AB-A9D6-8D3B723E6E9A}">
      <dgm:prSet/>
      <dgm:spPr/>
      <dgm:t>
        <a:bodyPr/>
        <a:lstStyle/>
        <a:p>
          <a:r>
            <a:rPr lang="en-US" b="1" i="0"/>
            <a:t>Product Price </a:t>
          </a:r>
          <a:endParaRPr lang="en-US"/>
        </a:p>
      </dgm:t>
    </dgm:pt>
    <dgm:pt modelId="{096A5F01-9F4B-46E1-AC9B-1D2E935D47C1}" type="parTrans" cxnId="{535ACFC5-B283-4142-AEE5-195DC84724FD}">
      <dgm:prSet/>
      <dgm:spPr/>
      <dgm:t>
        <a:bodyPr/>
        <a:lstStyle/>
        <a:p>
          <a:endParaRPr lang="en-US"/>
        </a:p>
      </dgm:t>
    </dgm:pt>
    <dgm:pt modelId="{164194A9-B007-44BB-8F27-19ABBB6DCCE9}" type="sibTrans" cxnId="{535ACFC5-B283-4142-AEE5-195DC84724FD}">
      <dgm:prSet/>
      <dgm:spPr/>
      <dgm:t>
        <a:bodyPr/>
        <a:lstStyle/>
        <a:p>
          <a:endParaRPr lang="en-US"/>
        </a:p>
      </dgm:t>
    </dgm:pt>
    <dgm:pt modelId="{8B9B46BF-A32C-4662-A73F-0F9E84CF8DA2}">
      <dgm:prSet/>
      <dgm:spPr/>
      <dgm:t>
        <a:bodyPr/>
        <a:lstStyle/>
        <a:p>
          <a:r>
            <a:rPr lang="en-US" b="0" i="0"/>
            <a:t>Linear regression can be used to predict what the price of a product will be in the future, whether prices will go up or down.</a:t>
          </a:r>
          <a:endParaRPr lang="en-US"/>
        </a:p>
      </dgm:t>
    </dgm:pt>
    <dgm:pt modelId="{FB0FA2BE-71DD-4DFD-BA0F-1565942F418D}" type="parTrans" cxnId="{C6AEB78D-814F-488E-9FC7-8CCEB870A819}">
      <dgm:prSet/>
      <dgm:spPr/>
      <dgm:t>
        <a:bodyPr/>
        <a:lstStyle/>
        <a:p>
          <a:endParaRPr lang="en-US"/>
        </a:p>
      </dgm:t>
    </dgm:pt>
    <dgm:pt modelId="{23764DBF-A291-49D5-8395-7EFC66708A04}" type="sibTrans" cxnId="{C6AEB78D-814F-488E-9FC7-8CCEB870A819}">
      <dgm:prSet/>
      <dgm:spPr/>
      <dgm:t>
        <a:bodyPr/>
        <a:lstStyle/>
        <a:p>
          <a:endParaRPr lang="en-US"/>
        </a:p>
      </dgm:t>
    </dgm:pt>
    <dgm:pt modelId="{1FDC8C02-FD3F-4DE6-B987-CACC50C2072F}">
      <dgm:prSet/>
      <dgm:spPr/>
      <dgm:t>
        <a:bodyPr/>
        <a:lstStyle/>
        <a:p>
          <a:r>
            <a:rPr lang="en-US" b="1" i="0"/>
            <a:t>Housing Sales</a:t>
          </a:r>
          <a:endParaRPr lang="en-US"/>
        </a:p>
      </dgm:t>
    </dgm:pt>
    <dgm:pt modelId="{EE88B120-D3D4-40D5-A9AB-0199862D6D48}" type="parTrans" cxnId="{26184ABC-3004-45E9-A408-12E1EA6CDC53}">
      <dgm:prSet/>
      <dgm:spPr/>
      <dgm:t>
        <a:bodyPr/>
        <a:lstStyle/>
        <a:p>
          <a:endParaRPr lang="en-US"/>
        </a:p>
      </dgm:t>
    </dgm:pt>
    <dgm:pt modelId="{E498578B-FDB6-4C1D-99F4-8F36A10458D3}" type="sibTrans" cxnId="{26184ABC-3004-45E9-A408-12E1EA6CDC53}">
      <dgm:prSet/>
      <dgm:spPr/>
      <dgm:t>
        <a:bodyPr/>
        <a:lstStyle/>
        <a:p>
          <a:endParaRPr lang="en-US"/>
        </a:p>
      </dgm:t>
    </dgm:pt>
    <dgm:pt modelId="{1E15C127-55AB-4E59-97B7-5CAAEA80490A}">
      <dgm:prSet/>
      <dgm:spPr/>
      <dgm:t>
        <a:bodyPr/>
        <a:lstStyle/>
        <a:p>
          <a:r>
            <a:rPr lang="en-US" b="0" i="0"/>
            <a:t>Linear regression can be used to estimate the number of houses a builder will sell in the coming months and at what price.</a:t>
          </a:r>
          <a:endParaRPr lang="en-US"/>
        </a:p>
      </dgm:t>
    </dgm:pt>
    <dgm:pt modelId="{AE0C1431-D227-4A7B-8CF8-B320185E8E57}" type="parTrans" cxnId="{0558C737-0569-4D20-A034-F2E1AFEE1FDB}">
      <dgm:prSet/>
      <dgm:spPr/>
      <dgm:t>
        <a:bodyPr/>
        <a:lstStyle/>
        <a:p>
          <a:endParaRPr lang="en-US"/>
        </a:p>
      </dgm:t>
    </dgm:pt>
    <dgm:pt modelId="{A35FCF88-D295-4074-9DA1-B758703A4DE6}" type="sibTrans" cxnId="{0558C737-0569-4D20-A034-F2E1AFEE1FDB}">
      <dgm:prSet/>
      <dgm:spPr/>
      <dgm:t>
        <a:bodyPr/>
        <a:lstStyle/>
        <a:p>
          <a:endParaRPr lang="en-US"/>
        </a:p>
      </dgm:t>
    </dgm:pt>
    <dgm:pt modelId="{469AFCCB-C406-42E0-A494-3F5197F322E3}">
      <dgm:prSet/>
      <dgm:spPr/>
      <dgm:t>
        <a:bodyPr/>
        <a:lstStyle/>
        <a:p>
          <a:r>
            <a:rPr lang="en-US" b="1" i="0"/>
            <a:t>Score Predictions </a:t>
          </a:r>
          <a:endParaRPr lang="en-US"/>
        </a:p>
      </dgm:t>
    </dgm:pt>
    <dgm:pt modelId="{3BE61510-8106-452F-8E1F-970170D9D82D}" type="parTrans" cxnId="{D493655B-3445-4DB2-811A-6B6C60EFBB0C}">
      <dgm:prSet/>
      <dgm:spPr/>
      <dgm:t>
        <a:bodyPr/>
        <a:lstStyle/>
        <a:p>
          <a:endParaRPr lang="en-US"/>
        </a:p>
      </dgm:t>
    </dgm:pt>
    <dgm:pt modelId="{398C3389-9655-40E7-A05D-48D8F87520BD}" type="sibTrans" cxnId="{D493655B-3445-4DB2-811A-6B6C60EFBB0C}">
      <dgm:prSet/>
      <dgm:spPr/>
      <dgm:t>
        <a:bodyPr/>
        <a:lstStyle/>
        <a:p>
          <a:endParaRPr lang="en-US"/>
        </a:p>
      </dgm:t>
    </dgm:pt>
    <dgm:pt modelId="{144CAD88-8241-4A0B-89D6-20C990BCA6ED}">
      <dgm:prSet/>
      <dgm:spPr/>
      <dgm:t>
        <a:bodyPr/>
        <a:lstStyle/>
        <a:p>
          <a:r>
            <a:rPr lang="en-US" b="0" i="0"/>
            <a:t>Linear regression can be used to predict the number of runs a baseball player will score in upcoming games based on previous performance.</a:t>
          </a:r>
          <a:endParaRPr lang="en-US"/>
        </a:p>
      </dgm:t>
    </dgm:pt>
    <dgm:pt modelId="{A88120C6-6BB2-4044-B5C3-C1D2FE3D0F2B}" type="parTrans" cxnId="{AB498F79-9C65-434A-974C-636A3A621F8A}">
      <dgm:prSet/>
      <dgm:spPr/>
      <dgm:t>
        <a:bodyPr/>
        <a:lstStyle/>
        <a:p>
          <a:endParaRPr lang="en-US"/>
        </a:p>
      </dgm:t>
    </dgm:pt>
    <dgm:pt modelId="{D1BCEB99-714B-4784-AFDA-2F4BF25B8D43}" type="sibTrans" cxnId="{AB498F79-9C65-434A-974C-636A3A621F8A}">
      <dgm:prSet/>
      <dgm:spPr/>
      <dgm:t>
        <a:bodyPr/>
        <a:lstStyle/>
        <a:p>
          <a:endParaRPr lang="en-US"/>
        </a:p>
      </dgm:t>
    </dgm:pt>
    <dgm:pt modelId="{11B4F558-28CD-49C8-ADCF-8495F0D7C799}" type="pres">
      <dgm:prSet presAssocID="{4442704C-0ABC-40CD-9640-1C7B854DA8DC}" presName="linear" presStyleCnt="0">
        <dgm:presLayoutVars>
          <dgm:dir/>
          <dgm:animLvl val="lvl"/>
          <dgm:resizeHandles val="exact"/>
        </dgm:presLayoutVars>
      </dgm:prSet>
      <dgm:spPr/>
    </dgm:pt>
    <dgm:pt modelId="{CBC31246-B42D-4FB3-8CB8-4E4096B576EE}" type="pres">
      <dgm:prSet presAssocID="{69E0EC08-8106-4FBC-B816-B62CBE37FFC5}" presName="parentLin" presStyleCnt="0"/>
      <dgm:spPr/>
    </dgm:pt>
    <dgm:pt modelId="{CE0A60DC-CAF2-4A25-A694-10C5443B406F}" type="pres">
      <dgm:prSet presAssocID="{69E0EC08-8106-4FBC-B816-B62CBE37FFC5}" presName="parentLeftMargin" presStyleLbl="node1" presStyleIdx="0" presStyleCnt="4"/>
      <dgm:spPr/>
    </dgm:pt>
    <dgm:pt modelId="{9C3ED4D1-48F0-4446-B284-FD531D831EC3}" type="pres">
      <dgm:prSet presAssocID="{69E0EC08-8106-4FBC-B816-B62CBE37FFC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2A6BB77-DF9B-4A6C-A3C5-9666566F4F61}" type="pres">
      <dgm:prSet presAssocID="{69E0EC08-8106-4FBC-B816-B62CBE37FFC5}" presName="negativeSpace" presStyleCnt="0"/>
      <dgm:spPr/>
    </dgm:pt>
    <dgm:pt modelId="{C11E645E-76B1-44A6-A5CF-F7D3B408B5D1}" type="pres">
      <dgm:prSet presAssocID="{69E0EC08-8106-4FBC-B816-B62CBE37FFC5}" presName="childText" presStyleLbl="conFgAcc1" presStyleIdx="0" presStyleCnt="4">
        <dgm:presLayoutVars>
          <dgm:bulletEnabled val="1"/>
        </dgm:presLayoutVars>
      </dgm:prSet>
      <dgm:spPr/>
    </dgm:pt>
    <dgm:pt modelId="{6E72577A-5606-4A7F-AF43-E89360305AEE}" type="pres">
      <dgm:prSet presAssocID="{2A5C535C-EB53-43D2-9BE8-C48FA12D5D59}" presName="spaceBetweenRectangles" presStyleCnt="0"/>
      <dgm:spPr/>
    </dgm:pt>
    <dgm:pt modelId="{74037E54-8D7F-4F18-843D-56ACBE9143F7}" type="pres">
      <dgm:prSet presAssocID="{07F887A6-5E8F-48AB-A9D6-8D3B723E6E9A}" presName="parentLin" presStyleCnt="0"/>
      <dgm:spPr/>
    </dgm:pt>
    <dgm:pt modelId="{450F619A-E2E6-4490-B756-E6FF8753807B}" type="pres">
      <dgm:prSet presAssocID="{07F887A6-5E8F-48AB-A9D6-8D3B723E6E9A}" presName="parentLeftMargin" presStyleLbl="node1" presStyleIdx="0" presStyleCnt="4"/>
      <dgm:spPr/>
    </dgm:pt>
    <dgm:pt modelId="{F821A955-F904-4C1D-AB0D-34B899E0C359}" type="pres">
      <dgm:prSet presAssocID="{07F887A6-5E8F-48AB-A9D6-8D3B723E6E9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97D7C7C-2CAC-4C42-B737-5B12B43B0612}" type="pres">
      <dgm:prSet presAssocID="{07F887A6-5E8F-48AB-A9D6-8D3B723E6E9A}" presName="negativeSpace" presStyleCnt="0"/>
      <dgm:spPr/>
    </dgm:pt>
    <dgm:pt modelId="{E3627F91-CBFA-4D52-AED3-46C4419B7B9D}" type="pres">
      <dgm:prSet presAssocID="{07F887A6-5E8F-48AB-A9D6-8D3B723E6E9A}" presName="childText" presStyleLbl="conFgAcc1" presStyleIdx="1" presStyleCnt="4">
        <dgm:presLayoutVars>
          <dgm:bulletEnabled val="1"/>
        </dgm:presLayoutVars>
      </dgm:prSet>
      <dgm:spPr/>
    </dgm:pt>
    <dgm:pt modelId="{4A15ED9B-AA10-4923-A00B-4C3E6E07FBD3}" type="pres">
      <dgm:prSet presAssocID="{164194A9-B007-44BB-8F27-19ABBB6DCCE9}" presName="spaceBetweenRectangles" presStyleCnt="0"/>
      <dgm:spPr/>
    </dgm:pt>
    <dgm:pt modelId="{069EFF78-34E6-4FAD-9FD9-79E9E296B873}" type="pres">
      <dgm:prSet presAssocID="{1FDC8C02-FD3F-4DE6-B987-CACC50C2072F}" presName="parentLin" presStyleCnt="0"/>
      <dgm:spPr/>
    </dgm:pt>
    <dgm:pt modelId="{5F0A41A6-95EE-4688-907F-9659AEA64D53}" type="pres">
      <dgm:prSet presAssocID="{1FDC8C02-FD3F-4DE6-B987-CACC50C2072F}" presName="parentLeftMargin" presStyleLbl="node1" presStyleIdx="1" presStyleCnt="4"/>
      <dgm:spPr/>
    </dgm:pt>
    <dgm:pt modelId="{4C8B7A6E-840A-4076-82EF-336132432D42}" type="pres">
      <dgm:prSet presAssocID="{1FDC8C02-FD3F-4DE6-B987-CACC50C2072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CDB0B26-C3E4-4609-AC33-1565B9AA214C}" type="pres">
      <dgm:prSet presAssocID="{1FDC8C02-FD3F-4DE6-B987-CACC50C2072F}" presName="negativeSpace" presStyleCnt="0"/>
      <dgm:spPr/>
    </dgm:pt>
    <dgm:pt modelId="{58BD299B-0C0E-4425-BD21-FF30B07224F7}" type="pres">
      <dgm:prSet presAssocID="{1FDC8C02-FD3F-4DE6-B987-CACC50C2072F}" presName="childText" presStyleLbl="conFgAcc1" presStyleIdx="2" presStyleCnt="4">
        <dgm:presLayoutVars>
          <dgm:bulletEnabled val="1"/>
        </dgm:presLayoutVars>
      </dgm:prSet>
      <dgm:spPr/>
    </dgm:pt>
    <dgm:pt modelId="{D5ECD008-9AB8-491C-881A-40F77CD18157}" type="pres">
      <dgm:prSet presAssocID="{E498578B-FDB6-4C1D-99F4-8F36A10458D3}" presName="spaceBetweenRectangles" presStyleCnt="0"/>
      <dgm:spPr/>
    </dgm:pt>
    <dgm:pt modelId="{86B5CF79-9DA3-47A9-A79C-23A9B5C747D7}" type="pres">
      <dgm:prSet presAssocID="{469AFCCB-C406-42E0-A494-3F5197F322E3}" presName="parentLin" presStyleCnt="0"/>
      <dgm:spPr/>
    </dgm:pt>
    <dgm:pt modelId="{A1553C86-63AC-439D-8615-810A1BD131FD}" type="pres">
      <dgm:prSet presAssocID="{469AFCCB-C406-42E0-A494-3F5197F322E3}" presName="parentLeftMargin" presStyleLbl="node1" presStyleIdx="2" presStyleCnt="4"/>
      <dgm:spPr/>
    </dgm:pt>
    <dgm:pt modelId="{098070BC-9E99-4C90-B009-944E49E50471}" type="pres">
      <dgm:prSet presAssocID="{469AFCCB-C406-42E0-A494-3F5197F322E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5D63690-BA0B-4A23-9733-48F7F1D8944D}" type="pres">
      <dgm:prSet presAssocID="{469AFCCB-C406-42E0-A494-3F5197F322E3}" presName="negativeSpace" presStyleCnt="0"/>
      <dgm:spPr/>
    </dgm:pt>
    <dgm:pt modelId="{2052DC3F-A0EB-4EEF-B83D-42952E074E9B}" type="pres">
      <dgm:prSet presAssocID="{469AFCCB-C406-42E0-A494-3F5197F322E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7DB0C06-2708-4315-9B48-2BF023B1B78B}" type="presOf" srcId="{69E0EC08-8106-4FBC-B816-B62CBE37FFC5}" destId="{9C3ED4D1-48F0-4446-B284-FD531D831EC3}" srcOrd="1" destOrd="0" presId="urn:microsoft.com/office/officeart/2005/8/layout/list1"/>
    <dgm:cxn modelId="{7624D00E-5DE9-4366-9481-7DC13B4604E0}" type="presOf" srcId="{69E0EC08-8106-4FBC-B816-B62CBE37FFC5}" destId="{CE0A60DC-CAF2-4A25-A694-10C5443B406F}" srcOrd="0" destOrd="0" presId="urn:microsoft.com/office/officeart/2005/8/layout/list1"/>
    <dgm:cxn modelId="{13A6B92E-20E5-4CD2-B81D-669966E4492D}" srcId="{4442704C-0ABC-40CD-9640-1C7B854DA8DC}" destId="{69E0EC08-8106-4FBC-B816-B62CBE37FFC5}" srcOrd="0" destOrd="0" parTransId="{9DF625D3-73F3-417B-B521-9F99E890FAD0}" sibTransId="{2A5C535C-EB53-43D2-9BE8-C48FA12D5D59}"/>
    <dgm:cxn modelId="{8858C12E-A687-4CD7-B06B-4B2712780D71}" type="presOf" srcId="{D9F41573-CC44-4C27-9B03-983C3587E9D4}" destId="{C11E645E-76B1-44A6-A5CF-F7D3B408B5D1}" srcOrd="0" destOrd="0" presId="urn:microsoft.com/office/officeart/2005/8/layout/list1"/>
    <dgm:cxn modelId="{05838330-42E5-4102-81C4-F36203BD9FDA}" type="presOf" srcId="{1FDC8C02-FD3F-4DE6-B987-CACC50C2072F}" destId="{5F0A41A6-95EE-4688-907F-9659AEA64D53}" srcOrd="0" destOrd="0" presId="urn:microsoft.com/office/officeart/2005/8/layout/list1"/>
    <dgm:cxn modelId="{0558C737-0569-4D20-A034-F2E1AFEE1FDB}" srcId="{1FDC8C02-FD3F-4DE6-B987-CACC50C2072F}" destId="{1E15C127-55AB-4E59-97B7-5CAAEA80490A}" srcOrd="0" destOrd="0" parTransId="{AE0C1431-D227-4A7B-8CF8-B320185E8E57}" sibTransId="{A35FCF88-D295-4074-9DA1-B758703A4DE6}"/>
    <dgm:cxn modelId="{D493655B-3445-4DB2-811A-6B6C60EFBB0C}" srcId="{4442704C-0ABC-40CD-9640-1C7B854DA8DC}" destId="{469AFCCB-C406-42E0-A494-3F5197F322E3}" srcOrd="3" destOrd="0" parTransId="{3BE61510-8106-452F-8E1F-970170D9D82D}" sibTransId="{398C3389-9655-40E7-A05D-48D8F87520BD}"/>
    <dgm:cxn modelId="{837C5442-3691-41B2-AB3E-B7F1A19ED70C}" type="presOf" srcId="{469AFCCB-C406-42E0-A494-3F5197F322E3}" destId="{A1553C86-63AC-439D-8615-810A1BD131FD}" srcOrd="0" destOrd="0" presId="urn:microsoft.com/office/officeart/2005/8/layout/list1"/>
    <dgm:cxn modelId="{7C933163-F7B3-4B7E-8950-B4DA22E901EB}" type="presOf" srcId="{469AFCCB-C406-42E0-A494-3F5197F322E3}" destId="{098070BC-9E99-4C90-B009-944E49E50471}" srcOrd="1" destOrd="0" presId="urn:microsoft.com/office/officeart/2005/8/layout/list1"/>
    <dgm:cxn modelId="{D07FC56A-1F9E-4220-9D29-2B70C821A277}" type="presOf" srcId="{07F887A6-5E8F-48AB-A9D6-8D3B723E6E9A}" destId="{450F619A-E2E6-4490-B756-E6FF8753807B}" srcOrd="0" destOrd="0" presId="urn:microsoft.com/office/officeart/2005/8/layout/list1"/>
    <dgm:cxn modelId="{390D596D-A795-4176-B730-A857C3402BCE}" srcId="{69E0EC08-8106-4FBC-B816-B62CBE37FFC5}" destId="{DBE929DA-B86F-44BC-95D5-4F3AAC1B01C8}" srcOrd="1" destOrd="0" parTransId="{7008B435-448C-4B69-950E-5A1B135C0EFE}" sibTransId="{CFA9CA8A-4ED4-4DC7-BD42-C2AA4D16B963}"/>
    <dgm:cxn modelId="{3324DC73-9745-4CE4-A9A4-E4D32035446D}" srcId="{69E0EC08-8106-4FBC-B816-B62CBE37FFC5}" destId="{D9F41573-CC44-4C27-9B03-983C3587E9D4}" srcOrd="0" destOrd="0" parTransId="{3A114E80-743E-4D6E-A86E-408C70374C06}" sibTransId="{83351AD4-D2D5-48BE-A360-96D10CCA9F59}"/>
    <dgm:cxn modelId="{AB498F79-9C65-434A-974C-636A3A621F8A}" srcId="{469AFCCB-C406-42E0-A494-3F5197F322E3}" destId="{144CAD88-8241-4A0B-89D6-20C990BCA6ED}" srcOrd="0" destOrd="0" parTransId="{A88120C6-6BB2-4044-B5C3-C1D2FE3D0F2B}" sibTransId="{D1BCEB99-714B-4784-AFDA-2F4BF25B8D43}"/>
    <dgm:cxn modelId="{1119697B-B621-4498-BF6D-CE22E68F0B6E}" type="presOf" srcId="{07F887A6-5E8F-48AB-A9D6-8D3B723E6E9A}" destId="{F821A955-F904-4C1D-AB0D-34B899E0C359}" srcOrd="1" destOrd="0" presId="urn:microsoft.com/office/officeart/2005/8/layout/list1"/>
    <dgm:cxn modelId="{C6AEB78D-814F-488E-9FC7-8CCEB870A819}" srcId="{07F887A6-5E8F-48AB-A9D6-8D3B723E6E9A}" destId="{8B9B46BF-A32C-4662-A73F-0F9E84CF8DA2}" srcOrd="0" destOrd="0" parTransId="{FB0FA2BE-71DD-4DFD-BA0F-1565942F418D}" sibTransId="{23764DBF-A291-49D5-8395-7EFC66708A04}"/>
    <dgm:cxn modelId="{B5CD7A8E-B54B-4805-BE7E-D1E4CF80A9D6}" type="presOf" srcId="{1FDC8C02-FD3F-4DE6-B987-CACC50C2072F}" destId="{4C8B7A6E-840A-4076-82EF-336132432D42}" srcOrd="1" destOrd="0" presId="urn:microsoft.com/office/officeart/2005/8/layout/list1"/>
    <dgm:cxn modelId="{E9492CB3-D3D9-42F4-BA00-1FF1CD9DEBBE}" type="presOf" srcId="{DBE929DA-B86F-44BC-95D5-4F3AAC1B01C8}" destId="{C11E645E-76B1-44A6-A5CF-F7D3B408B5D1}" srcOrd="0" destOrd="1" presId="urn:microsoft.com/office/officeart/2005/8/layout/list1"/>
    <dgm:cxn modelId="{26184ABC-3004-45E9-A408-12E1EA6CDC53}" srcId="{4442704C-0ABC-40CD-9640-1C7B854DA8DC}" destId="{1FDC8C02-FD3F-4DE6-B987-CACC50C2072F}" srcOrd="2" destOrd="0" parTransId="{EE88B120-D3D4-40D5-A9AB-0199862D6D48}" sibTransId="{E498578B-FDB6-4C1D-99F4-8F36A10458D3}"/>
    <dgm:cxn modelId="{83436FBE-5900-48EE-98FD-48666AB1A03D}" type="presOf" srcId="{8B9B46BF-A32C-4662-A73F-0F9E84CF8DA2}" destId="{E3627F91-CBFA-4D52-AED3-46C4419B7B9D}" srcOrd="0" destOrd="0" presId="urn:microsoft.com/office/officeart/2005/8/layout/list1"/>
    <dgm:cxn modelId="{535ACFC5-B283-4142-AEE5-195DC84724FD}" srcId="{4442704C-0ABC-40CD-9640-1C7B854DA8DC}" destId="{07F887A6-5E8F-48AB-A9D6-8D3B723E6E9A}" srcOrd="1" destOrd="0" parTransId="{096A5F01-9F4B-46E1-AC9B-1D2E935D47C1}" sibTransId="{164194A9-B007-44BB-8F27-19ABBB6DCCE9}"/>
    <dgm:cxn modelId="{FEE0A0F3-9E95-4BC1-8E4D-5A7B80FE5DCC}" type="presOf" srcId="{144CAD88-8241-4A0B-89D6-20C990BCA6ED}" destId="{2052DC3F-A0EB-4EEF-B83D-42952E074E9B}" srcOrd="0" destOrd="0" presId="urn:microsoft.com/office/officeart/2005/8/layout/list1"/>
    <dgm:cxn modelId="{2629D7F3-3545-4528-B51C-B559CD3315D0}" type="presOf" srcId="{4442704C-0ABC-40CD-9640-1C7B854DA8DC}" destId="{11B4F558-28CD-49C8-ADCF-8495F0D7C799}" srcOrd="0" destOrd="0" presId="urn:microsoft.com/office/officeart/2005/8/layout/list1"/>
    <dgm:cxn modelId="{2A9821F9-F017-47D5-B40F-BB91171E5536}" type="presOf" srcId="{1E15C127-55AB-4E59-97B7-5CAAEA80490A}" destId="{58BD299B-0C0E-4425-BD21-FF30B07224F7}" srcOrd="0" destOrd="0" presId="urn:microsoft.com/office/officeart/2005/8/layout/list1"/>
    <dgm:cxn modelId="{C5623165-6BE8-40BD-97CD-7E6B334008A5}" type="presParOf" srcId="{11B4F558-28CD-49C8-ADCF-8495F0D7C799}" destId="{CBC31246-B42D-4FB3-8CB8-4E4096B576EE}" srcOrd="0" destOrd="0" presId="urn:microsoft.com/office/officeart/2005/8/layout/list1"/>
    <dgm:cxn modelId="{70A06DB4-C920-4209-BC73-D8C94DFD2814}" type="presParOf" srcId="{CBC31246-B42D-4FB3-8CB8-4E4096B576EE}" destId="{CE0A60DC-CAF2-4A25-A694-10C5443B406F}" srcOrd="0" destOrd="0" presId="urn:microsoft.com/office/officeart/2005/8/layout/list1"/>
    <dgm:cxn modelId="{CC805178-D499-4D70-A334-7B12F90D18A0}" type="presParOf" srcId="{CBC31246-B42D-4FB3-8CB8-4E4096B576EE}" destId="{9C3ED4D1-48F0-4446-B284-FD531D831EC3}" srcOrd="1" destOrd="0" presId="urn:microsoft.com/office/officeart/2005/8/layout/list1"/>
    <dgm:cxn modelId="{1694AE4C-E091-4194-BF59-D602306B4F57}" type="presParOf" srcId="{11B4F558-28CD-49C8-ADCF-8495F0D7C799}" destId="{C2A6BB77-DF9B-4A6C-A3C5-9666566F4F61}" srcOrd="1" destOrd="0" presId="urn:microsoft.com/office/officeart/2005/8/layout/list1"/>
    <dgm:cxn modelId="{C20E01E6-DC63-4306-8EEC-03E99C784F1F}" type="presParOf" srcId="{11B4F558-28CD-49C8-ADCF-8495F0D7C799}" destId="{C11E645E-76B1-44A6-A5CF-F7D3B408B5D1}" srcOrd="2" destOrd="0" presId="urn:microsoft.com/office/officeart/2005/8/layout/list1"/>
    <dgm:cxn modelId="{085AB12E-68E2-4C35-9C0F-8949206E86BC}" type="presParOf" srcId="{11B4F558-28CD-49C8-ADCF-8495F0D7C799}" destId="{6E72577A-5606-4A7F-AF43-E89360305AEE}" srcOrd="3" destOrd="0" presId="urn:microsoft.com/office/officeart/2005/8/layout/list1"/>
    <dgm:cxn modelId="{15083F1A-E7F1-4DB7-830C-8D04040850A0}" type="presParOf" srcId="{11B4F558-28CD-49C8-ADCF-8495F0D7C799}" destId="{74037E54-8D7F-4F18-843D-56ACBE9143F7}" srcOrd="4" destOrd="0" presId="urn:microsoft.com/office/officeart/2005/8/layout/list1"/>
    <dgm:cxn modelId="{29CDEB72-CD77-491D-BF0F-8AE3CAB6D099}" type="presParOf" srcId="{74037E54-8D7F-4F18-843D-56ACBE9143F7}" destId="{450F619A-E2E6-4490-B756-E6FF8753807B}" srcOrd="0" destOrd="0" presId="urn:microsoft.com/office/officeart/2005/8/layout/list1"/>
    <dgm:cxn modelId="{CED7AABE-BCED-414A-A064-6878D759203C}" type="presParOf" srcId="{74037E54-8D7F-4F18-843D-56ACBE9143F7}" destId="{F821A955-F904-4C1D-AB0D-34B899E0C359}" srcOrd="1" destOrd="0" presId="urn:microsoft.com/office/officeart/2005/8/layout/list1"/>
    <dgm:cxn modelId="{12F85A7D-6EC8-4B1F-9CCC-0BD366A1FA43}" type="presParOf" srcId="{11B4F558-28CD-49C8-ADCF-8495F0D7C799}" destId="{B97D7C7C-2CAC-4C42-B737-5B12B43B0612}" srcOrd="5" destOrd="0" presId="urn:microsoft.com/office/officeart/2005/8/layout/list1"/>
    <dgm:cxn modelId="{DFE84A6B-092E-4326-8987-863AF27543BE}" type="presParOf" srcId="{11B4F558-28CD-49C8-ADCF-8495F0D7C799}" destId="{E3627F91-CBFA-4D52-AED3-46C4419B7B9D}" srcOrd="6" destOrd="0" presId="urn:microsoft.com/office/officeart/2005/8/layout/list1"/>
    <dgm:cxn modelId="{3EFCA0D9-FF47-4EF4-A6B4-B8BE2AA48C32}" type="presParOf" srcId="{11B4F558-28CD-49C8-ADCF-8495F0D7C799}" destId="{4A15ED9B-AA10-4923-A00B-4C3E6E07FBD3}" srcOrd="7" destOrd="0" presId="urn:microsoft.com/office/officeart/2005/8/layout/list1"/>
    <dgm:cxn modelId="{8B0C7B2F-176B-4ED9-BDCF-2EC665DD84A9}" type="presParOf" srcId="{11B4F558-28CD-49C8-ADCF-8495F0D7C799}" destId="{069EFF78-34E6-4FAD-9FD9-79E9E296B873}" srcOrd="8" destOrd="0" presId="urn:microsoft.com/office/officeart/2005/8/layout/list1"/>
    <dgm:cxn modelId="{142D88E1-04A1-4F70-8633-796B1E351812}" type="presParOf" srcId="{069EFF78-34E6-4FAD-9FD9-79E9E296B873}" destId="{5F0A41A6-95EE-4688-907F-9659AEA64D53}" srcOrd="0" destOrd="0" presId="urn:microsoft.com/office/officeart/2005/8/layout/list1"/>
    <dgm:cxn modelId="{51173EFC-4929-45C6-9C67-A70ECACE0C85}" type="presParOf" srcId="{069EFF78-34E6-4FAD-9FD9-79E9E296B873}" destId="{4C8B7A6E-840A-4076-82EF-336132432D42}" srcOrd="1" destOrd="0" presId="urn:microsoft.com/office/officeart/2005/8/layout/list1"/>
    <dgm:cxn modelId="{D01F178D-715E-4136-B1B8-20F7FB456637}" type="presParOf" srcId="{11B4F558-28CD-49C8-ADCF-8495F0D7C799}" destId="{4CDB0B26-C3E4-4609-AC33-1565B9AA214C}" srcOrd="9" destOrd="0" presId="urn:microsoft.com/office/officeart/2005/8/layout/list1"/>
    <dgm:cxn modelId="{2B00059C-4B6B-4FB4-A559-A4845F383878}" type="presParOf" srcId="{11B4F558-28CD-49C8-ADCF-8495F0D7C799}" destId="{58BD299B-0C0E-4425-BD21-FF30B07224F7}" srcOrd="10" destOrd="0" presId="urn:microsoft.com/office/officeart/2005/8/layout/list1"/>
    <dgm:cxn modelId="{626762E3-4991-4195-B846-6CA5DB13710C}" type="presParOf" srcId="{11B4F558-28CD-49C8-ADCF-8495F0D7C799}" destId="{D5ECD008-9AB8-491C-881A-40F77CD18157}" srcOrd="11" destOrd="0" presId="urn:microsoft.com/office/officeart/2005/8/layout/list1"/>
    <dgm:cxn modelId="{A3466E7E-1F4C-4756-93FC-464C2E473AA7}" type="presParOf" srcId="{11B4F558-28CD-49C8-ADCF-8495F0D7C799}" destId="{86B5CF79-9DA3-47A9-A79C-23A9B5C747D7}" srcOrd="12" destOrd="0" presId="urn:microsoft.com/office/officeart/2005/8/layout/list1"/>
    <dgm:cxn modelId="{B6E168AE-7076-4B93-998F-7A74AA7C736F}" type="presParOf" srcId="{86B5CF79-9DA3-47A9-A79C-23A9B5C747D7}" destId="{A1553C86-63AC-439D-8615-810A1BD131FD}" srcOrd="0" destOrd="0" presId="urn:microsoft.com/office/officeart/2005/8/layout/list1"/>
    <dgm:cxn modelId="{E7837A0B-080E-4D35-A987-F0020A3E77E4}" type="presParOf" srcId="{86B5CF79-9DA3-47A9-A79C-23A9B5C747D7}" destId="{098070BC-9E99-4C90-B009-944E49E50471}" srcOrd="1" destOrd="0" presId="urn:microsoft.com/office/officeart/2005/8/layout/list1"/>
    <dgm:cxn modelId="{61174C5D-B7DB-40F6-B862-5FB5AD98B19C}" type="presParOf" srcId="{11B4F558-28CD-49C8-ADCF-8495F0D7C799}" destId="{05D63690-BA0B-4A23-9733-48F7F1D8944D}" srcOrd="13" destOrd="0" presId="urn:microsoft.com/office/officeart/2005/8/layout/list1"/>
    <dgm:cxn modelId="{87558400-7E04-49A6-9C63-CC7EA031BC7E}" type="presParOf" srcId="{11B4F558-28CD-49C8-ADCF-8495F0D7C799}" destId="{2052DC3F-A0EB-4EEF-B83D-42952E074E9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E9D27C-7008-42FE-A8B7-B712C550704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1D0F26D-E4D2-4B2D-83E5-0C93E246D482}">
      <dgm:prSet/>
      <dgm:spPr/>
      <dgm:t>
        <a:bodyPr/>
        <a:lstStyle/>
        <a:p>
          <a:r>
            <a:rPr lang="en-US" b="1" i="0"/>
            <a:t>Independent Variable</a:t>
          </a:r>
          <a:endParaRPr lang="en-US"/>
        </a:p>
      </dgm:t>
    </dgm:pt>
    <dgm:pt modelId="{073AC31E-2169-4A51-93F2-A0681470F785}" type="parTrans" cxnId="{4A336E83-269B-4E62-8C5B-F3724A59EC64}">
      <dgm:prSet/>
      <dgm:spPr/>
      <dgm:t>
        <a:bodyPr/>
        <a:lstStyle/>
        <a:p>
          <a:endParaRPr lang="en-US"/>
        </a:p>
      </dgm:t>
    </dgm:pt>
    <dgm:pt modelId="{35AD9E03-2AED-4B5E-87FC-A10584882622}" type="sibTrans" cxnId="{4A336E83-269B-4E62-8C5B-F3724A59EC64}">
      <dgm:prSet/>
      <dgm:spPr/>
      <dgm:t>
        <a:bodyPr/>
        <a:lstStyle/>
        <a:p>
          <a:endParaRPr lang="en-US"/>
        </a:p>
      </dgm:t>
    </dgm:pt>
    <dgm:pt modelId="{A1FCDA17-520E-4C5F-A7C3-2A9A16ACB69B}">
      <dgm:prSet/>
      <dgm:spPr/>
      <dgm:t>
        <a:bodyPr/>
        <a:lstStyle/>
        <a:p>
          <a:r>
            <a:rPr lang="en-US" b="0" i="0"/>
            <a:t>The value of an independent variable does not change based on the effects of other variables. </a:t>
          </a:r>
          <a:endParaRPr lang="en-US"/>
        </a:p>
      </dgm:t>
    </dgm:pt>
    <dgm:pt modelId="{4E37534A-EEB7-4CA6-92D8-7A0260AEFAE8}" type="parTrans" cxnId="{0C8865A4-AD5D-40D8-9EC6-916AF01B9943}">
      <dgm:prSet/>
      <dgm:spPr/>
      <dgm:t>
        <a:bodyPr/>
        <a:lstStyle/>
        <a:p>
          <a:endParaRPr lang="en-US"/>
        </a:p>
      </dgm:t>
    </dgm:pt>
    <dgm:pt modelId="{2CE06078-361E-4856-846D-877DB5ECF928}" type="sibTrans" cxnId="{0C8865A4-AD5D-40D8-9EC6-916AF01B9943}">
      <dgm:prSet/>
      <dgm:spPr/>
      <dgm:t>
        <a:bodyPr/>
        <a:lstStyle/>
        <a:p>
          <a:endParaRPr lang="en-US"/>
        </a:p>
      </dgm:t>
    </dgm:pt>
    <dgm:pt modelId="{3891CDB4-99CB-4167-86D3-90E27E4150CD}">
      <dgm:prSet/>
      <dgm:spPr/>
      <dgm:t>
        <a:bodyPr/>
        <a:lstStyle/>
        <a:p>
          <a:r>
            <a:rPr lang="en-US" b="0" i="0"/>
            <a:t>An independent variable is used to manipulate the dependent variable. It is often denoted by an “x.” </a:t>
          </a:r>
          <a:endParaRPr lang="en-US"/>
        </a:p>
      </dgm:t>
    </dgm:pt>
    <dgm:pt modelId="{100292E9-E6FD-49BF-8D37-BA68282E104D}" type="parTrans" cxnId="{71518C5F-486F-41A9-936F-42994EAA7D2C}">
      <dgm:prSet/>
      <dgm:spPr/>
      <dgm:t>
        <a:bodyPr/>
        <a:lstStyle/>
        <a:p>
          <a:endParaRPr lang="en-US"/>
        </a:p>
      </dgm:t>
    </dgm:pt>
    <dgm:pt modelId="{D63CF7DB-5F88-4E26-8193-CE5B687E671A}" type="sibTrans" cxnId="{71518C5F-486F-41A9-936F-42994EAA7D2C}">
      <dgm:prSet/>
      <dgm:spPr/>
      <dgm:t>
        <a:bodyPr/>
        <a:lstStyle/>
        <a:p>
          <a:endParaRPr lang="en-US"/>
        </a:p>
      </dgm:t>
    </dgm:pt>
    <dgm:pt modelId="{A01410CF-CEC8-4176-B82D-8A93B7EE3D51}">
      <dgm:prSet/>
      <dgm:spPr/>
      <dgm:t>
        <a:bodyPr/>
        <a:lstStyle/>
        <a:p>
          <a:r>
            <a:rPr lang="en-US" b="0" i="0"/>
            <a:t>In our example, the rainfall is the independent variable because we can’t control the rain, but the rain controls the crop—the independent variable controls the dependent variable.</a:t>
          </a:r>
          <a:endParaRPr lang="en-US"/>
        </a:p>
      </dgm:t>
    </dgm:pt>
    <dgm:pt modelId="{A1E6E86F-FFAE-4B5B-B3B8-3D0F380C5C2E}" type="parTrans" cxnId="{83C16D8F-FA5C-4D0A-804B-141516ACE164}">
      <dgm:prSet/>
      <dgm:spPr/>
      <dgm:t>
        <a:bodyPr/>
        <a:lstStyle/>
        <a:p>
          <a:endParaRPr lang="en-US"/>
        </a:p>
      </dgm:t>
    </dgm:pt>
    <dgm:pt modelId="{258BD94A-4DB1-4C6D-847F-51A3050011F1}" type="sibTrans" cxnId="{83C16D8F-FA5C-4D0A-804B-141516ACE164}">
      <dgm:prSet/>
      <dgm:spPr/>
      <dgm:t>
        <a:bodyPr/>
        <a:lstStyle/>
        <a:p>
          <a:endParaRPr lang="en-US"/>
        </a:p>
      </dgm:t>
    </dgm:pt>
    <dgm:pt modelId="{B82C3403-1397-435B-8164-0955D0329120}">
      <dgm:prSet/>
      <dgm:spPr/>
      <dgm:t>
        <a:bodyPr/>
        <a:lstStyle/>
        <a:p>
          <a:r>
            <a:rPr lang="en-US" b="1" i="0"/>
            <a:t>Dependent Variable</a:t>
          </a:r>
          <a:endParaRPr lang="en-US"/>
        </a:p>
      </dgm:t>
    </dgm:pt>
    <dgm:pt modelId="{9F180CFF-B6D7-4E11-A8C2-85DE435EC8CA}" type="parTrans" cxnId="{35B79117-F035-440A-98E0-E3F6E3032939}">
      <dgm:prSet/>
      <dgm:spPr/>
      <dgm:t>
        <a:bodyPr/>
        <a:lstStyle/>
        <a:p>
          <a:endParaRPr lang="en-US"/>
        </a:p>
      </dgm:t>
    </dgm:pt>
    <dgm:pt modelId="{72663CD9-27FE-403C-8285-3E471B454072}" type="sibTrans" cxnId="{35B79117-F035-440A-98E0-E3F6E3032939}">
      <dgm:prSet/>
      <dgm:spPr/>
      <dgm:t>
        <a:bodyPr/>
        <a:lstStyle/>
        <a:p>
          <a:endParaRPr lang="en-US"/>
        </a:p>
      </dgm:t>
    </dgm:pt>
    <dgm:pt modelId="{C7FA2D61-3590-420D-9E8F-78F8B193F8EF}">
      <dgm:prSet/>
      <dgm:spPr/>
      <dgm:t>
        <a:bodyPr/>
        <a:lstStyle/>
        <a:p>
          <a:r>
            <a:rPr lang="en-US" b="0" i="0"/>
            <a:t>The value of this variable changes when there is any change in the values of the independent variables, as mentioned before. It is often denoted by a “y.” In our example, the crop yield is the dependent variable, and it is dependent on the amount of rainfall. </a:t>
          </a:r>
          <a:endParaRPr lang="en-US"/>
        </a:p>
      </dgm:t>
    </dgm:pt>
    <dgm:pt modelId="{1816D3C9-D770-4F5F-BA14-1E94491BD4D8}" type="parTrans" cxnId="{7ADFF096-3EFD-4C23-94EA-F4059A88D4C3}">
      <dgm:prSet/>
      <dgm:spPr/>
      <dgm:t>
        <a:bodyPr/>
        <a:lstStyle/>
        <a:p>
          <a:endParaRPr lang="en-US"/>
        </a:p>
      </dgm:t>
    </dgm:pt>
    <dgm:pt modelId="{1E728BCA-73C6-4596-8552-6E47907D0D1C}" type="sibTrans" cxnId="{7ADFF096-3EFD-4C23-94EA-F4059A88D4C3}">
      <dgm:prSet/>
      <dgm:spPr/>
      <dgm:t>
        <a:bodyPr/>
        <a:lstStyle/>
        <a:p>
          <a:endParaRPr lang="en-US"/>
        </a:p>
      </dgm:t>
    </dgm:pt>
    <dgm:pt modelId="{412D0FFD-21F2-4B33-851A-E648EBD81B29}" type="pres">
      <dgm:prSet presAssocID="{71E9D27C-7008-42FE-A8B7-B712C550704C}" presName="linear" presStyleCnt="0">
        <dgm:presLayoutVars>
          <dgm:animLvl val="lvl"/>
          <dgm:resizeHandles val="exact"/>
        </dgm:presLayoutVars>
      </dgm:prSet>
      <dgm:spPr/>
    </dgm:pt>
    <dgm:pt modelId="{D0DB7062-B6D2-4CC0-80A3-324F8E81FDBF}" type="pres">
      <dgm:prSet presAssocID="{21D0F26D-E4D2-4B2D-83E5-0C93E246D48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2B72DAE-482B-4D52-8569-D8C30135C16C}" type="pres">
      <dgm:prSet presAssocID="{21D0F26D-E4D2-4B2D-83E5-0C93E246D482}" presName="childText" presStyleLbl="revTx" presStyleIdx="0" presStyleCnt="2">
        <dgm:presLayoutVars>
          <dgm:bulletEnabled val="1"/>
        </dgm:presLayoutVars>
      </dgm:prSet>
      <dgm:spPr/>
    </dgm:pt>
    <dgm:pt modelId="{7176C05B-B7A1-4FCD-A789-7D9849B20DA7}" type="pres">
      <dgm:prSet presAssocID="{B82C3403-1397-435B-8164-0955D032912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A0236B2-5809-4C07-AF15-D0D02DFE473C}" type="pres">
      <dgm:prSet presAssocID="{B82C3403-1397-435B-8164-0955D032912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5B79117-F035-440A-98E0-E3F6E3032939}" srcId="{71E9D27C-7008-42FE-A8B7-B712C550704C}" destId="{B82C3403-1397-435B-8164-0955D0329120}" srcOrd="1" destOrd="0" parTransId="{9F180CFF-B6D7-4E11-A8C2-85DE435EC8CA}" sibTransId="{72663CD9-27FE-403C-8285-3E471B454072}"/>
    <dgm:cxn modelId="{ACD5F727-3AE3-439F-9DAB-AC628BC583E0}" type="presOf" srcId="{71E9D27C-7008-42FE-A8B7-B712C550704C}" destId="{412D0FFD-21F2-4B33-851A-E648EBD81B29}" srcOrd="0" destOrd="0" presId="urn:microsoft.com/office/officeart/2005/8/layout/vList2"/>
    <dgm:cxn modelId="{5263242B-5617-4EF3-81DA-FF718B1ABE6D}" type="presOf" srcId="{3891CDB4-99CB-4167-86D3-90E27E4150CD}" destId="{52B72DAE-482B-4D52-8569-D8C30135C16C}" srcOrd="0" destOrd="1" presId="urn:microsoft.com/office/officeart/2005/8/layout/vList2"/>
    <dgm:cxn modelId="{5D1F6C5D-05C3-4426-99C7-9733B2380617}" type="presOf" srcId="{A1FCDA17-520E-4C5F-A7C3-2A9A16ACB69B}" destId="{52B72DAE-482B-4D52-8569-D8C30135C16C}" srcOrd="0" destOrd="0" presId="urn:microsoft.com/office/officeart/2005/8/layout/vList2"/>
    <dgm:cxn modelId="{71518C5F-486F-41A9-936F-42994EAA7D2C}" srcId="{21D0F26D-E4D2-4B2D-83E5-0C93E246D482}" destId="{3891CDB4-99CB-4167-86D3-90E27E4150CD}" srcOrd="1" destOrd="0" parTransId="{100292E9-E6FD-49BF-8D37-BA68282E104D}" sibTransId="{D63CF7DB-5F88-4E26-8193-CE5B687E671A}"/>
    <dgm:cxn modelId="{788F4963-3978-4F97-BFCF-415FA94A4EDB}" type="presOf" srcId="{A01410CF-CEC8-4176-B82D-8A93B7EE3D51}" destId="{52B72DAE-482B-4D52-8569-D8C30135C16C}" srcOrd="0" destOrd="2" presId="urn:microsoft.com/office/officeart/2005/8/layout/vList2"/>
    <dgm:cxn modelId="{4A336E83-269B-4E62-8C5B-F3724A59EC64}" srcId="{71E9D27C-7008-42FE-A8B7-B712C550704C}" destId="{21D0F26D-E4D2-4B2D-83E5-0C93E246D482}" srcOrd="0" destOrd="0" parTransId="{073AC31E-2169-4A51-93F2-A0681470F785}" sibTransId="{35AD9E03-2AED-4B5E-87FC-A10584882622}"/>
    <dgm:cxn modelId="{83C16D8F-FA5C-4D0A-804B-141516ACE164}" srcId="{21D0F26D-E4D2-4B2D-83E5-0C93E246D482}" destId="{A01410CF-CEC8-4176-B82D-8A93B7EE3D51}" srcOrd="2" destOrd="0" parTransId="{A1E6E86F-FFAE-4B5B-B3B8-3D0F380C5C2E}" sibTransId="{258BD94A-4DB1-4C6D-847F-51A3050011F1}"/>
    <dgm:cxn modelId="{7ADFF096-3EFD-4C23-94EA-F4059A88D4C3}" srcId="{B82C3403-1397-435B-8164-0955D0329120}" destId="{C7FA2D61-3590-420D-9E8F-78F8B193F8EF}" srcOrd="0" destOrd="0" parTransId="{1816D3C9-D770-4F5F-BA14-1E94491BD4D8}" sibTransId="{1E728BCA-73C6-4596-8552-6E47907D0D1C}"/>
    <dgm:cxn modelId="{0C8865A4-AD5D-40D8-9EC6-916AF01B9943}" srcId="{21D0F26D-E4D2-4B2D-83E5-0C93E246D482}" destId="{A1FCDA17-520E-4C5F-A7C3-2A9A16ACB69B}" srcOrd="0" destOrd="0" parTransId="{4E37534A-EEB7-4CA6-92D8-7A0260AEFAE8}" sibTransId="{2CE06078-361E-4856-846D-877DB5ECF928}"/>
    <dgm:cxn modelId="{39EC5FB5-D716-499E-B029-C94FDF7AD3D4}" type="presOf" srcId="{B82C3403-1397-435B-8164-0955D0329120}" destId="{7176C05B-B7A1-4FCD-A789-7D9849B20DA7}" srcOrd="0" destOrd="0" presId="urn:microsoft.com/office/officeart/2005/8/layout/vList2"/>
    <dgm:cxn modelId="{8854EFB8-2BF3-4AE4-8F00-A4DA77A6527E}" type="presOf" srcId="{C7FA2D61-3590-420D-9E8F-78F8B193F8EF}" destId="{2A0236B2-5809-4C07-AF15-D0D02DFE473C}" srcOrd="0" destOrd="0" presId="urn:microsoft.com/office/officeart/2005/8/layout/vList2"/>
    <dgm:cxn modelId="{E86081E5-237A-4F07-A25E-94D841818DF2}" type="presOf" srcId="{21D0F26D-E4D2-4B2D-83E5-0C93E246D482}" destId="{D0DB7062-B6D2-4CC0-80A3-324F8E81FDBF}" srcOrd="0" destOrd="0" presId="urn:microsoft.com/office/officeart/2005/8/layout/vList2"/>
    <dgm:cxn modelId="{564682C5-911A-40AF-B99B-477BE355749E}" type="presParOf" srcId="{412D0FFD-21F2-4B33-851A-E648EBD81B29}" destId="{D0DB7062-B6D2-4CC0-80A3-324F8E81FDBF}" srcOrd="0" destOrd="0" presId="urn:microsoft.com/office/officeart/2005/8/layout/vList2"/>
    <dgm:cxn modelId="{E8B90E15-B57F-4845-821A-3A33235EA0CC}" type="presParOf" srcId="{412D0FFD-21F2-4B33-851A-E648EBD81B29}" destId="{52B72DAE-482B-4D52-8569-D8C30135C16C}" srcOrd="1" destOrd="0" presId="urn:microsoft.com/office/officeart/2005/8/layout/vList2"/>
    <dgm:cxn modelId="{641D4B87-6EEF-4428-B540-72A7FBD20AC0}" type="presParOf" srcId="{412D0FFD-21F2-4B33-851A-E648EBD81B29}" destId="{7176C05B-B7A1-4FCD-A789-7D9849B20DA7}" srcOrd="2" destOrd="0" presId="urn:microsoft.com/office/officeart/2005/8/layout/vList2"/>
    <dgm:cxn modelId="{C9DF9DDD-F125-4235-9012-085D331068DB}" type="presParOf" srcId="{412D0FFD-21F2-4B33-851A-E648EBD81B29}" destId="{2A0236B2-5809-4C07-AF15-D0D02DFE473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F5FE05-8856-45DC-B63F-03224A216882}">
      <dsp:nvSpPr>
        <dsp:cNvPr id="0" name=""/>
        <dsp:cNvSpPr/>
      </dsp:nvSpPr>
      <dsp:spPr>
        <a:xfrm>
          <a:off x="0" y="224727"/>
          <a:ext cx="10515600" cy="19019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Regression as a concept was first introduced by Francis Galton in 1877. </a:t>
          </a:r>
        </a:p>
      </dsp:txBody>
      <dsp:txXfrm>
        <a:off x="92847" y="317574"/>
        <a:ext cx="10329906" cy="1716287"/>
      </dsp:txXfrm>
    </dsp:sp>
    <dsp:sp modelId="{2892B79F-31CC-43D7-8C1E-8CD603E5F0BB}">
      <dsp:nvSpPr>
        <dsp:cNvPr id="0" name=""/>
        <dsp:cNvSpPr/>
      </dsp:nvSpPr>
      <dsp:spPr>
        <a:xfrm>
          <a:off x="0" y="2224629"/>
          <a:ext cx="10515600" cy="19019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He introduced the word “regress”, which means going back to the “mean” of a given population, during a research on estimating heights of children of tall parents.</a:t>
          </a:r>
        </a:p>
      </dsp:txBody>
      <dsp:txXfrm>
        <a:off x="92847" y="2317476"/>
        <a:ext cx="10329906" cy="17162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E85D3D-0441-497C-9DF4-E8C312BA2C46}">
      <dsp:nvSpPr>
        <dsp:cNvPr id="0" name=""/>
        <dsp:cNvSpPr/>
      </dsp:nvSpPr>
      <dsp:spPr>
        <a:xfrm>
          <a:off x="0" y="380663"/>
          <a:ext cx="6263640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333248" rIns="48612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If a single independent variable is used to predict the value of a numerical dependent variable, then such a Linear Regression algorithm is called Simple Linear Regression.</a:t>
          </a:r>
          <a:endParaRPr lang="en-US" sz="1600" kern="1200"/>
        </a:p>
      </dsp:txBody>
      <dsp:txXfrm>
        <a:off x="0" y="380663"/>
        <a:ext cx="6263640" cy="1134000"/>
      </dsp:txXfrm>
    </dsp:sp>
    <dsp:sp modelId="{5F6F3418-AE24-46EA-B815-489A966669F9}">
      <dsp:nvSpPr>
        <dsp:cNvPr id="0" name=""/>
        <dsp:cNvSpPr/>
      </dsp:nvSpPr>
      <dsp:spPr>
        <a:xfrm>
          <a:off x="313182" y="144503"/>
          <a:ext cx="4384548" cy="472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/>
            <a:t>Simple Linear Regression </a:t>
          </a:r>
          <a:endParaRPr lang="en-US" sz="1600" kern="1200"/>
        </a:p>
      </dsp:txBody>
      <dsp:txXfrm>
        <a:off x="336239" y="167560"/>
        <a:ext cx="4338434" cy="426206"/>
      </dsp:txXfrm>
    </dsp:sp>
    <dsp:sp modelId="{F96E7578-3F57-47A4-8A00-5E5C56086578}">
      <dsp:nvSpPr>
        <dsp:cNvPr id="0" name=""/>
        <dsp:cNvSpPr/>
      </dsp:nvSpPr>
      <dsp:spPr>
        <a:xfrm>
          <a:off x="0" y="1837223"/>
          <a:ext cx="6263640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333248" rIns="48612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If more than one independent variable is used to predict the value of a numerical dependent variable, then such a Linear Regression algorithm is called Multiple Linear Regression.</a:t>
          </a:r>
          <a:endParaRPr lang="en-US" sz="1600" kern="1200"/>
        </a:p>
      </dsp:txBody>
      <dsp:txXfrm>
        <a:off x="0" y="1837223"/>
        <a:ext cx="6263640" cy="1134000"/>
      </dsp:txXfrm>
    </dsp:sp>
    <dsp:sp modelId="{A8CA7D55-F9E2-4230-98CA-5994B7DBF643}">
      <dsp:nvSpPr>
        <dsp:cNvPr id="0" name=""/>
        <dsp:cNvSpPr/>
      </dsp:nvSpPr>
      <dsp:spPr>
        <a:xfrm>
          <a:off x="313182" y="1601063"/>
          <a:ext cx="4384548" cy="47232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/>
            <a:t>Multiple Linear Regression</a:t>
          </a:r>
          <a:endParaRPr lang="en-US" sz="1600" kern="1200"/>
        </a:p>
      </dsp:txBody>
      <dsp:txXfrm>
        <a:off x="336239" y="1624120"/>
        <a:ext cx="4338434" cy="426206"/>
      </dsp:txXfrm>
    </dsp:sp>
    <dsp:sp modelId="{ECECD67F-B1EE-4FB8-9CF9-11BC302D459D}">
      <dsp:nvSpPr>
        <dsp:cNvPr id="0" name=""/>
        <dsp:cNvSpPr/>
      </dsp:nvSpPr>
      <dsp:spPr>
        <a:xfrm>
          <a:off x="0" y="3293784"/>
          <a:ext cx="6263640" cy="206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333248" rIns="48612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Polynomial regression is a special case of linear regression where we fit a polynomial equation on the data with a curvilinear relationship between the target variable and the independent variables.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In a curvilinear relationship, the value of the target variable changes in a non-uniform manner with respect to the predictor (s).</a:t>
          </a:r>
        </a:p>
      </dsp:txBody>
      <dsp:txXfrm>
        <a:off x="0" y="3293784"/>
        <a:ext cx="6263640" cy="2066400"/>
      </dsp:txXfrm>
    </dsp:sp>
    <dsp:sp modelId="{93C16920-35D7-49D7-8E2D-03310C7DE927}">
      <dsp:nvSpPr>
        <dsp:cNvPr id="0" name=""/>
        <dsp:cNvSpPr/>
      </dsp:nvSpPr>
      <dsp:spPr>
        <a:xfrm>
          <a:off x="313182" y="3057624"/>
          <a:ext cx="4384548" cy="4723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/>
            <a:t>Polynomial Linear Regression </a:t>
          </a:r>
          <a:endParaRPr lang="en-US" sz="1600" kern="1200"/>
        </a:p>
      </dsp:txBody>
      <dsp:txXfrm>
        <a:off x="336239" y="3080681"/>
        <a:ext cx="4338434" cy="4262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E645E-76B1-44A6-A5CF-F7D3B408B5D1}">
      <dsp:nvSpPr>
        <dsp:cNvPr id="0" name=""/>
        <dsp:cNvSpPr/>
      </dsp:nvSpPr>
      <dsp:spPr>
        <a:xfrm>
          <a:off x="0" y="377693"/>
          <a:ext cx="6263640" cy="1299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312420" rIns="48612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Linear regression is used to determine the economic growth of a country or a state in the upcoming quarter.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It can also be used to predict a nation’s gross domestic product (GDP).</a:t>
          </a:r>
          <a:endParaRPr lang="en-US" sz="1500" kern="1200"/>
        </a:p>
      </dsp:txBody>
      <dsp:txXfrm>
        <a:off x="0" y="377693"/>
        <a:ext cx="6263640" cy="1299375"/>
      </dsp:txXfrm>
    </dsp:sp>
    <dsp:sp modelId="{9C3ED4D1-48F0-4446-B284-FD531D831EC3}">
      <dsp:nvSpPr>
        <dsp:cNvPr id="0" name=""/>
        <dsp:cNvSpPr/>
      </dsp:nvSpPr>
      <dsp:spPr>
        <a:xfrm>
          <a:off x="313182" y="156293"/>
          <a:ext cx="4384548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Economic Growth </a:t>
          </a:r>
          <a:endParaRPr lang="en-US" sz="1500" kern="1200"/>
        </a:p>
      </dsp:txBody>
      <dsp:txXfrm>
        <a:off x="334798" y="177909"/>
        <a:ext cx="4341316" cy="399568"/>
      </dsp:txXfrm>
    </dsp:sp>
    <dsp:sp modelId="{E3627F91-CBFA-4D52-AED3-46C4419B7B9D}">
      <dsp:nvSpPr>
        <dsp:cNvPr id="0" name=""/>
        <dsp:cNvSpPr/>
      </dsp:nvSpPr>
      <dsp:spPr>
        <a:xfrm>
          <a:off x="0" y="1979468"/>
          <a:ext cx="6263640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312420" rIns="48612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Linear regression can be used to predict what the price of a product will be in the future, whether prices will go up or down.</a:t>
          </a:r>
          <a:endParaRPr lang="en-US" sz="1500" kern="1200"/>
        </a:p>
      </dsp:txBody>
      <dsp:txXfrm>
        <a:off x="0" y="1979468"/>
        <a:ext cx="6263640" cy="850500"/>
      </dsp:txXfrm>
    </dsp:sp>
    <dsp:sp modelId="{F821A955-F904-4C1D-AB0D-34B899E0C359}">
      <dsp:nvSpPr>
        <dsp:cNvPr id="0" name=""/>
        <dsp:cNvSpPr/>
      </dsp:nvSpPr>
      <dsp:spPr>
        <a:xfrm>
          <a:off x="313182" y="1758068"/>
          <a:ext cx="4384548" cy="442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Product Price </a:t>
          </a:r>
          <a:endParaRPr lang="en-US" sz="1500" kern="1200"/>
        </a:p>
      </dsp:txBody>
      <dsp:txXfrm>
        <a:off x="334798" y="1779684"/>
        <a:ext cx="4341316" cy="399568"/>
      </dsp:txXfrm>
    </dsp:sp>
    <dsp:sp modelId="{58BD299B-0C0E-4425-BD21-FF30B07224F7}">
      <dsp:nvSpPr>
        <dsp:cNvPr id="0" name=""/>
        <dsp:cNvSpPr/>
      </dsp:nvSpPr>
      <dsp:spPr>
        <a:xfrm>
          <a:off x="0" y="3132368"/>
          <a:ext cx="6263640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312420" rIns="48612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Linear regression can be used to estimate the number of houses a builder will sell in the coming months and at what price.</a:t>
          </a:r>
          <a:endParaRPr lang="en-US" sz="1500" kern="1200"/>
        </a:p>
      </dsp:txBody>
      <dsp:txXfrm>
        <a:off x="0" y="3132368"/>
        <a:ext cx="6263640" cy="850500"/>
      </dsp:txXfrm>
    </dsp:sp>
    <dsp:sp modelId="{4C8B7A6E-840A-4076-82EF-336132432D42}">
      <dsp:nvSpPr>
        <dsp:cNvPr id="0" name=""/>
        <dsp:cNvSpPr/>
      </dsp:nvSpPr>
      <dsp:spPr>
        <a:xfrm>
          <a:off x="313182" y="2910968"/>
          <a:ext cx="4384548" cy="442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Housing Sales</a:t>
          </a:r>
          <a:endParaRPr lang="en-US" sz="1500" kern="1200"/>
        </a:p>
      </dsp:txBody>
      <dsp:txXfrm>
        <a:off x="334798" y="2932584"/>
        <a:ext cx="4341316" cy="399568"/>
      </dsp:txXfrm>
    </dsp:sp>
    <dsp:sp modelId="{2052DC3F-A0EB-4EEF-B83D-42952E074E9B}">
      <dsp:nvSpPr>
        <dsp:cNvPr id="0" name=""/>
        <dsp:cNvSpPr/>
      </dsp:nvSpPr>
      <dsp:spPr>
        <a:xfrm>
          <a:off x="0" y="4285269"/>
          <a:ext cx="6263640" cy="1063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312420" rIns="48612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Linear regression can be used to predict the number of runs a baseball player will score in upcoming games based on previous performance.</a:t>
          </a:r>
          <a:endParaRPr lang="en-US" sz="1500" kern="1200"/>
        </a:p>
      </dsp:txBody>
      <dsp:txXfrm>
        <a:off x="0" y="4285269"/>
        <a:ext cx="6263640" cy="1063125"/>
      </dsp:txXfrm>
    </dsp:sp>
    <dsp:sp modelId="{098070BC-9E99-4C90-B009-944E49E50471}">
      <dsp:nvSpPr>
        <dsp:cNvPr id="0" name=""/>
        <dsp:cNvSpPr/>
      </dsp:nvSpPr>
      <dsp:spPr>
        <a:xfrm>
          <a:off x="313182" y="4063869"/>
          <a:ext cx="4384548" cy="442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Score Predictions </a:t>
          </a:r>
          <a:endParaRPr lang="en-US" sz="1500" kern="1200"/>
        </a:p>
      </dsp:txBody>
      <dsp:txXfrm>
        <a:off x="334798" y="4085485"/>
        <a:ext cx="4341316" cy="3995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DB7062-B6D2-4CC0-80A3-324F8E81FDBF}">
      <dsp:nvSpPr>
        <dsp:cNvPr id="0" name=""/>
        <dsp:cNvSpPr/>
      </dsp:nvSpPr>
      <dsp:spPr>
        <a:xfrm>
          <a:off x="0" y="281607"/>
          <a:ext cx="10515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/>
            <a:t>Independent Variable</a:t>
          </a:r>
          <a:endParaRPr lang="en-US" sz="2700" kern="1200"/>
        </a:p>
      </dsp:txBody>
      <dsp:txXfrm>
        <a:off x="31613" y="313220"/>
        <a:ext cx="10452374" cy="584369"/>
      </dsp:txXfrm>
    </dsp:sp>
    <dsp:sp modelId="{52B72DAE-482B-4D52-8569-D8C30135C16C}">
      <dsp:nvSpPr>
        <dsp:cNvPr id="0" name=""/>
        <dsp:cNvSpPr/>
      </dsp:nvSpPr>
      <dsp:spPr>
        <a:xfrm>
          <a:off x="0" y="929202"/>
          <a:ext cx="10515600" cy="20120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0" i="0" kern="1200"/>
            <a:t>The value of an independent variable does not change based on the effects of other variables. 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0" i="0" kern="1200"/>
            <a:t>An independent variable is used to manipulate the dependent variable. It is often denoted by an “x.” 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0" i="0" kern="1200"/>
            <a:t>In our example, the rainfall is the independent variable because we can’t control the rain, but the rain controls the crop—the independent variable controls the dependent variable.</a:t>
          </a:r>
          <a:endParaRPr lang="en-US" sz="2100" kern="1200"/>
        </a:p>
      </dsp:txBody>
      <dsp:txXfrm>
        <a:off x="0" y="929202"/>
        <a:ext cx="10515600" cy="2012039"/>
      </dsp:txXfrm>
    </dsp:sp>
    <dsp:sp modelId="{7176C05B-B7A1-4FCD-A789-7D9849B20DA7}">
      <dsp:nvSpPr>
        <dsp:cNvPr id="0" name=""/>
        <dsp:cNvSpPr/>
      </dsp:nvSpPr>
      <dsp:spPr>
        <a:xfrm>
          <a:off x="0" y="2941242"/>
          <a:ext cx="10515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/>
            <a:t>Dependent Variable</a:t>
          </a:r>
          <a:endParaRPr lang="en-US" sz="2700" kern="1200"/>
        </a:p>
      </dsp:txBody>
      <dsp:txXfrm>
        <a:off x="31613" y="2972855"/>
        <a:ext cx="10452374" cy="584369"/>
      </dsp:txXfrm>
    </dsp:sp>
    <dsp:sp modelId="{2A0236B2-5809-4C07-AF15-D0D02DFE473C}">
      <dsp:nvSpPr>
        <dsp:cNvPr id="0" name=""/>
        <dsp:cNvSpPr/>
      </dsp:nvSpPr>
      <dsp:spPr>
        <a:xfrm>
          <a:off x="0" y="3588837"/>
          <a:ext cx="10515600" cy="950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0" i="0" kern="1200"/>
            <a:t>The value of this variable changes when there is any change in the values of the independent variables, as mentioned before. It is often denoted by a “y.” In our example, the crop yield is the dependent variable, and it is dependent on the amount of rainfall. </a:t>
          </a:r>
          <a:endParaRPr lang="en-US" sz="2100" kern="1200"/>
        </a:p>
      </dsp:txBody>
      <dsp:txXfrm>
        <a:off x="0" y="3588837"/>
        <a:ext cx="10515600" cy="9501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6BEDF-E16F-4159-802B-520DEB209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3D1D62-A8EC-436F-BFAD-36C948C09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D8C32-03F4-4038-8986-6A6CE9A4D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7B62E-047B-4C32-B0D1-261D5E88C12B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B4DA-2982-4062-AD26-4D00514D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4C8F5-A754-4FAF-B43C-4C7DE8C5F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D5C6F-AA68-4F13-93F9-47FAC96D4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2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653EE-F3E4-49FB-BBE9-C92C6F010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6FA9E-AB09-4110-9FCB-DC40A0A87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087E-851A-4E96-9954-1A1C9D584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7B62E-047B-4C32-B0D1-261D5E88C12B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D2E8E-71B7-4177-91E7-CCB674E4E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DDD26-52FB-449C-8F28-D4A76BC4E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D5C6F-AA68-4F13-93F9-47FAC96D4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30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925713-A56C-4045-A461-6FF202252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379C16-2011-4B3D-9D82-63DEE6616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A2A9B-61F0-41A3-99E8-A3767D0F3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7B62E-047B-4C32-B0D1-261D5E88C12B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00F19-06FE-45F4-8F34-A886CC50D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AFDAD-3E6A-45BB-BC69-74FC9EC26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D5C6F-AA68-4F13-93F9-47FAC96D4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988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4114-7097-453B-913B-9F62234A7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54C28-3E2B-4CE3-972F-31FE452CC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1B183-9950-4B67-9AB2-F9FB66CA3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7B62E-047B-4C32-B0D1-261D5E88C12B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23020-592A-436D-913D-1C4B13FB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EFE04-F3C7-475B-A759-77672C68C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D5C6F-AA68-4F13-93F9-47FAC96D4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51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1F86D-C462-4A72-8E5F-80B9D2DF5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E2642-EF25-40BB-BB77-97836E323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81A90-68CC-43FF-ACFA-B7DF5BF1C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7B62E-047B-4C32-B0D1-261D5E88C12B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A0A7D-72D2-4236-8DCF-5360FB33F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B4DCD-940D-4882-A146-663EBDAA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D5C6F-AA68-4F13-93F9-47FAC96D4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062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20CCE-5FE8-47CE-B632-EA7328766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4797F-2698-414D-AB78-43EC4A816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6C7CA5-F9FE-4E96-B4D4-9A1C6C6CC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0DB024-186A-49B0-961A-4091B5349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7B62E-047B-4C32-B0D1-261D5E88C12B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6A2A3-713C-4A59-B4EE-5DA0822C6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006BE-75F5-4293-8328-094909403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D5C6F-AA68-4F13-93F9-47FAC96D4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97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C54B3-F135-4066-B2A5-E739815D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549BB-19E3-4627-BF36-D8178426C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17328-862D-4297-91E9-4AE987C55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7C990C-5066-40F9-B2B4-65FD0C27C0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EDF0B2-12D6-44E5-95BE-546F91161C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F93E34-A139-48AA-AAF2-95D446396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7B62E-047B-4C32-B0D1-261D5E88C12B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FA657E-296F-4F90-9977-C3EA23138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4C3D7C-37FA-4BA3-89B5-762D9D829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D5C6F-AA68-4F13-93F9-47FAC96D4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603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7E9F5-02A8-4FEC-B015-ADB67B29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E9FA7A-1D63-4760-AC70-16CCCF3AF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7B62E-047B-4C32-B0D1-261D5E88C12B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FED0B4-89BA-46AD-8BEC-E7BEEF7D5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F4CDE3-A5F2-48D1-9E9F-29CC17928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D5C6F-AA68-4F13-93F9-47FAC96D4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74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D80CE6-9D24-4647-AF7B-16DB9CD99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7B62E-047B-4C32-B0D1-261D5E88C12B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4334B-0D20-4F14-BB75-44D5F79C1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4AA72E-D81F-415B-87E9-D72C66FF6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D5C6F-AA68-4F13-93F9-47FAC96D4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492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67249-9FA9-4A6C-9953-1C765574C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A936C-EB0E-48CD-AEAC-21D4597D7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39422-554C-435A-B40C-E1249B7DB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FF349-5963-4941-9EED-B1110778C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7B62E-047B-4C32-B0D1-261D5E88C12B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C4D91-9B89-45DC-9699-BC423A17D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B52B4D-A621-419F-A0AE-0C56BA762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D5C6F-AA68-4F13-93F9-47FAC96D4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07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B2968-025F-441F-A55F-D6E2DED19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827014-58C6-499C-BA7B-413A8E4208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A52E0-3AC6-46D3-9A0D-95AA52B0D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18EAA-5697-45EF-BE33-8F36A834B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7B62E-047B-4C32-B0D1-261D5E88C12B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E28C7-4E6C-4ED1-A255-514A139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903BE-FDB2-405A-B8FE-CF8BED3BD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D5C6F-AA68-4F13-93F9-47FAC96D4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469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A80961-CEB8-49FE-9BE1-E30CF1F94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F6572-1135-48A3-B39A-DA9079194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8E930-32F4-4FE1-99D0-E9917907D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7B62E-047B-4C32-B0D1-261D5E88C12B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713EF-8B2E-4A92-B80C-ECF4363AC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AB08C-8FBF-4B26-9E6B-9BDB48C8DB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D5C6F-AA68-4F13-93F9-47FAC96D4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602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395FE1-2441-4F36-BFBD-4203EE237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IN" sz="7200" dirty="0">
                <a:solidFill>
                  <a:srgbClr val="FFFF00"/>
                </a:solidFill>
                <a:latin typeface="Arial Black" panose="020B0A04020102020204" pitchFamily="34" charset="0"/>
              </a:rPr>
              <a:t>Linear Regression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A2ECB4-33C3-44D1-8B3C-BC6E2DAC09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831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306EFAC-20B2-4AEF-B109-8178033C89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0473625"/>
              </p:ext>
            </p:extLst>
          </p:nvPr>
        </p:nvGraphicFramePr>
        <p:xfrm>
          <a:off x="486792" y="648070"/>
          <a:ext cx="3898777" cy="3719616"/>
        </p:xfrm>
        <a:graphic>
          <a:graphicData uri="http://schemas.openxmlformats.org/drawingml/2006/table">
            <a:tbl>
              <a:tblPr/>
              <a:tblGrid>
                <a:gridCol w="2419535">
                  <a:extLst>
                    <a:ext uri="{9D8B030D-6E8A-4147-A177-3AD203B41FA5}">
                      <a16:colId xmlns:a16="http://schemas.microsoft.com/office/drawing/2014/main" val="4144256695"/>
                    </a:ext>
                  </a:extLst>
                </a:gridCol>
                <a:gridCol w="1479242">
                  <a:extLst>
                    <a:ext uri="{9D8B030D-6E8A-4147-A177-3AD203B41FA5}">
                      <a16:colId xmlns:a16="http://schemas.microsoft.com/office/drawing/2014/main" val="2533982030"/>
                    </a:ext>
                  </a:extLst>
                </a:gridCol>
              </a:tblGrid>
              <a:tr h="619936">
                <a:tc>
                  <a:txBody>
                    <a:bodyPr/>
                    <a:lstStyle/>
                    <a:p>
                      <a:pPr algn="ctr"/>
                      <a:r>
                        <a:rPr lang="en-IN" b="0" i="0" dirty="0">
                          <a:solidFill>
                            <a:srgbClr val="51565E"/>
                          </a:solidFill>
                          <a:effectLst/>
                          <a:latin typeface="Roboto" panose="02000000000000000000" pitchFamily="2" charset="0"/>
                        </a:rPr>
                        <a:t>x</a:t>
                      </a:r>
                    </a:p>
                  </a:txBody>
                  <a:tcPr marT="121920" marB="121920" anchor="ctr">
                    <a:lnL w="762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i="0" dirty="0">
                          <a:solidFill>
                            <a:srgbClr val="51565E"/>
                          </a:solidFill>
                          <a:effectLst/>
                          <a:latin typeface="Roboto"/>
                        </a:rPr>
                        <a:t>y</a:t>
                      </a:r>
                    </a:p>
                  </a:txBody>
                  <a:tcPr marT="121920" marB="121920" anchor="ctr">
                    <a:lnL w="762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449573"/>
                  </a:ext>
                </a:extLst>
              </a:tr>
              <a:tr h="619936">
                <a:tc>
                  <a:txBody>
                    <a:bodyPr/>
                    <a:lstStyle/>
                    <a:p>
                      <a:pPr algn="ctr"/>
                      <a:r>
                        <a:rPr lang="en-IN" b="0" i="0">
                          <a:solidFill>
                            <a:srgbClr val="51565E"/>
                          </a:solidFill>
                          <a:effectLst/>
                          <a:latin typeface="Roboto" panose="02000000000000000000" pitchFamily="2" charset="0"/>
                        </a:rPr>
                        <a:t>1</a:t>
                      </a:r>
                    </a:p>
                  </a:txBody>
                  <a:tcPr marT="121920" marB="121920" anchor="ctr">
                    <a:lnL w="762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i="0">
                          <a:solidFill>
                            <a:srgbClr val="51565E"/>
                          </a:solidFill>
                          <a:effectLst/>
                          <a:latin typeface="Roboto" panose="02000000000000000000" pitchFamily="2" charset="0"/>
                        </a:rPr>
                        <a:t>2</a:t>
                      </a:r>
                    </a:p>
                  </a:txBody>
                  <a:tcPr marT="121920" marB="121920" anchor="ctr">
                    <a:lnL w="762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71048"/>
                  </a:ext>
                </a:extLst>
              </a:tr>
              <a:tr h="619936">
                <a:tc>
                  <a:txBody>
                    <a:bodyPr/>
                    <a:lstStyle/>
                    <a:p>
                      <a:pPr algn="ctr"/>
                      <a:r>
                        <a:rPr lang="en-IN" b="0" i="0">
                          <a:solidFill>
                            <a:srgbClr val="51565E"/>
                          </a:solidFill>
                          <a:effectLst/>
                          <a:latin typeface="Roboto" panose="02000000000000000000" pitchFamily="2" charset="0"/>
                        </a:rPr>
                        <a:t>2</a:t>
                      </a:r>
                    </a:p>
                  </a:txBody>
                  <a:tcPr marT="121920" marB="121920" anchor="ctr">
                    <a:lnL w="762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i="0" dirty="0">
                          <a:solidFill>
                            <a:srgbClr val="51565E"/>
                          </a:solidFill>
                          <a:effectLst/>
                          <a:latin typeface="Roboto" panose="02000000000000000000" pitchFamily="2" charset="0"/>
                        </a:rPr>
                        <a:t>4</a:t>
                      </a:r>
                    </a:p>
                  </a:txBody>
                  <a:tcPr marT="121920" marB="121920" anchor="ctr">
                    <a:lnL w="762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486217"/>
                  </a:ext>
                </a:extLst>
              </a:tr>
              <a:tr h="619936">
                <a:tc>
                  <a:txBody>
                    <a:bodyPr/>
                    <a:lstStyle/>
                    <a:p>
                      <a:pPr algn="ctr"/>
                      <a:r>
                        <a:rPr lang="en-IN" b="0" i="0">
                          <a:solidFill>
                            <a:srgbClr val="51565E"/>
                          </a:solidFill>
                          <a:effectLst/>
                          <a:latin typeface="Roboto" panose="02000000000000000000" pitchFamily="2" charset="0"/>
                        </a:rPr>
                        <a:t>3</a:t>
                      </a:r>
                    </a:p>
                  </a:txBody>
                  <a:tcPr marT="121920" marB="121920" anchor="ctr">
                    <a:lnL w="762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i="0">
                          <a:solidFill>
                            <a:srgbClr val="51565E"/>
                          </a:solidFill>
                          <a:effectLst/>
                          <a:latin typeface="Roboto" panose="02000000000000000000" pitchFamily="2" charset="0"/>
                        </a:rPr>
                        <a:t>5</a:t>
                      </a:r>
                    </a:p>
                  </a:txBody>
                  <a:tcPr marT="121920" marB="121920" anchor="ctr">
                    <a:lnL w="762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262088"/>
                  </a:ext>
                </a:extLst>
              </a:tr>
              <a:tr h="619936">
                <a:tc>
                  <a:txBody>
                    <a:bodyPr/>
                    <a:lstStyle/>
                    <a:p>
                      <a:pPr algn="ctr"/>
                      <a:r>
                        <a:rPr lang="en-IN" b="0" i="0">
                          <a:solidFill>
                            <a:srgbClr val="51565E"/>
                          </a:solidFill>
                          <a:effectLst/>
                          <a:latin typeface="Roboto" panose="02000000000000000000" pitchFamily="2" charset="0"/>
                        </a:rPr>
                        <a:t>4</a:t>
                      </a:r>
                    </a:p>
                  </a:txBody>
                  <a:tcPr marT="121920" marB="121920" anchor="ctr">
                    <a:lnL w="762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i="0">
                          <a:solidFill>
                            <a:srgbClr val="51565E"/>
                          </a:solidFill>
                          <a:effectLst/>
                          <a:latin typeface="Roboto" panose="02000000000000000000" pitchFamily="2" charset="0"/>
                        </a:rPr>
                        <a:t>4</a:t>
                      </a:r>
                    </a:p>
                  </a:txBody>
                  <a:tcPr marT="121920" marB="121920" anchor="ctr">
                    <a:lnL w="762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601794"/>
                  </a:ext>
                </a:extLst>
              </a:tr>
              <a:tr h="619936">
                <a:tc>
                  <a:txBody>
                    <a:bodyPr/>
                    <a:lstStyle/>
                    <a:p>
                      <a:pPr algn="ctr"/>
                      <a:r>
                        <a:rPr lang="en-IN" b="0" i="0">
                          <a:solidFill>
                            <a:srgbClr val="51565E"/>
                          </a:solidFill>
                          <a:effectLst/>
                          <a:latin typeface="Roboto" panose="02000000000000000000" pitchFamily="2" charset="0"/>
                        </a:rPr>
                        <a:t>5</a:t>
                      </a:r>
                    </a:p>
                  </a:txBody>
                  <a:tcPr marT="121920" marB="121920" anchor="ctr">
                    <a:lnL w="762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i="0" dirty="0">
                          <a:solidFill>
                            <a:srgbClr val="51565E"/>
                          </a:solidFill>
                          <a:effectLst/>
                          <a:latin typeface="Roboto" panose="02000000000000000000" pitchFamily="2" charset="0"/>
                        </a:rPr>
                        <a:t>5</a:t>
                      </a:r>
                    </a:p>
                  </a:txBody>
                  <a:tcPr marT="121920" marB="121920" anchor="ctr">
                    <a:lnL w="762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38734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A1207CC-77A9-4B2B-99BD-0194DD622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465" y="564843"/>
            <a:ext cx="5002659" cy="39541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75E9E2-2976-4540-9BCB-9C3B80BB2C75}"/>
              </a:ext>
            </a:extLst>
          </p:cNvPr>
          <p:cNvSpPr txBox="1"/>
          <p:nvPr/>
        </p:nvSpPr>
        <p:spPr>
          <a:xfrm>
            <a:off x="1189608" y="4824707"/>
            <a:ext cx="103868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Next, we calculate the means, or average values, of x and y.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average of the x values is 3, and the average of the y values is 4.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plot both means on the graph to get the regression line.</a:t>
            </a:r>
          </a:p>
        </p:txBody>
      </p:sp>
    </p:spTree>
    <p:extLst>
      <p:ext uri="{BB962C8B-B14F-4D97-AF65-F5344CB8AC3E}">
        <p14:creationId xmlns:p14="http://schemas.microsoft.com/office/powerpoint/2010/main" val="2129801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952C20-D84E-418C-94B4-C1EE0C407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709" y="936192"/>
            <a:ext cx="5799061" cy="4696172"/>
          </a:xfrm>
        </p:spPr>
      </p:pic>
    </p:spTree>
    <p:extLst>
      <p:ext uri="{BB962C8B-B14F-4D97-AF65-F5344CB8AC3E}">
        <p14:creationId xmlns:p14="http://schemas.microsoft.com/office/powerpoint/2010/main" val="179752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F99705-7C3B-4DBB-A922-1F98B22299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24" t="23042" r="15898" b="47055"/>
          <a:stretch/>
        </p:blipFill>
        <p:spPr>
          <a:xfrm>
            <a:off x="172790" y="941951"/>
            <a:ext cx="11456957" cy="46349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EFB184-D412-4322-B86B-F2F782787B7B}"/>
              </a:ext>
            </a:extLst>
          </p:cNvPr>
          <p:cNvSpPr txBox="1"/>
          <p:nvPr/>
        </p:nvSpPr>
        <p:spPr>
          <a:xfrm>
            <a:off x="4547586" y="5655946"/>
            <a:ext cx="60945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 = 0.6</a:t>
            </a:r>
          </a:p>
          <a:p>
            <a:pPr algn="l"/>
            <a:r>
              <a:rPr lang="en-I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 = 2.2</a:t>
            </a:r>
          </a:p>
        </p:txBody>
      </p:sp>
    </p:spTree>
    <p:extLst>
      <p:ext uri="{BB962C8B-B14F-4D97-AF65-F5344CB8AC3E}">
        <p14:creationId xmlns:p14="http://schemas.microsoft.com/office/powerpoint/2010/main" val="1805943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A4245-582A-4689-85D8-0A60130CE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67499-D173-414F-BDAC-56F0F9380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Let’s find out the predicted values of y for corresponding values of x using the linear equation in which m = 0.6 and c = 2.2 and plot them.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407FC2-E107-4632-96F7-2EBB6EB4C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731" y="2799275"/>
            <a:ext cx="6147094" cy="351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719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BC082-F037-477C-AF30-53B4BA546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8363"/>
            <a:ext cx="10515600" cy="4351338"/>
          </a:xfrm>
        </p:spPr>
        <p:txBody>
          <a:bodyPr/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Here, the blue points represent the actual y values, and the brown points represent the predicted y values based on the model we created. 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distances between the actual and predicted values are known as residuals or errors. 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best-fit line should have the lowest sum of squares of these errors, also known as “e square.”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DA81F3-3FA0-4259-91CA-019BE1F7D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995" y="3429000"/>
            <a:ext cx="6265138" cy="265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655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40B39-65D4-4A16-98E8-BB74575BA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8262"/>
            <a:ext cx="10515600" cy="2524433"/>
          </a:xfrm>
        </p:spPr>
        <p:txBody>
          <a:bodyPr/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You can observe that the sum of squared errors for this regression line is 2.4. </a:t>
            </a: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We check this error for each line and determine the best-fit line having the lowest e square value. </a:t>
            </a: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The graphical representation is: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7DF337-C9F0-4B10-9294-40518CD90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116" y="2840575"/>
            <a:ext cx="4106015" cy="346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905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83181-2600-4C93-810A-732800B53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32807"/>
            <a:ext cx="10515600" cy="2244155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Here, we’ve drawn a line through the middle of the data. </a:t>
            </a:r>
          </a:p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red point on the y-axis is the crop yield you can expect for the amount of rainfall (x) represented by the green dot.</a:t>
            </a:r>
          </a:p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we have an idea about the amount of rainfall for a year, then we can predict how plentiful our crop will be.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72237B-4C5A-46EF-BD4D-D228A8C5D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545" y="783454"/>
            <a:ext cx="8196078" cy="257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282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30AC8-D9E3-453B-B64B-CADDA3819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bg1"/>
                </a:solidFill>
              </a:rPr>
              <a:t>What is Regression?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8014E-AAAA-4FC3-AC3F-408EDE765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sz="2200" b="0" i="0" dirty="0">
                <a:effectLst/>
                <a:latin typeface="-apple-system"/>
              </a:rPr>
              <a:t>In data analytics we come across the term “Regression” very frequently. </a:t>
            </a:r>
          </a:p>
          <a:p>
            <a:r>
              <a:rPr lang="en-US" sz="2200" b="0" i="0" dirty="0">
                <a:effectLst/>
                <a:latin typeface="-apple-system"/>
              </a:rPr>
              <a:t>Before we continue to focus topic i.e. “Linear Regression” lets first know what we mean by Regression. </a:t>
            </a:r>
          </a:p>
          <a:p>
            <a:r>
              <a:rPr lang="en-US" sz="2200" b="0" i="0" dirty="0">
                <a:effectLst/>
                <a:latin typeface="-apple-system"/>
              </a:rPr>
              <a:t>Regression is a statistical way to establish a relationship between a dependent variable and a set of independent variable(s). e.g., if we say that</a:t>
            </a:r>
            <a:endParaRPr lang="en-US" sz="2200" dirty="0">
              <a:latin typeface="-apple-system"/>
            </a:endParaRPr>
          </a:p>
          <a:p>
            <a:pPr marL="0" indent="0">
              <a:buNone/>
            </a:pPr>
            <a:r>
              <a:rPr lang="en-US" sz="2200" b="1" i="1" dirty="0">
                <a:effectLst/>
                <a:latin typeface="-apple-system"/>
              </a:rPr>
              <a:t>	Age = 5 + Height * 10 + Weight * 13</a:t>
            </a:r>
            <a:endParaRPr lang="en-US" sz="2200" b="0" i="0" dirty="0">
              <a:effectLst/>
              <a:latin typeface="-apple-system"/>
            </a:endParaRPr>
          </a:p>
          <a:p>
            <a:r>
              <a:rPr lang="en-US" sz="2200" b="0" i="0" dirty="0">
                <a:effectLst/>
                <a:latin typeface="-apple-system"/>
              </a:rPr>
              <a:t>Here we are establishing a relationship between Height &amp; Weight of a person with his/ Her Age. This is a very basic example of Regression.</a:t>
            </a: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408206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22762-D4D0-46E4-9E95-5F0689C87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2D433-61B3-41D6-B581-9241BB818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0383"/>
          </a:xfrm>
        </p:spPr>
        <p:txBody>
          <a:bodyPr>
            <a:normAutofit/>
          </a:bodyPr>
          <a:lstStyle/>
          <a:p>
            <a:r>
              <a:rPr lang="en-IN" dirty="0"/>
              <a:t>Simply Regression specifies relationship between </a:t>
            </a:r>
            <a:r>
              <a:rPr lang="en-US" dirty="0"/>
              <a:t>two or more variables (</a:t>
            </a:r>
            <a:r>
              <a:rPr lang="en-US" dirty="0" err="1"/>
              <a:t>X</a:t>
            </a:r>
            <a:r>
              <a:rPr lang="en-US" sz="1600" dirty="0" err="1"/>
              <a:t>n</a:t>
            </a:r>
            <a:r>
              <a:rPr lang="en-US" dirty="0"/>
              <a:t> and Y)</a:t>
            </a:r>
          </a:p>
          <a:p>
            <a:r>
              <a:rPr lang="en-US" dirty="0"/>
              <a:t>Tells about the nature of relationship (Positive, Negative </a:t>
            </a:r>
            <a:r>
              <a:rPr lang="en-US" dirty="0" err="1"/>
              <a:t>etc</a:t>
            </a:r>
            <a:r>
              <a:rPr lang="en-US" dirty="0"/>
              <a:t>)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scatterplot is used to plot the above graphs to determine the type of relationship between variables </a:t>
            </a:r>
          </a:p>
          <a:p>
            <a:r>
              <a:rPr lang="en-US" dirty="0"/>
              <a:t>Shows trend – upward, downward etc.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C03162-E405-4F35-BF00-63BE862D8E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25" t="23430" r="29661" b="55469"/>
          <a:stretch/>
        </p:blipFill>
        <p:spPr>
          <a:xfrm>
            <a:off x="2287480" y="3178204"/>
            <a:ext cx="7617040" cy="182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880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6BC46-81F3-464F-8FBC-3FE68414F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918ADE-A265-485E-A78F-11EC98B5309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4727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90D06-F7B8-41A8-AE72-4F5B0158E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IN" sz="6000">
                <a:solidFill>
                  <a:schemeClr val="accent5"/>
                </a:solidFill>
              </a:rPr>
              <a:t>Types of Regression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B27C93-B6CD-4EE9-B39B-027377971A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3985988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6946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7D031-9C76-43EC-AC89-1F71D6FE4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IN" sz="5600">
                <a:solidFill>
                  <a:schemeClr val="accent5"/>
                </a:solidFill>
              </a:rPr>
              <a:t>Applications of Linear Regression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A68404-2EEB-4D27-BC50-12BB806E36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949726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2848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6DD78-6AD6-4B6D-8DBA-B6A3CA536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Understanding Linear Regression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F6CF9B3-11D6-4149-B0BB-2946876BAF8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589102"/>
          <a:ext cx="10515600" cy="4820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4992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8642F-88D9-4168-BF7D-8F8005BB9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66605-45BE-4407-9E84-0E87C5A56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Regression Equation </a:t>
            </a:r>
          </a:p>
          <a:p>
            <a:pPr lvl="1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simplest linear regression equation with one dependent variable and one independent variable is:</a:t>
            </a:r>
          </a:p>
          <a:p>
            <a:pPr marL="457200" lvl="1" indent="0">
              <a:buNone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		y = m*x + c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Look at this graphic: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8BE562-3ED5-4202-91AC-826D43782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413" y="3909688"/>
            <a:ext cx="7287411" cy="266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14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299CAB-C506-454B-90FC-406572829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D99311-F254-40F1-8AB5-EE3E7B9B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17585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89E3CB-00ED-4691-9F0F-F23EA3564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016" y="2444376"/>
            <a:ext cx="10824184" cy="3727824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5F97C-99CF-45E8-987B-40ECB8176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054" y="2768321"/>
            <a:ext cx="8959892" cy="2828543"/>
          </a:xfrm>
        </p:spPr>
        <p:txBody>
          <a:bodyPr anchor="t">
            <a:normAutofit/>
          </a:bodyPr>
          <a:lstStyle/>
          <a:p>
            <a:r>
              <a:rPr lang="en-US" sz="20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have plotted two points, (x1,y1) and (x2,y2). </a:t>
            </a:r>
          </a:p>
          <a:p>
            <a:r>
              <a:rPr lang="en-US" sz="20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Let’s discuss the example of crop yield and plot the crop yield based on the amount of rainfall. </a:t>
            </a:r>
          </a:p>
          <a:p>
            <a:r>
              <a:rPr lang="en-US" sz="20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Here, rainfall is the independent variable and crop yield is the dependent variable.</a:t>
            </a:r>
          </a:p>
          <a:p>
            <a:endParaRPr lang="en-IN" sz="200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167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938</Words>
  <Application>Microsoft Office PowerPoint</Application>
  <PresentationFormat>Widescreen</PresentationFormat>
  <Paragraphs>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-apple-system</vt:lpstr>
      <vt:lpstr>Arial</vt:lpstr>
      <vt:lpstr>Arial Black</vt:lpstr>
      <vt:lpstr>Calibri</vt:lpstr>
      <vt:lpstr>Calibri Light</vt:lpstr>
      <vt:lpstr>Roboto</vt:lpstr>
      <vt:lpstr>Times New Roman</vt:lpstr>
      <vt:lpstr>Office Theme</vt:lpstr>
      <vt:lpstr>Linear Regression </vt:lpstr>
      <vt:lpstr>What is Regression?</vt:lpstr>
      <vt:lpstr>PowerPoint Presentation</vt:lpstr>
      <vt:lpstr>PowerPoint Presentation</vt:lpstr>
      <vt:lpstr>Types of Regression</vt:lpstr>
      <vt:lpstr>Applications of Linear Regression</vt:lpstr>
      <vt:lpstr>Understanding Linear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Amit Gupta</dc:creator>
  <cp:lastModifiedBy>Amit Gupta</cp:lastModifiedBy>
  <cp:revision>17</cp:revision>
  <dcterms:created xsi:type="dcterms:W3CDTF">2021-08-20T11:09:05Z</dcterms:created>
  <dcterms:modified xsi:type="dcterms:W3CDTF">2021-11-25T16:33:35Z</dcterms:modified>
</cp:coreProperties>
</file>