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8377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350" y="1132499"/>
            <a:ext cx="8241299" cy="2747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1400" y="373917"/>
            <a:ext cx="748119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6B26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6B26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6B26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4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425" y="583607"/>
            <a:ext cx="42240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6B26B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528" y="1434298"/>
            <a:ext cx="8008942" cy="236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aid238/datascience/blob/master/svmnew.p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1856086"/>
            <a:ext cx="57486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>
                <a:solidFill>
                  <a:srgbClr val="FFFFFF"/>
                </a:solidFill>
              </a:rPr>
              <a:t>Support</a:t>
            </a:r>
            <a:r>
              <a:rPr sz="4200" spc="-30" dirty="0">
                <a:solidFill>
                  <a:srgbClr val="FFFFFF"/>
                </a:solidFill>
              </a:rPr>
              <a:t> </a:t>
            </a:r>
            <a:r>
              <a:rPr sz="4200" spc="-15" dirty="0">
                <a:solidFill>
                  <a:srgbClr val="FFFFFF"/>
                </a:solidFill>
              </a:rPr>
              <a:t>Vector</a:t>
            </a:r>
            <a:r>
              <a:rPr sz="4200" spc="-25" dirty="0">
                <a:solidFill>
                  <a:srgbClr val="FFFFFF"/>
                </a:solidFill>
              </a:rPr>
              <a:t> </a:t>
            </a:r>
            <a:r>
              <a:rPr sz="4200" spc="-30" dirty="0">
                <a:solidFill>
                  <a:srgbClr val="FFFFFF"/>
                </a:solidFill>
              </a:rPr>
              <a:t>Machine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71113" y="2778269"/>
            <a:ext cx="58019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solidFill>
                  <a:srgbClr val="FFFFFF"/>
                </a:solidFill>
                <a:latin typeface="Roboto"/>
                <a:cs typeface="Roboto"/>
              </a:rPr>
              <a:t>Classification </a:t>
            </a:r>
            <a:r>
              <a:rPr sz="2100" spc="-5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sz="2100" spc="-20" dirty="0">
                <a:solidFill>
                  <a:srgbClr val="FFFFFF"/>
                </a:solidFill>
                <a:latin typeface="Roboto"/>
                <a:cs typeface="Roboto"/>
              </a:rPr>
              <a:t>Regression</a:t>
            </a:r>
            <a:r>
              <a:rPr sz="21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1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Roboto"/>
                <a:cs typeface="Roboto"/>
              </a:rPr>
              <a:t>Outliers</a:t>
            </a:r>
            <a:r>
              <a:rPr sz="21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endParaRPr sz="21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96" y="227602"/>
            <a:ext cx="5581854" cy="27008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1350" y="3096548"/>
            <a:ext cx="6664325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separator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provides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classification.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 MT"/>
              <a:cs typeface="Arial MT"/>
            </a:endParaRPr>
          </a:p>
          <a:p>
            <a:pPr marL="89535">
              <a:lnSpc>
                <a:spcPts val="2635"/>
              </a:lnSpc>
            </a:pPr>
            <a:r>
              <a:rPr sz="2200" spc="-5" dirty="0">
                <a:latin typeface="Arial MT"/>
                <a:cs typeface="Arial MT"/>
              </a:rPr>
              <a:t>But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quite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difficult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like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ts val="2630"/>
              </a:lnSpc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termed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Regularisation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parameter.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5540" y="1319488"/>
            <a:ext cx="2780665" cy="18573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ts val="5030"/>
              </a:lnSpc>
              <a:spcBef>
                <a:spcPts val="275"/>
              </a:spcBef>
            </a:pPr>
            <a:r>
              <a:rPr sz="4200" spc="-60" dirty="0">
                <a:solidFill>
                  <a:srgbClr val="2A3890"/>
                </a:solidFill>
                <a:latin typeface="Roboto"/>
                <a:cs typeface="Roboto"/>
              </a:rPr>
              <a:t>Tuning </a:t>
            </a:r>
            <a:r>
              <a:rPr sz="4200" spc="-5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200" spc="-25" dirty="0">
                <a:solidFill>
                  <a:srgbClr val="2A3890"/>
                </a:solidFill>
                <a:latin typeface="Roboto"/>
                <a:cs typeface="Roboto"/>
              </a:rPr>
              <a:t>Parameters</a:t>
            </a:r>
            <a:endParaRPr sz="4200">
              <a:latin typeface="Roboto"/>
              <a:cs typeface="Roboto"/>
            </a:endParaRPr>
          </a:p>
          <a:p>
            <a:pPr marL="3810" algn="ctr">
              <a:lnSpc>
                <a:spcPct val="100000"/>
              </a:lnSpc>
              <a:spcBef>
                <a:spcPts val="1670"/>
              </a:spcBef>
            </a:pPr>
            <a:r>
              <a:rPr sz="2100" spc="-15" dirty="0">
                <a:solidFill>
                  <a:srgbClr val="434343"/>
                </a:solidFill>
                <a:latin typeface="Roboto"/>
                <a:cs typeface="Roboto"/>
              </a:rPr>
              <a:t>SVM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79321" y="1274762"/>
            <a:ext cx="14878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025" algn="l"/>
              </a:tabLst>
            </a:pPr>
            <a:r>
              <a:rPr sz="2500" spc="-15" dirty="0">
                <a:solidFill>
                  <a:srgbClr val="FFFFFF"/>
                </a:solidFill>
              </a:rPr>
              <a:t>1</a:t>
            </a:r>
            <a:r>
              <a:rPr sz="2500" spc="-5" dirty="0">
                <a:solidFill>
                  <a:srgbClr val="FFFFFF"/>
                </a:solidFill>
              </a:rPr>
              <a:t>.</a:t>
            </a:r>
            <a:r>
              <a:rPr sz="2500" dirty="0">
                <a:solidFill>
                  <a:srgbClr val="FFFFFF"/>
                </a:solidFill>
              </a:rPr>
              <a:t>	</a:t>
            </a:r>
            <a:r>
              <a:rPr sz="2500" spc="-20" dirty="0">
                <a:solidFill>
                  <a:srgbClr val="FFFFFF"/>
                </a:solidFill>
              </a:rPr>
              <a:t>Kernel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4979321" y="1655762"/>
            <a:ext cx="2531110" cy="13398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02920" indent="-490855">
              <a:lnSpc>
                <a:spcPct val="100000"/>
              </a:lnSpc>
              <a:spcBef>
                <a:spcPts val="550"/>
              </a:spcBef>
              <a:buAutoNum type="arabicPeriod" startAt="2"/>
              <a:tabLst>
                <a:tab pos="502920" algn="l"/>
                <a:tab pos="503555" algn="l"/>
              </a:tabLst>
            </a:pP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Regularization</a:t>
            </a:r>
            <a:endParaRPr sz="2500">
              <a:latin typeface="Roboto"/>
              <a:cs typeface="Roboto"/>
            </a:endParaRPr>
          </a:p>
          <a:p>
            <a:pPr marL="502920" indent="-490855">
              <a:lnSpc>
                <a:spcPct val="100000"/>
              </a:lnSpc>
              <a:spcBef>
                <a:spcPts val="450"/>
              </a:spcBef>
              <a:buAutoNum type="arabicPeriod" startAt="2"/>
              <a:tabLst>
                <a:tab pos="502920" algn="l"/>
                <a:tab pos="503555" algn="l"/>
              </a:tabLst>
            </a:pP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Gamma</a:t>
            </a:r>
            <a:endParaRPr sz="2500">
              <a:latin typeface="Roboto"/>
              <a:cs typeface="Roboto"/>
            </a:endParaRPr>
          </a:p>
          <a:p>
            <a:pPr marL="502920" indent="-490855">
              <a:lnSpc>
                <a:spcPct val="100000"/>
              </a:lnSpc>
              <a:spcBef>
                <a:spcPts val="450"/>
              </a:spcBef>
              <a:buAutoNum type="arabicPeriod" startAt="2"/>
              <a:tabLst>
                <a:tab pos="502920" algn="l"/>
                <a:tab pos="503555" algn="l"/>
              </a:tabLst>
            </a:pP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Margin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550" y="377476"/>
            <a:ext cx="16846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solidFill>
                  <a:srgbClr val="FFFFFF"/>
                </a:solidFill>
              </a:rPr>
              <a:t>Margin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20525" y="1260049"/>
            <a:ext cx="6924040" cy="26943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Margin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perpendicular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distance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between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closest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points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Hyperplane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Roboto"/>
                <a:cs typeface="Roboto"/>
              </a:rPr>
              <a:t>(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both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sides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endParaRPr sz="2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Roboto"/>
              <a:cs typeface="Roboto"/>
            </a:endParaRPr>
          </a:p>
          <a:p>
            <a:pPr marL="12700" marR="352425">
              <a:lnSpc>
                <a:spcPts val="2630"/>
              </a:lnSpc>
              <a:tabLst>
                <a:tab pos="1019175" algn="l"/>
              </a:tabLst>
            </a:pP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The best optimised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line </a:t>
            </a:r>
            <a:r>
              <a:rPr sz="2200" spc="20" dirty="0">
                <a:solidFill>
                  <a:srgbClr val="FFFFFF"/>
                </a:solidFill>
                <a:latin typeface="Roboto"/>
                <a:cs typeface="Roboto"/>
              </a:rPr>
              <a:t>(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hyperplane </a:t>
            </a:r>
            <a:r>
              <a:rPr sz="2200" spc="25" dirty="0">
                <a:solidFill>
                  <a:srgbClr val="FFFFFF"/>
                </a:solidFill>
                <a:latin typeface="Roboto"/>
                <a:cs typeface="Roboto"/>
              </a:rPr>
              <a:t>) </a:t>
            </a: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maximum </a:t>
            </a:r>
            <a:r>
              <a:rPr sz="2200" spc="-5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margin	is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termed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Margin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Maximal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Hyperplane.</a:t>
            </a:r>
            <a:endParaRPr sz="2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Roboto"/>
              <a:cs typeface="Roboto"/>
            </a:endParaRPr>
          </a:p>
          <a:p>
            <a:pPr marL="12700" marR="807720">
              <a:lnSpc>
                <a:spcPts val="2630"/>
              </a:lnSpc>
            </a:pP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The closest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points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where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margin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distance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calculated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considered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support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vectors.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600" y="160050"/>
            <a:ext cx="5187349" cy="4706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550" y="377476"/>
            <a:ext cx="34055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>
                <a:solidFill>
                  <a:srgbClr val="FFFFFF"/>
                </a:solidFill>
              </a:rPr>
              <a:t>Regularization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80396" y="1260049"/>
            <a:ext cx="6899275" cy="102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ts val="2630"/>
              </a:lnSpc>
              <a:spcBef>
                <a:spcPts val="100"/>
              </a:spcBef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Roboto"/>
                <a:cs typeface="Roboto"/>
              </a:rPr>
              <a:t>‘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Roboto"/>
                <a:cs typeface="Roboto"/>
              </a:rPr>
              <a:t>‘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parameter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Roboto"/>
                <a:cs typeface="Roboto"/>
              </a:rPr>
              <a:t>Python’s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SkLearn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Roboto"/>
                <a:cs typeface="Roboto"/>
              </a:rPr>
              <a:t>Library</a:t>
            </a:r>
            <a:endParaRPr sz="2200">
              <a:latin typeface="Roboto"/>
              <a:cs typeface="Roboto"/>
            </a:endParaRPr>
          </a:p>
          <a:p>
            <a:pPr marL="409575" marR="5080" indent="-397510">
              <a:lnSpc>
                <a:spcPts val="2630"/>
              </a:lnSpc>
              <a:spcBef>
                <a:spcPts val="85"/>
              </a:spcBef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Optimises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SVM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classifier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avoid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misclassifying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200" spc="-5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data.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396" y="2260174"/>
            <a:ext cx="1697989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ts val="2630"/>
              </a:lnSpc>
              <a:spcBef>
                <a:spcPts val="100"/>
              </a:spcBef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3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2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large</a:t>
            </a:r>
            <a:endParaRPr sz="2200">
              <a:latin typeface="Roboto"/>
              <a:cs typeface="Roboto"/>
            </a:endParaRPr>
          </a:p>
          <a:p>
            <a:pPr marL="409575" indent="-397510">
              <a:lnSpc>
                <a:spcPts val="2635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3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2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sz="2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small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3725" y="2260174"/>
            <a:ext cx="3830954" cy="10274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89535">
              <a:lnSpc>
                <a:spcPts val="2630"/>
              </a:lnSpc>
              <a:spcBef>
                <a:spcPts val="195"/>
              </a:spcBef>
            </a:pP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Margin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hyperplane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sz="2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small </a:t>
            </a:r>
            <a:r>
              <a:rPr sz="2200" spc="-5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Margin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hyperplane</a:t>
            </a:r>
            <a:r>
              <a:rPr sz="22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sz="2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large</a:t>
            </a:r>
            <a:endParaRPr sz="2200">
              <a:latin typeface="Roboto"/>
              <a:cs typeface="Roboto"/>
            </a:endParaRPr>
          </a:p>
          <a:p>
            <a:pPr marL="469900" indent="-397510">
              <a:lnSpc>
                <a:spcPts val="253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misclassification(possible)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742" y="3260299"/>
            <a:ext cx="477266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lnSpc>
                <a:spcPts val="2635"/>
              </a:lnSpc>
              <a:spcBef>
                <a:spcPts val="100"/>
              </a:spcBef>
              <a:buAutoNum type="arabicPeriod"/>
              <a:tabLst>
                <a:tab pos="471170" algn="l"/>
                <a:tab pos="471805" algn="l"/>
              </a:tabLst>
            </a:pPr>
            <a:r>
              <a:rPr sz="2200" spc="3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85" dirty="0">
                <a:solidFill>
                  <a:srgbClr val="FFFFFF"/>
                </a:solidFill>
                <a:latin typeface="Roboto"/>
                <a:cs typeface="Roboto"/>
              </a:rPr>
              <a:t>---</a:t>
            </a:r>
            <a:r>
              <a:rPr sz="2200" spc="-325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larg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chanc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overfit</a:t>
            </a:r>
            <a:endParaRPr sz="2200">
              <a:latin typeface="Roboto"/>
              <a:cs typeface="Roboto"/>
            </a:endParaRPr>
          </a:p>
          <a:p>
            <a:pPr marL="471170" indent="-459105">
              <a:lnSpc>
                <a:spcPts val="2635"/>
              </a:lnSpc>
              <a:buAutoNum type="arabicPeriod"/>
              <a:tabLst>
                <a:tab pos="471170" algn="l"/>
                <a:tab pos="471805" algn="l"/>
              </a:tabLst>
            </a:pPr>
            <a:r>
              <a:rPr sz="2200" spc="3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95" dirty="0">
                <a:solidFill>
                  <a:srgbClr val="FFFFFF"/>
                </a:solidFill>
                <a:latin typeface="Roboto"/>
                <a:cs typeface="Roboto"/>
              </a:rPr>
              <a:t>---&gt;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small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chance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underfitting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874" y="113900"/>
            <a:ext cx="6473024" cy="2969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674" y="3226050"/>
            <a:ext cx="3489175" cy="1695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2463" y="3226050"/>
            <a:ext cx="3417699" cy="17621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550" y="377476"/>
            <a:ext cx="19037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</a:rPr>
              <a:t>Gamma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80396" y="1090504"/>
            <a:ext cx="6730365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486409" indent="-397510">
              <a:lnSpc>
                <a:spcPct val="150600"/>
              </a:lnSpc>
              <a:spcBef>
                <a:spcPts val="100"/>
              </a:spcBef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Defines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how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far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influences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calculation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200" spc="-5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plausible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line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separation.</a:t>
            </a:r>
            <a:endParaRPr sz="2200">
              <a:latin typeface="Roboto"/>
              <a:cs typeface="Roboto"/>
            </a:endParaRPr>
          </a:p>
          <a:p>
            <a:pPr marL="409575" marR="36195" indent="-397510">
              <a:lnSpc>
                <a:spcPct val="150600"/>
              </a:lnSpc>
              <a:buFont typeface="Arial MT"/>
              <a:buChar char="●"/>
              <a:tabLst>
                <a:tab pos="409575" algn="l"/>
                <a:tab pos="410209" algn="l"/>
                <a:tab pos="2086610" algn="l"/>
              </a:tabLst>
            </a:pP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Low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gamm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2200" spc="-320" dirty="0">
                <a:solidFill>
                  <a:srgbClr val="FFFFFF"/>
                </a:solidFill>
                <a:latin typeface="Roboto"/>
                <a:cs typeface="Roboto"/>
              </a:rPr>
              <a:t>-----</a:t>
            </a:r>
            <a:r>
              <a:rPr sz="2200" spc="-365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point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fa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fro</a:t>
            </a:r>
            <a:r>
              <a:rPr sz="2200" spc="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plausibl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lin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are  considered 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calculation</a:t>
            </a:r>
            <a:endParaRPr sz="2200">
              <a:latin typeface="Roboto"/>
              <a:cs typeface="Roboto"/>
            </a:endParaRPr>
          </a:p>
          <a:p>
            <a:pPr marL="409575" marR="5080" indent="-397510">
              <a:lnSpc>
                <a:spcPct val="150600"/>
              </a:lnSpc>
              <a:buFont typeface="Arial MT"/>
              <a:buChar char="●"/>
              <a:tabLst>
                <a:tab pos="409575" algn="l"/>
                <a:tab pos="410209" algn="l"/>
                <a:tab pos="2142490" algn="l"/>
              </a:tabLst>
            </a:pP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Hig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gamm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2200" spc="-320" dirty="0">
                <a:solidFill>
                  <a:srgbClr val="FFFFFF"/>
                </a:solidFill>
                <a:latin typeface="Roboto"/>
                <a:cs typeface="Roboto"/>
              </a:rPr>
              <a:t>-----</a:t>
            </a:r>
            <a:r>
              <a:rPr sz="2200" spc="-365" dirty="0">
                <a:solidFill>
                  <a:srgbClr val="FFFFFF"/>
                </a:solidFill>
                <a:latin typeface="Roboto"/>
                <a:cs typeface="Roboto"/>
              </a:rPr>
              <a:t>&gt;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point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clos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plausibl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lin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are  considered 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calculation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725" y="791300"/>
            <a:ext cx="4271275" cy="22721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049" y="464850"/>
            <a:ext cx="4271275" cy="2687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1325" y="3638975"/>
            <a:ext cx="2748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0" dirty="0">
                <a:latin typeface="Roboto"/>
                <a:cs typeface="Roboto"/>
              </a:rPr>
              <a:t>High</a:t>
            </a:r>
            <a:r>
              <a:rPr sz="2500" spc="-3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Gamma</a:t>
            </a:r>
            <a:r>
              <a:rPr sz="2500" spc="-3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Value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7875" y="3638975"/>
            <a:ext cx="26847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0" dirty="0">
                <a:latin typeface="Roboto"/>
                <a:cs typeface="Roboto"/>
              </a:rPr>
              <a:t>Low</a:t>
            </a:r>
            <a:r>
              <a:rPr sz="2500" spc="-3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Gamma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Value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550" y="377476"/>
            <a:ext cx="1800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solidFill>
                  <a:srgbClr val="FFFFFF"/>
                </a:solidFill>
              </a:rPr>
              <a:t>Kernels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437596" y="1090504"/>
            <a:ext cx="6250940" cy="204470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435"/>
              </a:spcBef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Mathematical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functions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transforming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endParaRPr sz="2200">
              <a:latin typeface="Roboto"/>
              <a:cs typeface="Roboto"/>
            </a:endParaRPr>
          </a:p>
          <a:p>
            <a:pPr marL="409575" indent="-397510">
              <a:lnSpc>
                <a:spcPct val="100000"/>
              </a:lnSpc>
              <a:spcBef>
                <a:spcPts val="1335"/>
              </a:spcBef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some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linear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algebra</a:t>
            </a:r>
            <a:endParaRPr sz="2200">
              <a:latin typeface="Roboto"/>
              <a:cs typeface="Roboto"/>
            </a:endParaRPr>
          </a:p>
          <a:p>
            <a:pPr marL="409575" marR="5080" indent="-397510">
              <a:lnSpc>
                <a:spcPct val="150600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SVM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algorithms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2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types</a:t>
            </a:r>
            <a:r>
              <a:rPr sz="2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200" spc="-5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kernel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functions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Various kernels </a:t>
            </a:r>
            <a:r>
              <a:rPr spc="-30" dirty="0"/>
              <a:t>available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351" y="1024225"/>
            <a:ext cx="4552950" cy="34544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5459" indent="-493395">
              <a:lnSpc>
                <a:spcPct val="100000"/>
              </a:lnSpc>
              <a:spcBef>
                <a:spcPts val="160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Linear</a:t>
            </a:r>
            <a:r>
              <a:rPr sz="2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kernel</a:t>
            </a:r>
            <a:endParaRPr sz="2500">
              <a:latin typeface="Arial MT"/>
              <a:cs typeface="Arial MT"/>
            </a:endParaRPr>
          </a:p>
          <a:p>
            <a:pPr marL="505459" indent="-49339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Non</a:t>
            </a:r>
            <a:r>
              <a:rPr sz="2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linear</a:t>
            </a:r>
            <a:r>
              <a:rPr sz="2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kernel</a:t>
            </a:r>
            <a:endParaRPr sz="2500">
              <a:latin typeface="Arial MT"/>
              <a:cs typeface="Arial MT"/>
            </a:endParaRPr>
          </a:p>
          <a:p>
            <a:pPr marL="505459" indent="-49339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Radial</a:t>
            </a:r>
            <a:r>
              <a:rPr sz="2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basis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2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RBF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500">
              <a:latin typeface="Arial MT"/>
              <a:cs typeface="Arial MT"/>
            </a:endParaRPr>
          </a:p>
          <a:p>
            <a:pPr marL="505459" indent="-49339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Sigmoid</a:t>
            </a:r>
            <a:endParaRPr sz="2500">
              <a:latin typeface="Arial MT"/>
              <a:cs typeface="Arial MT"/>
            </a:endParaRPr>
          </a:p>
          <a:p>
            <a:pPr marL="505459" indent="-49339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Polynomial</a:t>
            </a:r>
            <a:endParaRPr sz="2500">
              <a:latin typeface="Arial MT"/>
              <a:cs typeface="Arial MT"/>
            </a:endParaRPr>
          </a:p>
          <a:p>
            <a:pPr marL="505459" indent="-49339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Exponential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110" y="1957664"/>
            <a:ext cx="28943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solidFill>
                  <a:srgbClr val="2A3890"/>
                </a:solidFill>
              </a:rPr>
              <a:t>Introduction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1995026" y="2831358"/>
            <a:ext cx="5861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solidFill>
                  <a:srgbClr val="434343"/>
                </a:solidFill>
                <a:latin typeface="Roboto"/>
                <a:cs typeface="Roboto"/>
              </a:rPr>
              <a:t>SVM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2525" y="873378"/>
            <a:ext cx="338772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4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Support 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Vector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Machine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FFFFFF"/>
                </a:solidFill>
                <a:latin typeface="Roboto"/>
                <a:cs typeface="Roboto"/>
              </a:rPr>
              <a:t>(SVM)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discriminative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classifier </a:t>
            </a: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intakes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data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(supervised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learning),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algorithm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outputs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2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"/>
                <a:cs typeface="Roboto"/>
              </a:rPr>
              <a:t>optimal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hyperplane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Roboto"/>
                <a:cs typeface="Roboto"/>
              </a:rPr>
              <a:t>which </a:t>
            </a: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categorizes</a:t>
            </a:r>
            <a:r>
              <a:rPr sz="2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sz="2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Roboto"/>
                <a:cs typeface="Roboto"/>
              </a:rPr>
              <a:t>examples.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049" y="542669"/>
            <a:ext cx="19958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FFFFFF"/>
                </a:solidFill>
                <a:latin typeface="Arial MT"/>
                <a:cs typeface="Arial MT"/>
              </a:rPr>
              <a:t>Example</a:t>
            </a:r>
            <a:r>
              <a:rPr sz="3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375" y="1582900"/>
            <a:ext cx="205993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1185" algn="l"/>
              </a:tabLst>
            </a:pP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K(x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 y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)	=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1454" y="1582900"/>
            <a:ext cx="15563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&lt;f(x),</a:t>
            </a:r>
            <a:r>
              <a:rPr sz="25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f(y)&gt;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375" y="2725900"/>
            <a:ext cx="21374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Kernel</a:t>
            </a:r>
            <a:r>
              <a:rPr sz="2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5575" y="2725900"/>
            <a:ext cx="50514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dot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n-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dimensional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inputs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0687" y="1989787"/>
            <a:ext cx="330835" cy="586740"/>
            <a:chOff x="700687" y="1989787"/>
            <a:chExt cx="330835" cy="586740"/>
          </a:xfrm>
        </p:grpSpPr>
        <p:sp>
          <p:nvSpPr>
            <p:cNvPr id="8" name="object 8"/>
            <p:cNvSpPr/>
            <p:nvPr/>
          </p:nvSpPr>
          <p:spPr>
            <a:xfrm>
              <a:off x="705450" y="1994549"/>
              <a:ext cx="321310" cy="577215"/>
            </a:xfrm>
            <a:custGeom>
              <a:avLst/>
              <a:gdLst/>
              <a:ahLst/>
              <a:cxnLst/>
              <a:rect l="l" t="t" r="r" b="b"/>
              <a:pathLst>
                <a:path w="321309" h="577214">
                  <a:moveTo>
                    <a:pt x="160349" y="577199"/>
                  </a:moveTo>
                  <a:lnTo>
                    <a:pt x="0" y="416849"/>
                  </a:lnTo>
                  <a:lnTo>
                    <a:pt x="80174" y="416849"/>
                  </a:lnTo>
                  <a:lnTo>
                    <a:pt x="80174" y="0"/>
                  </a:lnTo>
                  <a:lnTo>
                    <a:pt x="240524" y="0"/>
                  </a:lnTo>
                  <a:lnTo>
                    <a:pt x="240524" y="416849"/>
                  </a:lnTo>
                  <a:lnTo>
                    <a:pt x="320699" y="416849"/>
                  </a:lnTo>
                  <a:lnTo>
                    <a:pt x="160349" y="5771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450" y="1994549"/>
              <a:ext cx="321310" cy="577215"/>
            </a:xfrm>
            <a:custGeom>
              <a:avLst/>
              <a:gdLst/>
              <a:ahLst/>
              <a:cxnLst/>
              <a:rect l="l" t="t" r="r" b="b"/>
              <a:pathLst>
                <a:path w="321309" h="577214">
                  <a:moveTo>
                    <a:pt x="320699" y="416849"/>
                  </a:moveTo>
                  <a:lnTo>
                    <a:pt x="240524" y="416849"/>
                  </a:lnTo>
                  <a:lnTo>
                    <a:pt x="240524" y="0"/>
                  </a:lnTo>
                  <a:lnTo>
                    <a:pt x="80174" y="0"/>
                  </a:lnTo>
                  <a:lnTo>
                    <a:pt x="80174" y="416849"/>
                  </a:lnTo>
                  <a:lnTo>
                    <a:pt x="0" y="416849"/>
                  </a:lnTo>
                  <a:lnTo>
                    <a:pt x="160349" y="577199"/>
                  </a:lnTo>
                  <a:lnTo>
                    <a:pt x="320699" y="4168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75987" y="1989787"/>
            <a:ext cx="330835" cy="586740"/>
            <a:chOff x="4175987" y="1989787"/>
            <a:chExt cx="330835" cy="586740"/>
          </a:xfrm>
        </p:grpSpPr>
        <p:sp>
          <p:nvSpPr>
            <p:cNvPr id="11" name="object 11"/>
            <p:cNvSpPr/>
            <p:nvPr/>
          </p:nvSpPr>
          <p:spPr>
            <a:xfrm>
              <a:off x="4180749" y="1994549"/>
              <a:ext cx="321310" cy="577215"/>
            </a:xfrm>
            <a:custGeom>
              <a:avLst/>
              <a:gdLst/>
              <a:ahLst/>
              <a:cxnLst/>
              <a:rect l="l" t="t" r="r" b="b"/>
              <a:pathLst>
                <a:path w="321310" h="577214">
                  <a:moveTo>
                    <a:pt x="160349" y="577199"/>
                  </a:moveTo>
                  <a:lnTo>
                    <a:pt x="0" y="416849"/>
                  </a:lnTo>
                  <a:lnTo>
                    <a:pt x="80174" y="416849"/>
                  </a:lnTo>
                  <a:lnTo>
                    <a:pt x="80174" y="0"/>
                  </a:lnTo>
                  <a:lnTo>
                    <a:pt x="240524" y="0"/>
                  </a:lnTo>
                  <a:lnTo>
                    <a:pt x="240524" y="416849"/>
                  </a:lnTo>
                  <a:lnTo>
                    <a:pt x="320699" y="416849"/>
                  </a:lnTo>
                  <a:lnTo>
                    <a:pt x="160349" y="5771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0749" y="1994549"/>
              <a:ext cx="321310" cy="577215"/>
            </a:xfrm>
            <a:custGeom>
              <a:avLst/>
              <a:gdLst/>
              <a:ahLst/>
              <a:cxnLst/>
              <a:rect l="l" t="t" r="r" b="b"/>
              <a:pathLst>
                <a:path w="321310" h="577214">
                  <a:moveTo>
                    <a:pt x="320699" y="416849"/>
                  </a:moveTo>
                  <a:lnTo>
                    <a:pt x="240524" y="416849"/>
                  </a:lnTo>
                  <a:lnTo>
                    <a:pt x="240524" y="0"/>
                  </a:lnTo>
                  <a:lnTo>
                    <a:pt x="80174" y="0"/>
                  </a:lnTo>
                  <a:lnTo>
                    <a:pt x="80174" y="416849"/>
                  </a:lnTo>
                  <a:lnTo>
                    <a:pt x="0" y="416849"/>
                  </a:lnTo>
                  <a:lnTo>
                    <a:pt x="160349" y="577199"/>
                  </a:lnTo>
                  <a:lnTo>
                    <a:pt x="320699" y="4168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3" name="object 3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6325" y="506660"/>
            <a:ext cx="4910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Mathematical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representation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1950" y="1436330"/>
            <a:ext cx="6913245" cy="312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(x1,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x2,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x3);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(y1,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y2,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y3)</a:t>
            </a:r>
            <a:endParaRPr sz="1800">
              <a:latin typeface="Arial MT"/>
              <a:cs typeface="Arial MT"/>
            </a:endParaRPr>
          </a:p>
          <a:p>
            <a:pPr marL="12700" marR="727710" indent="62865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f(x)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(x1x1,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x1x2,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x1x3,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x2x1,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x2x2,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x2x3,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x3x1,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x3x2,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x3x3)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f(y)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(y1y1,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y1y2,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y1y3,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y2y1,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y2y2,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y2y3,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y3y1,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y3y2,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y3y3)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K(x,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(&lt;x,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y&gt;)²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75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(1,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3)</a:t>
            </a:r>
            <a:endParaRPr sz="1800">
              <a:latin typeface="Arial MT"/>
              <a:cs typeface="Arial MT"/>
            </a:endParaRPr>
          </a:p>
          <a:p>
            <a:pPr marL="7556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(4,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6)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f(x)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(1,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6,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6,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9)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f(y)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(16,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24,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25,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24,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36)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&lt;f(x),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f(y)&gt;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16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40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72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40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100+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180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72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180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324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1024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K(x,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10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18)²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1024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----&gt;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Kernel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3" name="object 3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6325" y="506660"/>
            <a:ext cx="992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Pros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1821" y="1434298"/>
            <a:ext cx="7978775" cy="202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ts val="2630"/>
              </a:lnSpc>
              <a:spcBef>
                <a:spcPts val="100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works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really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clear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margin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separation</a:t>
            </a:r>
            <a:endParaRPr sz="2200">
              <a:latin typeface="Arial MT"/>
              <a:cs typeface="Arial MT"/>
            </a:endParaRPr>
          </a:p>
          <a:p>
            <a:pPr marL="409575" indent="-397510">
              <a:lnSpc>
                <a:spcPts val="2625"/>
              </a:lnSpc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effective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dimensional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spaces.</a:t>
            </a:r>
            <a:endParaRPr sz="2200">
              <a:latin typeface="Arial MT"/>
              <a:cs typeface="Arial MT"/>
            </a:endParaRPr>
          </a:p>
          <a:p>
            <a:pPr marL="409575" marR="5080" indent="-397510">
              <a:lnSpc>
                <a:spcPts val="2630"/>
              </a:lnSpc>
              <a:spcBef>
                <a:spcPts val="85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 MT"/>
                <a:cs typeface="Arial MT"/>
              </a:rPr>
              <a:t>It is effective in </a:t>
            </a:r>
            <a:r>
              <a:rPr sz="2200" dirty="0">
                <a:latin typeface="Arial MT"/>
                <a:cs typeface="Arial MT"/>
              </a:rPr>
              <a:t>cases </a:t>
            </a:r>
            <a:r>
              <a:rPr sz="2200" spc="-5" dirty="0">
                <a:latin typeface="Arial MT"/>
                <a:cs typeface="Arial MT"/>
              </a:rPr>
              <a:t>where number of dimensions is greater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samples.</a:t>
            </a:r>
            <a:endParaRPr sz="2200">
              <a:latin typeface="Arial MT"/>
              <a:cs typeface="Arial MT"/>
            </a:endParaRPr>
          </a:p>
          <a:p>
            <a:pPr marL="409575" indent="-397510">
              <a:lnSpc>
                <a:spcPts val="2525"/>
              </a:lnSpc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subset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training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points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decision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</a:t>
            </a:r>
            <a:endParaRPr sz="2200">
              <a:latin typeface="Arial MT"/>
              <a:cs typeface="Arial MT"/>
            </a:endParaRPr>
          </a:p>
          <a:p>
            <a:pPr marL="409575">
              <a:lnSpc>
                <a:spcPts val="2635"/>
              </a:lnSpc>
            </a:pPr>
            <a:r>
              <a:rPr sz="2200" dirty="0">
                <a:latin typeface="Arial MT"/>
                <a:cs typeface="Arial MT"/>
              </a:rPr>
              <a:t>(called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support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vectors),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efficient.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3" name="object 3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6325" y="506660"/>
            <a:ext cx="1081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</a:rPr>
              <a:t>Cons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23545" marR="5080" indent="-397510">
              <a:lnSpc>
                <a:spcPts val="2630"/>
              </a:lnSpc>
              <a:spcBef>
                <a:spcPts val="195"/>
              </a:spcBef>
              <a:buChar char="●"/>
              <a:tabLst>
                <a:tab pos="424180" algn="l"/>
                <a:tab pos="424815" algn="l"/>
              </a:tabLst>
            </a:pPr>
            <a:r>
              <a:rPr spc="-5" dirty="0"/>
              <a:t>It doesn’t perform well, when we have large data </a:t>
            </a:r>
            <a:r>
              <a:rPr dirty="0"/>
              <a:t>set </a:t>
            </a:r>
            <a:r>
              <a:rPr spc="-5" dirty="0"/>
              <a:t>because </a:t>
            </a:r>
            <a:r>
              <a:rPr spc="-60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required</a:t>
            </a:r>
            <a:r>
              <a:rPr spc="-5" dirty="0"/>
              <a:t> training</a:t>
            </a:r>
            <a:r>
              <a:rPr spc="-10" dirty="0"/>
              <a:t>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is higher</a:t>
            </a:r>
          </a:p>
          <a:p>
            <a:pPr marL="423545" indent="-397510">
              <a:lnSpc>
                <a:spcPts val="2525"/>
              </a:lnSpc>
              <a:buChar char="●"/>
              <a:tabLst>
                <a:tab pos="424180" algn="l"/>
                <a:tab pos="424815" algn="l"/>
              </a:tabLst>
            </a:pPr>
            <a:r>
              <a:rPr spc="-5" dirty="0"/>
              <a:t>It</a:t>
            </a:r>
            <a:r>
              <a:rPr spc="-15" dirty="0"/>
              <a:t> </a:t>
            </a:r>
            <a:r>
              <a:rPr spc="-5" dirty="0"/>
              <a:t>also</a:t>
            </a:r>
            <a:r>
              <a:rPr spc="-10" dirty="0"/>
              <a:t> </a:t>
            </a:r>
            <a:r>
              <a:rPr spc="-5" dirty="0"/>
              <a:t>doesn’t</a:t>
            </a:r>
            <a:r>
              <a:rPr spc="-10" dirty="0"/>
              <a:t> </a:t>
            </a:r>
            <a:r>
              <a:rPr spc="-5" dirty="0"/>
              <a:t>perform</a:t>
            </a:r>
            <a:r>
              <a:rPr spc="-10" dirty="0"/>
              <a:t> </a:t>
            </a:r>
            <a:r>
              <a:rPr dirty="0"/>
              <a:t>very</a:t>
            </a:r>
            <a:r>
              <a:rPr spc="-10" dirty="0"/>
              <a:t> </a:t>
            </a:r>
            <a:r>
              <a:rPr spc="-5" dirty="0"/>
              <a:t>well,</a:t>
            </a:r>
            <a:r>
              <a:rPr spc="-10" dirty="0"/>
              <a:t> </a:t>
            </a:r>
            <a:r>
              <a:rPr spc="-5" dirty="0"/>
              <a:t>when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dirty="0"/>
              <a:t>set</a:t>
            </a:r>
            <a:r>
              <a:rPr spc="-10" dirty="0"/>
              <a:t> </a:t>
            </a:r>
            <a:r>
              <a:rPr spc="-5" dirty="0"/>
              <a:t>has</a:t>
            </a:r>
            <a:r>
              <a:rPr spc="-10" dirty="0"/>
              <a:t> </a:t>
            </a:r>
            <a:r>
              <a:rPr dirty="0"/>
              <a:t>more</a:t>
            </a:r>
          </a:p>
          <a:p>
            <a:pPr marL="423545">
              <a:lnSpc>
                <a:spcPts val="2625"/>
              </a:lnSpc>
            </a:pPr>
            <a:r>
              <a:rPr spc="-5" dirty="0"/>
              <a:t>noise</a:t>
            </a:r>
            <a:r>
              <a:rPr spc="-20" dirty="0"/>
              <a:t> </a:t>
            </a:r>
            <a:r>
              <a:rPr spc="-5" dirty="0"/>
              <a:t>i.e.</a:t>
            </a:r>
            <a:r>
              <a:rPr spc="-20" dirty="0"/>
              <a:t> </a:t>
            </a:r>
            <a:r>
              <a:rPr spc="-5" dirty="0"/>
              <a:t>target</a:t>
            </a:r>
            <a:r>
              <a:rPr spc="-20" dirty="0"/>
              <a:t> </a:t>
            </a:r>
            <a:r>
              <a:rPr dirty="0"/>
              <a:t>classes</a:t>
            </a:r>
            <a:r>
              <a:rPr spc="-20" dirty="0"/>
              <a:t> </a:t>
            </a:r>
            <a:r>
              <a:rPr spc="-5" dirty="0"/>
              <a:t>are</a:t>
            </a:r>
            <a:r>
              <a:rPr spc="-15" dirty="0"/>
              <a:t> </a:t>
            </a:r>
            <a:r>
              <a:rPr spc="-5" dirty="0"/>
              <a:t>overlapping</a:t>
            </a:r>
          </a:p>
          <a:p>
            <a:pPr marL="423545" marR="100965" indent="-397510">
              <a:lnSpc>
                <a:spcPts val="2630"/>
              </a:lnSpc>
              <a:spcBef>
                <a:spcPts val="90"/>
              </a:spcBef>
              <a:buChar char="●"/>
              <a:tabLst>
                <a:tab pos="424180" algn="l"/>
                <a:tab pos="424815" algn="l"/>
              </a:tabLst>
            </a:pPr>
            <a:r>
              <a:rPr spc="-5" dirty="0"/>
              <a:t>SVM doesn’t directly provide probability estimates, these are </a:t>
            </a:r>
            <a:r>
              <a:rPr spc="-600" dirty="0"/>
              <a:t> </a:t>
            </a:r>
            <a:r>
              <a:rPr dirty="0"/>
              <a:t>calculated </a:t>
            </a:r>
            <a:r>
              <a:rPr spc="-5" dirty="0"/>
              <a:t>using an expensive five-fold </a:t>
            </a:r>
            <a:r>
              <a:rPr dirty="0"/>
              <a:t>cross-validation. </a:t>
            </a:r>
            <a:r>
              <a:rPr spc="-5" dirty="0"/>
              <a:t>It is </a:t>
            </a:r>
            <a:r>
              <a:rPr dirty="0"/>
              <a:t> related</a:t>
            </a:r>
            <a:r>
              <a:rPr spc="-10" dirty="0"/>
              <a:t> </a:t>
            </a:r>
            <a:r>
              <a:rPr spc="-5" dirty="0"/>
              <a:t>SVC</a:t>
            </a:r>
            <a:r>
              <a:rPr spc="-15" dirty="0"/>
              <a:t> </a:t>
            </a:r>
            <a:r>
              <a:rPr dirty="0"/>
              <a:t>method</a:t>
            </a:r>
            <a:r>
              <a:rPr spc="-10" dirty="0"/>
              <a:t> </a:t>
            </a:r>
            <a:r>
              <a:rPr spc="-5" dirty="0"/>
              <a:t>of Python</a:t>
            </a:r>
            <a:r>
              <a:rPr spc="-15" dirty="0"/>
              <a:t> </a:t>
            </a:r>
            <a:r>
              <a:rPr dirty="0"/>
              <a:t>scikit-learn</a:t>
            </a:r>
            <a:r>
              <a:rPr spc="-10" dirty="0"/>
              <a:t> </a:t>
            </a:r>
            <a:r>
              <a:rPr spc="-5" dirty="0"/>
              <a:t>library.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3" name="object 3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10325" y="545134"/>
            <a:ext cx="2317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Applications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7576" y="1434298"/>
            <a:ext cx="5883910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709" indent="-461645">
              <a:lnSpc>
                <a:spcPts val="2630"/>
              </a:lnSpc>
              <a:spcBef>
                <a:spcPts val="100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sz="2200" spc="-5" dirty="0">
                <a:latin typeface="Arial MT"/>
                <a:cs typeface="Arial MT"/>
              </a:rPr>
              <a:t>Face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detection</a:t>
            </a:r>
            <a:endParaRPr sz="2200">
              <a:latin typeface="Arial MT"/>
              <a:cs typeface="Arial MT"/>
            </a:endParaRPr>
          </a:p>
          <a:p>
            <a:pPr marL="473709" indent="-461645">
              <a:lnSpc>
                <a:spcPts val="2625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sz="2200" spc="-5" dirty="0">
                <a:latin typeface="Arial MT"/>
                <a:cs typeface="Arial MT"/>
              </a:rPr>
              <a:t>Text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hypertext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categorization</a:t>
            </a:r>
            <a:endParaRPr sz="2200">
              <a:latin typeface="Arial MT"/>
              <a:cs typeface="Arial MT"/>
            </a:endParaRPr>
          </a:p>
          <a:p>
            <a:pPr marL="473709" indent="-461645">
              <a:lnSpc>
                <a:spcPts val="2625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sz="2200" spc="-5" dirty="0">
                <a:latin typeface="Arial MT"/>
                <a:cs typeface="Arial MT"/>
              </a:rPr>
              <a:t>Classification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images</a:t>
            </a:r>
            <a:endParaRPr sz="2200">
              <a:latin typeface="Arial MT"/>
              <a:cs typeface="Arial MT"/>
            </a:endParaRPr>
          </a:p>
          <a:p>
            <a:pPr marL="473709" indent="-461645">
              <a:lnSpc>
                <a:spcPts val="2625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sz="2200" spc="-5" dirty="0">
                <a:latin typeface="Arial MT"/>
                <a:cs typeface="Arial MT"/>
              </a:rPr>
              <a:t>Bioinformatics</a:t>
            </a:r>
            <a:endParaRPr sz="2200">
              <a:latin typeface="Arial MT"/>
              <a:cs typeface="Arial MT"/>
            </a:endParaRPr>
          </a:p>
          <a:p>
            <a:pPr marL="473709" indent="-461645">
              <a:lnSpc>
                <a:spcPts val="2625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sz="2200" spc="-5" dirty="0">
                <a:latin typeface="Arial MT"/>
                <a:cs typeface="Arial MT"/>
              </a:rPr>
              <a:t>Handwriting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recognition</a:t>
            </a:r>
            <a:endParaRPr sz="2200">
              <a:latin typeface="Arial MT"/>
              <a:cs typeface="Arial MT"/>
            </a:endParaRPr>
          </a:p>
          <a:p>
            <a:pPr marL="473709" indent="-461645">
              <a:lnSpc>
                <a:spcPts val="2625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sz="2200" spc="-5" dirty="0">
                <a:latin typeface="Arial MT"/>
                <a:cs typeface="Arial MT"/>
              </a:rPr>
              <a:t>Protein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remote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homology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detection</a:t>
            </a:r>
            <a:endParaRPr sz="2200">
              <a:latin typeface="Arial MT"/>
              <a:cs typeface="Arial MT"/>
            </a:endParaRPr>
          </a:p>
          <a:p>
            <a:pPr marL="473709" indent="-461645">
              <a:lnSpc>
                <a:spcPts val="2635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sz="2200" spc="-5" dirty="0">
                <a:latin typeface="Arial MT"/>
                <a:cs typeface="Arial MT"/>
              </a:rPr>
              <a:t>Generalized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predictive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control(GPC)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50" y="0"/>
            <a:ext cx="3678554" cy="137223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4200" spc="-70" dirty="0">
                <a:solidFill>
                  <a:srgbClr val="FFFFFF"/>
                </a:solidFill>
              </a:rPr>
              <a:t>Let’s</a:t>
            </a:r>
            <a:r>
              <a:rPr sz="4200" spc="-4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code</a:t>
            </a:r>
            <a:r>
              <a:rPr sz="4200" spc="-40" dirty="0">
                <a:solidFill>
                  <a:srgbClr val="FFFFFF"/>
                </a:solidFill>
              </a:rPr>
              <a:t> now</a:t>
            </a:r>
            <a:endParaRPr sz="4200"/>
          </a:p>
          <a:p>
            <a:pPr marL="132715">
              <a:lnSpc>
                <a:spcPct val="100000"/>
              </a:lnSpc>
              <a:spcBef>
                <a:spcPts val="100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Iris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Sklearn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450" y="1652124"/>
            <a:ext cx="4091304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Plots</a:t>
            </a:r>
            <a:r>
              <a:rPr sz="2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Matplotlib</a:t>
            </a:r>
            <a:endParaRPr sz="2200">
              <a:latin typeface="Arial MT"/>
              <a:cs typeface="Arial MT"/>
            </a:endParaRPr>
          </a:p>
          <a:p>
            <a:pPr marL="12700" marR="1172210">
              <a:lnSpc>
                <a:spcPct val="198900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Kernels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Linear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rbf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svm_final.py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Link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2200" u="heavy" spc="-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Arial MT"/>
                <a:cs typeface="Arial MT"/>
                <a:hlinkClick r:id="rId2"/>
              </a:rPr>
              <a:t>Click</a:t>
            </a:r>
            <a:r>
              <a:rPr sz="2200" u="heavy" spc="-1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Arial MT"/>
                <a:cs typeface="Arial MT"/>
                <a:hlinkClick r:id="rId2"/>
              </a:rPr>
              <a:t>here</a:t>
            </a:r>
            <a:r>
              <a:rPr sz="2200" u="heavy" spc="-1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Arial MT"/>
                <a:cs typeface="Arial MT"/>
                <a:hlinkClick r:id="rId2"/>
              </a:rPr>
              <a:t>for</a:t>
            </a:r>
            <a:r>
              <a:rPr sz="2200" u="heavy" spc="-2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Arial MT"/>
                <a:cs typeface="Arial MT"/>
                <a:hlinkClick r:id="rId2"/>
              </a:rPr>
              <a:t>code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5925" y="3288477"/>
            <a:ext cx="33381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i="1" spc="-85" dirty="0">
                <a:solidFill>
                  <a:srgbClr val="93C47D"/>
                </a:solidFill>
                <a:latin typeface="Roboto Lt"/>
                <a:cs typeface="Roboto Lt"/>
              </a:rPr>
              <a:t>Thank</a:t>
            </a:r>
            <a:r>
              <a:rPr sz="5600" b="1" i="1" spc="-90" dirty="0">
                <a:solidFill>
                  <a:srgbClr val="93C47D"/>
                </a:solidFill>
                <a:latin typeface="Roboto Lt"/>
                <a:cs typeface="Roboto Lt"/>
              </a:rPr>
              <a:t> </a:t>
            </a:r>
            <a:r>
              <a:rPr sz="5600" b="1" i="1" spc="-140" dirty="0">
                <a:solidFill>
                  <a:srgbClr val="93C47D"/>
                </a:solidFill>
                <a:latin typeface="Roboto Lt"/>
                <a:cs typeface="Roboto Lt"/>
              </a:rPr>
              <a:t>You</a:t>
            </a:r>
            <a:endParaRPr sz="56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75" y="774450"/>
            <a:ext cx="8942699" cy="29808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2075" y="3817199"/>
            <a:ext cx="8214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could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drawn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classify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black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blue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squares?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075" y="3941449"/>
            <a:ext cx="8232140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line drawn between these data points </a:t>
            </a:r>
            <a:r>
              <a:rPr sz="2200" dirty="0">
                <a:latin typeface="Arial MT"/>
                <a:cs typeface="Arial MT"/>
              </a:rPr>
              <a:t>classify </a:t>
            </a:r>
            <a:r>
              <a:rPr sz="2200" spc="-5" dirty="0">
                <a:latin typeface="Arial MT"/>
                <a:cs typeface="Arial MT"/>
              </a:rPr>
              <a:t>the black dots and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blue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squares.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400" y="373917"/>
            <a:ext cx="3456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 MT"/>
                <a:cs typeface="Arial MT"/>
              </a:rPr>
              <a:t>Linearly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separable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237" y="1209250"/>
            <a:ext cx="7731524" cy="3806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525" y="527417"/>
            <a:ext cx="56927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5400" algn="l"/>
                <a:tab pos="1991360" algn="l"/>
              </a:tabLst>
            </a:pP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Linear	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vs	</a:t>
            </a: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Nonlinear</a:t>
            </a:r>
            <a:r>
              <a:rPr sz="260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separable</a:t>
            </a:r>
            <a:r>
              <a:rPr sz="260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150" y="4"/>
            <a:ext cx="8735060" cy="3847465"/>
            <a:chOff x="409150" y="4"/>
            <a:chExt cx="8735060" cy="3847465"/>
          </a:xfrm>
        </p:grpSpPr>
        <p:sp>
          <p:nvSpPr>
            <p:cNvPr id="3" name="object 3"/>
            <p:cNvSpPr/>
            <p:nvPr/>
          </p:nvSpPr>
          <p:spPr>
            <a:xfrm>
              <a:off x="8128802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7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8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150" y="730600"/>
              <a:ext cx="6327074" cy="3116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2075" y="4065599"/>
            <a:ext cx="8042909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Arial MT"/>
                <a:cs typeface="Arial MT"/>
              </a:rPr>
              <a:t>What </a:t>
            </a:r>
            <a:r>
              <a:rPr sz="2200" dirty="0">
                <a:latin typeface="Arial MT"/>
                <a:cs typeface="Arial MT"/>
              </a:rPr>
              <a:t>could </a:t>
            </a:r>
            <a:r>
              <a:rPr sz="2200" spc="-5" dirty="0">
                <a:latin typeface="Arial MT"/>
                <a:cs typeface="Arial MT"/>
              </a:rPr>
              <a:t>be drawn to </a:t>
            </a:r>
            <a:r>
              <a:rPr sz="2200" dirty="0">
                <a:latin typeface="Arial MT"/>
                <a:cs typeface="Arial MT"/>
              </a:rPr>
              <a:t>classify </a:t>
            </a:r>
            <a:r>
              <a:rPr sz="2200" spc="-5" dirty="0">
                <a:latin typeface="Arial MT"/>
                <a:cs typeface="Arial MT"/>
              </a:rPr>
              <a:t>these data points </a:t>
            </a:r>
            <a:r>
              <a:rPr sz="2200" dirty="0">
                <a:latin typeface="Arial MT"/>
                <a:cs typeface="Arial MT"/>
              </a:rPr>
              <a:t>( red </a:t>
            </a:r>
            <a:r>
              <a:rPr sz="2200" spc="-5" dirty="0">
                <a:latin typeface="Arial MT"/>
                <a:cs typeface="Arial MT"/>
              </a:rPr>
              <a:t>dots from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blue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)?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5950" y="249766"/>
            <a:ext cx="4062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NonLinearly</a:t>
            </a:r>
            <a:r>
              <a:rPr sz="260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separable</a:t>
            </a:r>
            <a:r>
              <a:rPr sz="260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900" y="4"/>
            <a:ext cx="8311515" cy="4004310"/>
            <a:chOff x="832900" y="4"/>
            <a:chExt cx="8311515" cy="4004310"/>
          </a:xfrm>
        </p:grpSpPr>
        <p:sp>
          <p:nvSpPr>
            <p:cNvPr id="3" name="object 3"/>
            <p:cNvSpPr/>
            <p:nvPr/>
          </p:nvSpPr>
          <p:spPr>
            <a:xfrm>
              <a:off x="8128802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7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8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900" y="745225"/>
              <a:ext cx="5932549" cy="32585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96400" y="745224"/>
              <a:ext cx="1388110" cy="161290"/>
            </a:xfrm>
            <a:custGeom>
              <a:avLst/>
              <a:gdLst/>
              <a:ahLst/>
              <a:cxnLst/>
              <a:rect l="l" t="t" r="r" b="b"/>
              <a:pathLst>
                <a:path w="1388110" h="161290">
                  <a:moveTo>
                    <a:pt x="1307699" y="160799"/>
                  </a:moveTo>
                  <a:lnTo>
                    <a:pt x="1307699" y="120599"/>
                  </a:lnTo>
                  <a:lnTo>
                    <a:pt x="0" y="120599"/>
                  </a:lnTo>
                  <a:lnTo>
                    <a:pt x="0" y="40199"/>
                  </a:lnTo>
                  <a:lnTo>
                    <a:pt x="1307699" y="40199"/>
                  </a:lnTo>
                  <a:lnTo>
                    <a:pt x="1307699" y="0"/>
                  </a:lnTo>
                  <a:lnTo>
                    <a:pt x="1388099" y="80399"/>
                  </a:lnTo>
                  <a:lnTo>
                    <a:pt x="1307699" y="1607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6400" y="745224"/>
              <a:ext cx="1388110" cy="161290"/>
            </a:xfrm>
            <a:custGeom>
              <a:avLst/>
              <a:gdLst/>
              <a:ahLst/>
              <a:cxnLst/>
              <a:rect l="l" t="t" r="r" b="b"/>
              <a:pathLst>
                <a:path w="1388110" h="161290">
                  <a:moveTo>
                    <a:pt x="0" y="40199"/>
                  </a:moveTo>
                  <a:lnTo>
                    <a:pt x="1307699" y="40199"/>
                  </a:lnTo>
                  <a:lnTo>
                    <a:pt x="1307699" y="0"/>
                  </a:lnTo>
                  <a:lnTo>
                    <a:pt x="1388099" y="80399"/>
                  </a:lnTo>
                  <a:lnTo>
                    <a:pt x="1307699" y="160799"/>
                  </a:lnTo>
                  <a:lnTo>
                    <a:pt x="1307699" y="120599"/>
                  </a:lnTo>
                  <a:lnTo>
                    <a:pt x="0" y="120599"/>
                  </a:lnTo>
                  <a:lnTo>
                    <a:pt x="0" y="4019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075" y="4065599"/>
            <a:ext cx="7967345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Arial MT"/>
                <a:cs typeface="Arial MT"/>
              </a:rPr>
              <a:t>Here the hyperplane is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2d plane drawn parallel to </a:t>
            </a:r>
            <a:r>
              <a:rPr sz="2200" dirty="0">
                <a:latin typeface="Arial MT"/>
                <a:cs typeface="Arial MT"/>
              </a:rPr>
              <a:t>x-axis </a:t>
            </a:r>
            <a:r>
              <a:rPr sz="2200" spc="-5" dirty="0">
                <a:latin typeface="Arial MT"/>
                <a:cs typeface="Arial MT"/>
              </a:rPr>
              <a:t>that is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separator.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15950" y="249766"/>
            <a:ext cx="4062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NonLinearly</a:t>
            </a:r>
            <a:r>
              <a:rPr sz="260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0000"/>
                </a:solidFill>
                <a:latin typeface="Arial MT"/>
                <a:cs typeface="Arial MT"/>
              </a:rPr>
              <a:t>separable</a:t>
            </a:r>
            <a:r>
              <a:rPr sz="260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9234" y="4"/>
            <a:ext cx="8804910" cy="3731260"/>
            <a:chOff x="339234" y="4"/>
            <a:chExt cx="8804910" cy="3731260"/>
          </a:xfrm>
        </p:grpSpPr>
        <p:sp>
          <p:nvSpPr>
            <p:cNvPr id="3" name="object 3"/>
            <p:cNvSpPr/>
            <p:nvPr/>
          </p:nvSpPr>
          <p:spPr>
            <a:xfrm>
              <a:off x="8128802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7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8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234" y="1435324"/>
              <a:ext cx="4608589" cy="2218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5375" y="1412512"/>
              <a:ext cx="4594750" cy="23184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4425" y="499233"/>
            <a:ext cx="347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Non</a:t>
            </a:r>
            <a:r>
              <a:rPr sz="24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Linear</a:t>
            </a:r>
            <a:r>
              <a:rPr sz="24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r>
              <a:rPr sz="240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(</a:t>
            </a:r>
            <a:r>
              <a:rPr sz="24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 MT"/>
                <a:cs typeface="Arial MT"/>
              </a:rPr>
              <a:t>type</a:t>
            </a:r>
            <a:r>
              <a:rPr sz="24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2</a:t>
            </a:r>
            <a:r>
              <a:rPr sz="240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4199" y="4093300"/>
            <a:ext cx="14192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Raw</a:t>
            </a:r>
            <a:r>
              <a:rPr sz="2500" spc="-8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Data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1950" y="4034850"/>
            <a:ext cx="2759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Line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as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Hyperplane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625" y="1331600"/>
            <a:ext cx="607631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For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the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previous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data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the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b="1" spc="-5" dirty="0">
                <a:solidFill>
                  <a:srgbClr val="A61B00"/>
                </a:solidFill>
                <a:latin typeface="Arial"/>
                <a:cs typeface="Arial"/>
              </a:rPr>
              <a:t>line</a:t>
            </a:r>
            <a:r>
              <a:rPr sz="2500" b="1" spc="5" dirty="0">
                <a:solidFill>
                  <a:srgbClr val="A61B00"/>
                </a:solidFill>
                <a:latin typeface="Arial"/>
                <a:cs typeface="Arial"/>
              </a:rPr>
              <a:t> </a:t>
            </a:r>
            <a:r>
              <a:rPr sz="2500" dirty="0">
                <a:latin typeface="Arial MT"/>
                <a:cs typeface="Arial MT"/>
              </a:rPr>
              <a:t>,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if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used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as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solidFill>
                  <a:srgbClr val="CC4125"/>
                </a:solidFill>
                <a:latin typeface="Arial"/>
                <a:cs typeface="Arial"/>
              </a:rPr>
              <a:t>Hyperplane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469900" marR="328295" indent="-4203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500" spc="-5" dirty="0">
                <a:latin typeface="Arial MT"/>
                <a:cs typeface="Arial MT"/>
              </a:rPr>
              <a:t>Two black dots also fall in </a:t>
            </a:r>
            <a:r>
              <a:rPr sz="2500" dirty="0">
                <a:latin typeface="Arial MT"/>
                <a:cs typeface="Arial MT"/>
              </a:rPr>
              <a:t>category </a:t>
            </a:r>
            <a:r>
              <a:rPr sz="2500" spc="-5" dirty="0">
                <a:latin typeface="Arial MT"/>
                <a:cs typeface="Arial MT"/>
              </a:rPr>
              <a:t>of </a:t>
            </a:r>
            <a:r>
              <a:rPr sz="2500" spc="-68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blue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squares</a:t>
            </a:r>
            <a:endParaRPr sz="2500">
              <a:latin typeface="Arial MT"/>
              <a:cs typeface="Arial MT"/>
            </a:endParaRPr>
          </a:p>
          <a:p>
            <a:pPr marL="469900" indent="-4203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500" spc="-5" dirty="0">
                <a:latin typeface="Arial MT"/>
                <a:cs typeface="Arial MT"/>
              </a:rPr>
              <a:t>Data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separation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not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perfect</a:t>
            </a:r>
            <a:endParaRPr sz="2500">
              <a:latin typeface="Arial MT"/>
              <a:cs typeface="Arial MT"/>
            </a:endParaRPr>
          </a:p>
          <a:p>
            <a:pPr marL="469900" marR="1153795" indent="-4203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500" spc="-5" dirty="0">
                <a:latin typeface="Arial MT"/>
                <a:cs typeface="Arial MT"/>
              </a:rPr>
              <a:t>It tolerates </a:t>
            </a:r>
            <a:r>
              <a:rPr sz="2500" dirty="0">
                <a:latin typeface="Arial MT"/>
                <a:cs typeface="Arial MT"/>
              </a:rPr>
              <a:t>some </a:t>
            </a:r>
            <a:r>
              <a:rPr sz="2500" b="1" spc="-5" dirty="0">
                <a:solidFill>
                  <a:srgbClr val="CC4125"/>
                </a:solidFill>
                <a:latin typeface="Arial"/>
                <a:cs typeface="Arial"/>
              </a:rPr>
              <a:t>outliers </a:t>
            </a:r>
            <a:r>
              <a:rPr sz="2500" spc="-5" dirty="0">
                <a:latin typeface="Arial MT"/>
                <a:cs typeface="Arial MT"/>
              </a:rPr>
              <a:t>in the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classification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62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799</Words>
  <Application>Microsoft Office PowerPoint</Application>
  <PresentationFormat>On-screen Show (16:9)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MT</vt:lpstr>
      <vt:lpstr>Calibri</vt:lpstr>
      <vt:lpstr>Roboto</vt:lpstr>
      <vt:lpstr>Roboto Lt</vt:lpstr>
      <vt:lpstr>Office Theme</vt:lpstr>
      <vt:lpstr>Support Vector Machine</vt:lpstr>
      <vt:lpstr>Introduction</vt:lpstr>
      <vt:lpstr>PowerPoint Presentation</vt:lpstr>
      <vt:lpstr>PowerPoint Presentation</vt:lpstr>
      <vt:lpstr>Linear vs Nonlinear separable data</vt:lpstr>
      <vt:lpstr>NonLinearly separable data</vt:lpstr>
      <vt:lpstr>NonLinearly separable data</vt:lpstr>
      <vt:lpstr>Non Linear data ( type 2 )</vt:lpstr>
      <vt:lpstr>PowerPoint Presentation</vt:lpstr>
      <vt:lpstr>PowerPoint Presentation</vt:lpstr>
      <vt:lpstr>1. Kernel</vt:lpstr>
      <vt:lpstr>Margin</vt:lpstr>
      <vt:lpstr>PowerPoint Presentation</vt:lpstr>
      <vt:lpstr>Regularization</vt:lpstr>
      <vt:lpstr>PowerPoint Presentation</vt:lpstr>
      <vt:lpstr>Gamma</vt:lpstr>
      <vt:lpstr>PowerPoint Presentation</vt:lpstr>
      <vt:lpstr>Kernels</vt:lpstr>
      <vt:lpstr>Various kernels available</vt:lpstr>
      <vt:lpstr>Example :</vt:lpstr>
      <vt:lpstr>Mathematical representation</vt:lpstr>
      <vt:lpstr>Pros :</vt:lpstr>
      <vt:lpstr>Cons :</vt:lpstr>
      <vt:lpstr>Applications :</vt:lpstr>
      <vt:lpstr>Let’s code now Data used : Iris from Sklearn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cp:lastModifiedBy>Umang Garg</cp:lastModifiedBy>
  <cp:revision>1</cp:revision>
  <dcterms:created xsi:type="dcterms:W3CDTF">2021-08-24T09:32:19Z</dcterms:created>
  <dcterms:modified xsi:type="dcterms:W3CDTF">2021-08-24T10:40:13Z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