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D0E2D-7CF7-47B1-A308-159B002B512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A22AC8-E233-4F16-8546-46AFC74AC8B7}">
      <dgm:prSet/>
      <dgm:spPr/>
      <dgm:t>
        <a:bodyPr/>
        <a:lstStyle/>
        <a:p>
          <a:r>
            <a:rPr lang="en-US" b="0" i="0"/>
            <a:t>Since we now know the boosting principle, it will be easy to understand the AdaBoost algorithm. </a:t>
          </a:r>
          <a:endParaRPr lang="en-US"/>
        </a:p>
      </dgm:t>
    </dgm:pt>
    <dgm:pt modelId="{93546E11-3C48-480B-AD0F-7058619140A3}" type="parTrans" cxnId="{D3469BAB-7BC0-4C1C-A838-D94A3130788E}">
      <dgm:prSet/>
      <dgm:spPr/>
      <dgm:t>
        <a:bodyPr/>
        <a:lstStyle/>
        <a:p>
          <a:endParaRPr lang="en-US"/>
        </a:p>
      </dgm:t>
    </dgm:pt>
    <dgm:pt modelId="{1F64F5D4-8224-4B82-833D-E5EFD12D5C29}" type="sibTrans" cxnId="{D3469BAB-7BC0-4C1C-A838-D94A3130788E}">
      <dgm:prSet/>
      <dgm:spPr/>
      <dgm:t>
        <a:bodyPr/>
        <a:lstStyle/>
        <a:p>
          <a:endParaRPr lang="en-US"/>
        </a:p>
      </dgm:t>
    </dgm:pt>
    <dgm:pt modelId="{9EAC57F2-5C5A-41AD-A28F-516A556463B1}">
      <dgm:prSet/>
      <dgm:spPr/>
      <dgm:t>
        <a:bodyPr/>
        <a:lstStyle/>
        <a:p>
          <a:r>
            <a:rPr lang="en-US" b="0" i="0"/>
            <a:t>Let’s dive into AdaBoost’s working. </a:t>
          </a:r>
          <a:endParaRPr lang="en-US"/>
        </a:p>
      </dgm:t>
    </dgm:pt>
    <dgm:pt modelId="{4EABA106-0294-460A-83F4-010B133A733D}" type="parTrans" cxnId="{1D49F2CA-99D8-4949-83FD-522C5261EDE9}">
      <dgm:prSet/>
      <dgm:spPr/>
      <dgm:t>
        <a:bodyPr/>
        <a:lstStyle/>
        <a:p>
          <a:endParaRPr lang="en-US"/>
        </a:p>
      </dgm:t>
    </dgm:pt>
    <dgm:pt modelId="{793CD062-EAED-4272-B6DC-480F56ECBA50}" type="sibTrans" cxnId="{1D49F2CA-99D8-4949-83FD-522C5261EDE9}">
      <dgm:prSet/>
      <dgm:spPr/>
      <dgm:t>
        <a:bodyPr/>
        <a:lstStyle/>
        <a:p>
          <a:endParaRPr lang="en-US"/>
        </a:p>
      </dgm:t>
    </dgm:pt>
    <dgm:pt modelId="{62C47A71-62F9-43F9-9A92-A3E11F4535BD}">
      <dgm:prSet/>
      <dgm:spPr/>
      <dgm:t>
        <a:bodyPr/>
        <a:lstStyle/>
        <a:p>
          <a:r>
            <a:rPr lang="en-US" b="0" i="0"/>
            <a:t>When the random forest is used, the algorithm makes an ‘n’ number of trees. </a:t>
          </a:r>
          <a:endParaRPr lang="en-US"/>
        </a:p>
      </dgm:t>
    </dgm:pt>
    <dgm:pt modelId="{1A910B96-2C96-40E4-9A37-006CBB9BA9BF}" type="parTrans" cxnId="{4EEFAD92-BB1C-424C-B56E-210D01FD32C1}">
      <dgm:prSet/>
      <dgm:spPr/>
      <dgm:t>
        <a:bodyPr/>
        <a:lstStyle/>
        <a:p>
          <a:endParaRPr lang="en-US"/>
        </a:p>
      </dgm:t>
    </dgm:pt>
    <dgm:pt modelId="{76AF54EE-E7B1-4E2B-A8EB-D1C1A6F2A23F}" type="sibTrans" cxnId="{4EEFAD92-BB1C-424C-B56E-210D01FD32C1}">
      <dgm:prSet/>
      <dgm:spPr/>
      <dgm:t>
        <a:bodyPr/>
        <a:lstStyle/>
        <a:p>
          <a:endParaRPr lang="en-US"/>
        </a:p>
      </dgm:t>
    </dgm:pt>
    <dgm:pt modelId="{CEC7C394-EA74-4B23-B515-694EC8AD72C0}">
      <dgm:prSet/>
      <dgm:spPr/>
      <dgm:t>
        <a:bodyPr/>
        <a:lstStyle/>
        <a:p>
          <a:r>
            <a:rPr lang="en-US" b="0" i="0"/>
            <a:t>It makes proper trees that consist of a start node with several leaf nodes. </a:t>
          </a:r>
          <a:endParaRPr lang="en-US"/>
        </a:p>
      </dgm:t>
    </dgm:pt>
    <dgm:pt modelId="{DE69AE95-FCAF-4880-9609-0476D271A9FA}" type="parTrans" cxnId="{CACE1FFA-FAC8-4208-93BA-3B0C5812964D}">
      <dgm:prSet/>
      <dgm:spPr/>
      <dgm:t>
        <a:bodyPr/>
        <a:lstStyle/>
        <a:p>
          <a:endParaRPr lang="en-US"/>
        </a:p>
      </dgm:t>
    </dgm:pt>
    <dgm:pt modelId="{E0F9C91C-0C6B-4885-9DD3-5557FC879E1C}" type="sibTrans" cxnId="{CACE1FFA-FAC8-4208-93BA-3B0C5812964D}">
      <dgm:prSet/>
      <dgm:spPr/>
      <dgm:t>
        <a:bodyPr/>
        <a:lstStyle/>
        <a:p>
          <a:endParaRPr lang="en-US"/>
        </a:p>
      </dgm:t>
    </dgm:pt>
    <dgm:pt modelId="{FD88F12B-A624-4750-946F-F182A024659F}">
      <dgm:prSet/>
      <dgm:spPr/>
      <dgm:t>
        <a:bodyPr/>
        <a:lstStyle/>
        <a:p>
          <a:r>
            <a:rPr lang="en-US" b="0" i="0"/>
            <a:t>Some trees might be bigger than others, but there is no fixed depth in a random forest. </a:t>
          </a:r>
          <a:endParaRPr lang="en-US"/>
        </a:p>
      </dgm:t>
    </dgm:pt>
    <dgm:pt modelId="{0FB11FC8-9CA2-4B70-B05B-2ADAA76F5288}" type="parTrans" cxnId="{D19C217D-3A3A-4497-A76F-E6EBD2F9FC71}">
      <dgm:prSet/>
      <dgm:spPr/>
      <dgm:t>
        <a:bodyPr/>
        <a:lstStyle/>
        <a:p>
          <a:endParaRPr lang="en-US"/>
        </a:p>
      </dgm:t>
    </dgm:pt>
    <dgm:pt modelId="{5A09C19F-132D-4490-A7F2-8BFC440E8433}" type="sibTrans" cxnId="{D19C217D-3A3A-4497-A76F-E6EBD2F9FC71}">
      <dgm:prSet/>
      <dgm:spPr/>
      <dgm:t>
        <a:bodyPr/>
        <a:lstStyle/>
        <a:p>
          <a:endParaRPr lang="en-US"/>
        </a:p>
      </dgm:t>
    </dgm:pt>
    <dgm:pt modelId="{9B610FD7-23ED-48CA-B788-39BCBCA0422A}">
      <dgm:prSet/>
      <dgm:spPr/>
      <dgm:t>
        <a:bodyPr/>
        <a:lstStyle/>
        <a:p>
          <a:r>
            <a:rPr lang="en-US" b="0" i="0"/>
            <a:t>With AdaBoost, however, the algorithm only makes a node with two leaves, known as Stump.</a:t>
          </a:r>
          <a:endParaRPr lang="en-US"/>
        </a:p>
      </dgm:t>
    </dgm:pt>
    <dgm:pt modelId="{DE9ABD0B-007B-4A0C-BB4F-9DC2DBE9E29E}" type="parTrans" cxnId="{DF13E14C-89D0-4DF2-8365-76ED0B69002E}">
      <dgm:prSet/>
      <dgm:spPr/>
      <dgm:t>
        <a:bodyPr/>
        <a:lstStyle/>
        <a:p>
          <a:endParaRPr lang="en-US"/>
        </a:p>
      </dgm:t>
    </dgm:pt>
    <dgm:pt modelId="{BB1850AA-334B-49E4-B990-9C3850425B6C}" type="sibTrans" cxnId="{DF13E14C-89D0-4DF2-8365-76ED0B69002E}">
      <dgm:prSet/>
      <dgm:spPr/>
      <dgm:t>
        <a:bodyPr/>
        <a:lstStyle/>
        <a:p>
          <a:endParaRPr lang="en-US"/>
        </a:p>
      </dgm:t>
    </dgm:pt>
    <dgm:pt modelId="{19FB1A8C-26CC-4363-BB1C-D6F63F3B1E73}" type="pres">
      <dgm:prSet presAssocID="{B73D0E2D-7CF7-47B1-A308-159B002B5127}" presName="vert0" presStyleCnt="0">
        <dgm:presLayoutVars>
          <dgm:dir/>
          <dgm:animOne val="branch"/>
          <dgm:animLvl val="lvl"/>
        </dgm:presLayoutVars>
      </dgm:prSet>
      <dgm:spPr/>
    </dgm:pt>
    <dgm:pt modelId="{0EDCD253-F095-4A99-ADB7-7E201CC395BA}" type="pres">
      <dgm:prSet presAssocID="{9AA22AC8-E233-4F16-8546-46AFC74AC8B7}" presName="thickLine" presStyleLbl="alignNode1" presStyleIdx="0" presStyleCnt="6"/>
      <dgm:spPr/>
    </dgm:pt>
    <dgm:pt modelId="{D610C403-548E-4200-9FA5-99B623976A8F}" type="pres">
      <dgm:prSet presAssocID="{9AA22AC8-E233-4F16-8546-46AFC74AC8B7}" presName="horz1" presStyleCnt="0"/>
      <dgm:spPr/>
    </dgm:pt>
    <dgm:pt modelId="{7D7CE137-6171-4F52-8147-6481D7FB9253}" type="pres">
      <dgm:prSet presAssocID="{9AA22AC8-E233-4F16-8546-46AFC74AC8B7}" presName="tx1" presStyleLbl="revTx" presStyleIdx="0" presStyleCnt="6"/>
      <dgm:spPr/>
    </dgm:pt>
    <dgm:pt modelId="{DF91C08D-1D37-4EB9-AD59-DFEA2A2522F4}" type="pres">
      <dgm:prSet presAssocID="{9AA22AC8-E233-4F16-8546-46AFC74AC8B7}" presName="vert1" presStyleCnt="0"/>
      <dgm:spPr/>
    </dgm:pt>
    <dgm:pt modelId="{49301D76-8921-469E-85BF-6D5D8BF535D4}" type="pres">
      <dgm:prSet presAssocID="{9EAC57F2-5C5A-41AD-A28F-516A556463B1}" presName="thickLine" presStyleLbl="alignNode1" presStyleIdx="1" presStyleCnt="6"/>
      <dgm:spPr/>
    </dgm:pt>
    <dgm:pt modelId="{F4EA9923-DA8A-4D61-9719-1F2A4AD7951B}" type="pres">
      <dgm:prSet presAssocID="{9EAC57F2-5C5A-41AD-A28F-516A556463B1}" presName="horz1" presStyleCnt="0"/>
      <dgm:spPr/>
    </dgm:pt>
    <dgm:pt modelId="{D2EF5208-15A1-442B-8928-30EC5B31751F}" type="pres">
      <dgm:prSet presAssocID="{9EAC57F2-5C5A-41AD-A28F-516A556463B1}" presName="tx1" presStyleLbl="revTx" presStyleIdx="1" presStyleCnt="6"/>
      <dgm:spPr/>
    </dgm:pt>
    <dgm:pt modelId="{99EB1B8D-76C5-4064-96E7-6D59DFCAE637}" type="pres">
      <dgm:prSet presAssocID="{9EAC57F2-5C5A-41AD-A28F-516A556463B1}" presName="vert1" presStyleCnt="0"/>
      <dgm:spPr/>
    </dgm:pt>
    <dgm:pt modelId="{84C3B845-4023-4B35-8801-C30A70D2BA0E}" type="pres">
      <dgm:prSet presAssocID="{62C47A71-62F9-43F9-9A92-A3E11F4535BD}" presName="thickLine" presStyleLbl="alignNode1" presStyleIdx="2" presStyleCnt="6"/>
      <dgm:spPr/>
    </dgm:pt>
    <dgm:pt modelId="{5BB1079F-B3A6-4F0F-BA21-0DCB635B8318}" type="pres">
      <dgm:prSet presAssocID="{62C47A71-62F9-43F9-9A92-A3E11F4535BD}" presName="horz1" presStyleCnt="0"/>
      <dgm:spPr/>
    </dgm:pt>
    <dgm:pt modelId="{52572320-8625-467D-BDAE-F119EB3045FF}" type="pres">
      <dgm:prSet presAssocID="{62C47A71-62F9-43F9-9A92-A3E11F4535BD}" presName="tx1" presStyleLbl="revTx" presStyleIdx="2" presStyleCnt="6"/>
      <dgm:spPr/>
    </dgm:pt>
    <dgm:pt modelId="{5E0A2905-3D6F-479D-84D5-C64A68F63276}" type="pres">
      <dgm:prSet presAssocID="{62C47A71-62F9-43F9-9A92-A3E11F4535BD}" presName="vert1" presStyleCnt="0"/>
      <dgm:spPr/>
    </dgm:pt>
    <dgm:pt modelId="{8050C239-2841-4CF5-876D-22A1E05176A0}" type="pres">
      <dgm:prSet presAssocID="{CEC7C394-EA74-4B23-B515-694EC8AD72C0}" presName="thickLine" presStyleLbl="alignNode1" presStyleIdx="3" presStyleCnt="6"/>
      <dgm:spPr/>
    </dgm:pt>
    <dgm:pt modelId="{0B193D20-8AFE-46BA-A2D5-E70BFEACAED9}" type="pres">
      <dgm:prSet presAssocID="{CEC7C394-EA74-4B23-B515-694EC8AD72C0}" presName="horz1" presStyleCnt="0"/>
      <dgm:spPr/>
    </dgm:pt>
    <dgm:pt modelId="{1459C7A6-3077-439B-857A-B7C0CAEC8FA2}" type="pres">
      <dgm:prSet presAssocID="{CEC7C394-EA74-4B23-B515-694EC8AD72C0}" presName="tx1" presStyleLbl="revTx" presStyleIdx="3" presStyleCnt="6"/>
      <dgm:spPr/>
    </dgm:pt>
    <dgm:pt modelId="{F59065DD-6D97-40DF-A249-62145564DD4C}" type="pres">
      <dgm:prSet presAssocID="{CEC7C394-EA74-4B23-B515-694EC8AD72C0}" presName="vert1" presStyleCnt="0"/>
      <dgm:spPr/>
    </dgm:pt>
    <dgm:pt modelId="{BDD89D5F-6BE0-4EF1-9CCB-37B35F41A3E8}" type="pres">
      <dgm:prSet presAssocID="{FD88F12B-A624-4750-946F-F182A024659F}" presName="thickLine" presStyleLbl="alignNode1" presStyleIdx="4" presStyleCnt="6"/>
      <dgm:spPr/>
    </dgm:pt>
    <dgm:pt modelId="{7A57199F-3F54-4A8A-9B8E-04F7324E7F20}" type="pres">
      <dgm:prSet presAssocID="{FD88F12B-A624-4750-946F-F182A024659F}" presName="horz1" presStyleCnt="0"/>
      <dgm:spPr/>
    </dgm:pt>
    <dgm:pt modelId="{85F2A009-8877-4A55-B954-1CD871B4EA3E}" type="pres">
      <dgm:prSet presAssocID="{FD88F12B-A624-4750-946F-F182A024659F}" presName="tx1" presStyleLbl="revTx" presStyleIdx="4" presStyleCnt="6"/>
      <dgm:spPr/>
    </dgm:pt>
    <dgm:pt modelId="{0266E57B-6906-494C-875D-E76B469B3825}" type="pres">
      <dgm:prSet presAssocID="{FD88F12B-A624-4750-946F-F182A024659F}" presName="vert1" presStyleCnt="0"/>
      <dgm:spPr/>
    </dgm:pt>
    <dgm:pt modelId="{D43B07A6-79DF-459E-9266-D2DF8D766375}" type="pres">
      <dgm:prSet presAssocID="{9B610FD7-23ED-48CA-B788-39BCBCA0422A}" presName="thickLine" presStyleLbl="alignNode1" presStyleIdx="5" presStyleCnt="6"/>
      <dgm:spPr/>
    </dgm:pt>
    <dgm:pt modelId="{C72D46E3-2C28-4EEE-830E-23BF71B5B7A1}" type="pres">
      <dgm:prSet presAssocID="{9B610FD7-23ED-48CA-B788-39BCBCA0422A}" presName="horz1" presStyleCnt="0"/>
      <dgm:spPr/>
    </dgm:pt>
    <dgm:pt modelId="{BF903185-B6B4-411D-8811-266F338534AA}" type="pres">
      <dgm:prSet presAssocID="{9B610FD7-23ED-48CA-B788-39BCBCA0422A}" presName="tx1" presStyleLbl="revTx" presStyleIdx="5" presStyleCnt="6"/>
      <dgm:spPr/>
    </dgm:pt>
    <dgm:pt modelId="{1A9AEE75-7CA5-474E-A62B-815DE5A0A842}" type="pres">
      <dgm:prSet presAssocID="{9B610FD7-23ED-48CA-B788-39BCBCA0422A}" presName="vert1" presStyleCnt="0"/>
      <dgm:spPr/>
    </dgm:pt>
  </dgm:ptLst>
  <dgm:cxnLst>
    <dgm:cxn modelId="{EF3BE60C-AD2A-46BB-937B-2191EE160C81}" type="presOf" srcId="{9B610FD7-23ED-48CA-B788-39BCBCA0422A}" destId="{BF903185-B6B4-411D-8811-266F338534AA}" srcOrd="0" destOrd="0" presId="urn:microsoft.com/office/officeart/2008/layout/LinedList"/>
    <dgm:cxn modelId="{DF13E14C-89D0-4DF2-8365-76ED0B69002E}" srcId="{B73D0E2D-7CF7-47B1-A308-159B002B5127}" destId="{9B610FD7-23ED-48CA-B788-39BCBCA0422A}" srcOrd="5" destOrd="0" parTransId="{DE9ABD0B-007B-4A0C-BB4F-9DC2DBE9E29E}" sibTransId="{BB1850AA-334B-49E4-B990-9C3850425B6C}"/>
    <dgm:cxn modelId="{BD059374-2FF0-4AD9-B9DA-E20005F73D3A}" type="presOf" srcId="{FD88F12B-A624-4750-946F-F182A024659F}" destId="{85F2A009-8877-4A55-B954-1CD871B4EA3E}" srcOrd="0" destOrd="0" presId="urn:microsoft.com/office/officeart/2008/layout/LinedList"/>
    <dgm:cxn modelId="{D19C217D-3A3A-4497-A76F-E6EBD2F9FC71}" srcId="{B73D0E2D-7CF7-47B1-A308-159B002B5127}" destId="{FD88F12B-A624-4750-946F-F182A024659F}" srcOrd="4" destOrd="0" parTransId="{0FB11FC8-9CA2-4B70-B05B-2ADAA76F5288}" sibTransId="{5A09C19F-132D-4490-A7F2-8BFC440E8433}"/>
    <dgm:cxn modelId="{1CCAD488-228D-405D-B162-4BA81A934856}" type="presOf" srcId="{CEC7C394-EA74-4B23-B515-694EC8AD72C0}" destId="{1459C7A6-3077-439B-857A-B7C0CAEC8FA2}" srcOrd="0" destOrd="0" presId="urn:microsoft.com/office/officeart/2008/layout/LinedList"/>
    <dgm:cxn modelId="{4EEFAD92-BB1C-424C-B56E-210D01FD32C1}" srcId="{B73D0E2D-7CF7-47B1-A308-159B002B5127}" destId="{62C47A71-62F9-43F9-9A92-A3E11F4535BD}" srcOrd="2" destOrd="0" parTransId="{1A910B96-2C96-40E4-9A37-006CBB9BA9BF}" sibTransId="{76AF54EE-E7B1-4E2B-A8EB-D1C1A6F2A23F}"/>
    <dgm:cxn modelId="{BDF0D3A3-DBA3-4D16-A6F1-A2602CCB6810}" type="presOf" srcId="{B73D0E2D-7CF7-47B1-A308-159B002B5127}" destId="{19FB1A8C-26CC-4363-BB1C-D6F63F3B1E73}" srcOrd="0" destOrd="0" presId="urn:microsoft.com/office/officeart/2008/layout/LinedList"/>
    <dgm:cxn modelId="{D3469BAB-7BC0-4C1C-A838-D94A3130788E}" srcId="{B73D0E2D-7CF7-47B1-A308-159B002B5127}" destId="{9AA22AC8-E233-4F16-8546-46AFC74AC8B7}" srcOrd="0" destOrd="0" parTransId="{93546E11-3C48-480B-AD0F-7058619140A3}" sibTransId="{1F64F5D4-8224-4B82-833D-E5EFD12D5C29}"/>
    <dgm:cxn modelId="{1CD5A9B8-2E38-4B99-B4EC-F3CF222D8C96}" type="presOf" srcId="{9AA22AC8-E233-4F16-8546-46AFC74AC8B7}" destId="{7D7CE137-6171-4F52-8147-6481D7FB9253}" srcOrd="0" destOrd="0" presId="urn:microsoft.com/office/officeart/2008/layout/LinedList"/>
    <dgm:cxn modelId="{DF84F3BD-B186-422E-A565-0A173B9D473D}" type="presOf" srcId="{62C47A71-62F9-43F9-9A92-A3E11F4535BD}" destId="{52572320-8625-467D-BDAE-F119EB3045FF}" srcOrd="0" destOrd="0" presId="urn:microsoft.com/office/officeart/2008/layout/LinedList"/>
    <dgm:cxn modelId="{1D49F2CA-99D8-4949-83FD-522C5261EDE9}" srcId="{B73D0E2D-7CF7-47B1-A308-159B002B5127}" destId="{9EAC57F2-5C5A-41AD-A28F-516A556463B1}" srcOrd="1" destOrd="0" parTransId="{4EABA106-0294-460A-83F4-010B133A733D}" sibTransId="{793CD062-EAED-4272-B6DC-480F56ECBA50}"/>
    <dgm:cxn modelId="{CACE1FFA-FAC8-4208-93BA-3B0C5812964D}" srcId="{B73D0E2D-7CF7-47B1-A308-159B002B5127}" destId="{CEC7C394-EA74-4B23-B515-694EC8AD72C0}" srcOrd="3" destOrd="0" parTransId="{DE69AE95-FCAF-4880-9609-0476D271A9FA}" sibTransId="{E0F9C91C-0C6B-4885-9DD3-5557FC879E1C}"/>
    <dgm:cxn modelId="{E0696BFA-B170-4E25-B8E9-985593B9093C}" type="presOf" srcId="{9EAC57F2-5C5A-41AD-A28F-516A556463B1}" destId="{D2EF5208-15A1-442B-8928-30EC5B31751F}" srcOrd="0" destOrd="0" presId="urn:microsoft.com/office/officeart/2008/layout/LinedList"/>
    <dgm:cxn modelId="{24D4D86D-4CC8-400E-972F-EEB358A2BA7F}" type="presParOf" srcId="{19FB1A8C-26CC-4363-BB1C-D6F63F3B1E73}" destId="{0EDCD253-F095-4A99-ADB7-7E201CC395BA}" srcOrd="0" destOrd="0" presId="urn:microsoft.com/office/officeart/2008/layout/LinedList"/>
    <dgm:cxn modelId="{DE8F231F-9F6B-4BCC-8475-F83452E14E68}" type="presParOf" srcId="{19FB1A8C-26CC-4363-BB1C-D6F63F3B1E73}" destId="{D610C403-548E-4200-9FA5-99B623976A8F}" srcOrd="1" destOrd="0" presId="urn:microsoft.com/office/officeart/2008/layout/LinedList"/>
    <dgm:cxn modelId="{7BC3D81B-9134-4A03-98C4-5BC69A370FA5}" type="presParOf" srcId="{D610C403-548E-4200-9FA5-99B623976A8F}" destId="{7D7CE137-6171-4F52-8147-6481D7FB9253}" srcOrd="0" destOrd="0" presId="urn:microsoft.com/office/officeart/2008/layout/LinedList"/>
    <dgm:cxn modelId="{985ADB60-0D1B-4AE9-BCAA-6217B4B9C6C5}" type="presParOf" srcId="{D610C403-548E-4200-9FA5-99B623976A8F}" destId="{DF91C08D-1D37-4EB9-AD59-DFEA2A2522F4}" srcOrd="1" destOrd="0" presId="urn:microsoft.com/office/officeart/2008/layout/LinedList"/>
    <dgm:cxn modelId="{85F0AF6D-7F46-4612-9ADA-610D560368BD}" type="presParOf" srcId="{19FB1A8C-26CC-4363-BB1C-D6F63F3B1E73}" destId="{49301D76-8921-469E-85BF-6D5D8BF535D4}" srcOrd="2" destOrd="0" presId="urn:microsoft.com/office/officeart/2008/layout/LinedList"/>
    <dgm:cxn modelId="{6EA2317A-5118-4574-BA16-69F03E7ACE15}" type="presParOf" srcId="{19FB1A8C-26CC-4363-BB1C-D6F63F3B1E73}" destId="{F4EA9923-DA8A-4D61-9719-1F2A4AD7951B}" srcOrd="3" destOrd="0" presId="urn:microsoft.com/office/officeart/2008/layout/LinedList"/>
    <dgm:cxn modelId="{2FF44458-EDC9-4CA3-BC51-D4D2772797FD}" type="presParOf" srcId="{F4EA9923-DA8A-4D61-9719-1F2A4AD7951B}" destId="{D2EF5208-15A1-442B-8928-30EC5B31751F}" srcOrd="0" destOrd="0" presId="urn:microsoft.com/office/officeart/2008/layout/LinedList"/>
    <dgm:cxn modelId="{C44FC927-F7DB-49D1-AB87-5A6E22AD8993}" type="presParOf" srcId="{F4EA9923-DA8A-4D61-9719-1F2A4AD7951B}" destId="{99EB1B8D-76C5-4064-96E7-6D59DFCAE637}" srcOrd="1" destOrd="0" presId="urn:microsoft.com/office/officeart/2008/layout/LinedList"/>
    <dgm:cxn modelId="{562FD3E0-F3B8-48B8-B1A0-4F17C353746E}" type="presParOf" srcId="{19FB1A8C-26CC-4363-BB1C-D6F63F3B1E73}" destId="{84C3B845-4023-4B35-8801-C30A70D2BA0E}" srcOrd="4" destOrd="0" presId="urn:microsoft.com/office/officeart/2008/layout/LinedList"/>
    <dgm:cxn modelId="{AE4877F0-D6A9-4FB4-A3FB-F964A7B59CFD}" type="presParOf" srcId="{19FB1A8C-26CC-4363-BB1C-D6F63F3B1E73}" destId="{5BB1079F-B3A6-4F0F-BA21-0DCB635B8318}" srcOrd="5" destOrd="0" presId="urn:microsoft.com/office/officeart/2008/layout/LinedList"/>
    <dgm:cxn modelId="{4B7F09A8-5014-4C66-888E-3A178E7FD4B0}" type="presParOf" srcId="{5BB1079F-B3A6-4F0F-BA21-0DCB635B8318}" destId="{52572320-8625-467D-BDAE-F119EB3045FF}" srcOrd="0" destOrd="0" presId="urn:microsoft.com/office/officeart/2008/layout/LinedList"/>
    <dgm:cxn modelId="{4F310B33-5D82-4B3D-939A-73E8664F4F9D}" type="presParOf" srcId="{5BB1079F-B3A6-4F0F-BA21-0DCB635B8318}" destId="{5E0A2905-3D6F-479D-84D5-C64A68F63276}" srcOrd="1" destOrd="0" presId="urn:microsoft.com/office/officeart/2008/layout/LinedList"/>
    <dgm:cxn modelId="{C6D9AC75-6243-47ED-AFA6-96A33AA02717}" type="presParOf" srcId="{19FB1A8C-26CC-4363-BB1C-D6F63F3B1E73}" destId="{8050C239-2841-4CF5-876D-22A1E05176A0}" srcOrd="6" destOrd="0" presId="urn:microsoft.com/office/officeart/2008/layout/LinedList"/>
    <dgm:cxn modelId="{69B5E0A6-C00E-465C-A750-571AE45E4396}" type="presParOf" srcId="{19FB1A8C-26CC-4363-BB1C-D6F63F3B1E73}" destId="{0B193D20-8AFE-46BA-A2D5-E70BFEACAED9}" srcOrd="7" destOrd="0" presId="urn:microsoft.com/office/officeart/2008/layout/LinedList"/>
    <dgm:cxn modelId="{B08CC43F-5F11-4322-9D1F-4A7737E8E75B}" type="presParOf" srcId="{0B193D20-8AFE-46BA-A2D5-E70BFEACAED9}" destId="{1459C7A6-3077-439B-857A-B7C0CAEC8FA2}" srcOrd="0" destOrd="0" presId="urn:microsoft.com/office/officeart/2008/layout/LinedList"/>
    <dgm:cxn modelId="{BA4CD55E-BAFC-4CBB-BC31-6D4ECEE2836D}" type="presParOf" srcId="{0B193D20-8AFE-46BA-A2D5-E70BFEACAED9}" destId="{F59065DD-6D97-40DF-A249-62145564DD4C}" srcOrd="1" destOrd="0" presId="urn:microsoft.com/office/officeart/2008/layout/LinedList"/>
    <dgm:cxn modelId="{3749332D-0E36-41CE-AD70-559734A201FF}" type="presParOf" srcId="{19FB1A8C-26CC-4363-BB1C-D6F63F3B1E73}" destId="{BDD89D5F-6BE0-4EF1-9CCB-37B35F41A3E8}" srcOrd="8" destOrd="0" presId="urn:microsoft.com/office/officeart/2008/layout/LinedList"/>
    <dgm:cxn modelId="{58053B00-3A3D-45E0-9448-BB1ADC0FE6E1}" type="presParOf" srcId="{19FB1A8C-26CC-4363-BB1C-D6F63F3B1E73}" destId="{7A57199F-3F54-4A8A-9B8E-04F7324E7F20}" srcOrd="9" destOrd="0" presId="urn:microsoft.com/office/officeart/2008/layout/LinedList"/>
    <dgm:cxn modelId="{63E92482-0616-4FC7-A194-28E697EDCB21}" type="presParOf" srcId="{7A57199F-3F54-4A8A-9B8E-04F7324E7F20}" destId="{85F2A009-8877-4A55-B954-1CD871B4EA3E}" srcOrd="0" destOrd="0" presId="urn:microsoft.com/office/officeart/2008/layout/LinedList"/>
    <dgm:cxn modelId="{1A01BF06-906F-4930-9AEF-BB123F164C2B}" type="presParOf" srcId="{7A57199F-3F54-4A8A-9B8E-04F7324E7F20}" destId="{0266E57B-6906-494C-875D-E76B469B3825}" srcOrd="1" destOrd="0" presId="urn:microsoft.com/office/officeart/2008/layout/LinedList"/>
    <dgm:cxn modelId="{F617A6C7-5C4A-4C71-87B9-90A33655AF1E}" type="presParOf" srcId="{19FB1A8C-26CC-4363-BB1C-D6F63F3B1E73}" destId="{D43B07A6-79DF-459E-9266-D2DF8D766375}" srcOrd="10" destOrd="0" presId="urn:microsoft.com/office/officeart/2008/layout/LinedList"/>
    <dgm:cxn modelId="{C0907CD9-A602-4C8A-B028-3ADB53944D41}" type="presParOf" srcId="{19FB1A8C-26CC-4363-BB1C-D6F63F3B1E73}" destId="{C72D46E3-2C28-4EEE-830E-23BF71B5B7A1}" srcOrd="11" destOrd="0" presId="urn:microsoft.com/office/officeart/2008/layout/LinedList"/>
    <dgm:cxn modelId="{A376C25F-5799-44E5-9A48-FC43292C3AFD}" type="presParOf" srcId="{C72D46E3-2C28-4EEE-830E-23BF71B5B7A1}" destId="{BF903185-B6B4-411D-8811-266F338534AA}" srcOrd="0" destOrd="0" presId="urn:microsoft.com/office/officeart/2008/layout/LinedList"/>
    <dgm:cxn modelId="{37A09B38-59C1-4B9D-8697-EAA0B4C67F1C}" type="presParOf" srcId="{C72D46E3-2C28-4EEE-830E-23BF71B5B7A1}" destId="{1A9AEE75-7CA5-474E-A62B-815DE5A0A8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CD253-F095-4A99-ADB7-7E201CC395BA}">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CE137-6171-4F52-8147-6481D7FB9253}">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Since we now know the boosting principle, it will be easy to understand the AdaBoost algorithm. </a:t>
          </a:r>
          <a:endParaRPr lang="en-US" sz="2000" kern="1200"/>
        </a:p>
      </dsp:txBody>
      <dsp:txXfrm>
        <a:off x="0" y="2124"/>
        <a:ext cx="10515600" cy="724514"/>
      </dsp:txXfrm>
    </dsp:sp>
    <dsp:sp modelId="{49301D76-8921-469E-85BF-6D5D8BF535D4}">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F5208-15A1-442B-8928-30EC5B31751F}">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Let’s dive into AdaBoost’s working. </a:t>
          </a:r>
          <a:endParaRPr lang="en-US" sz="2000" kern="1200"/>
        </a:p>
      </dsp:txBody>
      <dsp:txXfrm>
        <a:off x="0" y="726639"/>
        <a:ext cx="10515600" cy="724514"/>
      </dsp:txXfrm>
    </dsp:sp>
    <dsp:sp modelId="{84C3B845-4023-4B35-8801-C30A70D2BA0E}">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72320-8625-467D-BDAE-F119EB3045FF}">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When the random forest is used, the algorithm makes an ‘n’ number of trees. </a:t>
          </a:r>
          <a:endParaRPr lang="en-US" sz="2000" kern="1200"/>
        </a:p>
      </dsp:txBody>
      <dsp:txXfrm>
        <a:off x="0" y="1451154"/>
        <a:ext cx="10515600" cy="724514"/>
      </dsp:txXfrm>
    </dsp:sp>
    <dsp:sp modelId="{8050C239-2841-4CF5-876D-22A1E05176A0}">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9C7A6-3077-439B-857A-B7C0CAEC8FA2}">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It makes proper trees that consist of a start node with several leaf nodes. </a:t>
          </a:r>
          <a:endParaRPr lang="en-US" sz="2000" kern="1200"/>
        </a:p>
      </dsp:txBody>
      <dsp:txXfrm>
        <a:off x="0" y="2175669"/>
        <a:ext cx="10515600" cy="724514"/>
      </dsp:txXfrm>
    </dsp:sp>
    <dsp:sp modelId="{BDD89D5F-6BE0-4EF1-9CCB-37B35F41A3E8}">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2A009-8877-4A55-B954-1CD871B4EA3E}">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Some trees might be bigger than others, but there is no fixed depth in a random forest. </a:t>
          </a:r>
          <a:endParaRPr lang="en-US" sz="2000" kern="1200"/>
        </a:p>
      </dsp:txBody>
      <dsp:txXfrm>
        <a:off x="0" y="2900183"/>
        <a:ext cx="10515600" cy="724514"/>
      </dsp:txXfrm>
    </dsp:sp>
    <dsp:sp modelId="{D43B07A6-79DF-459E-9266-D2DF8D766375}">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03185-B6B4-411D-8811-266F338534AA}">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With AdaBoost, however, the algorithm only makes a node with two leaves, known as Stump.</a:t>
          </a:r>
          <a:endParaRPr lang="en-US" sz="2000" kern="120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081C-4864-4116-BDBE-D7FA25419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655865-8579-454F-8B12-33C48C1AA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E10A8-7E1B-4D27-83D1-31B77D2924AD}"/>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567A1FCB-43FB-461C-8FC3-86E3674FF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73CB7-98AE-4798-AD86-972DE53144AE}"/>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109092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1A55-CB84-4557-9C0C-76CED3678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DC228-E7DF-480E-9DA2-76A75431B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A1DB9-ABA1-4003-92A2-3F137DEB7809}"/>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C9E59322-6C42-498E-848F-841744A96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F611A-3A41-463F-9723-CF8B7BAEF709}"/>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186635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5CCE4-B8F4-4E20-87CE-C7C998D09A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7AE4D-7C31-4E78-A5B8-18AE9A6AB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B9C44-35BE-442A-A743-BA3CF1EA09CB}"/>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B871BF3E-26DE-4EAF-8491-11B8E1D8B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99AF4-AB17-4262-A1DA-725A53B95499}"/>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371183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BD2B-5BFA-475C-9BDE-F9A1FC8F2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368EB-5B92-4DE9-80AC-F9DDAD3B1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E8DB5-72FC-4403-96DC-6BEEC59A5E85}"/>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07A6985F-DBBE-4E68-997A-C3045761B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14BDB-33C2-4C67-9AA3-B1EDC1F772DC}"/>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189390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A0C2-48E7-4BF0-B4FF-F64EF9B6B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F5A832-C02D-455A-A29A-83E1E0FAA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E7B35-1B66-4BBB-B7A1-380E836A6B03}"/>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1CAE00A7-1E14-4339-B2EA-26CC850F1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43205-173F-42D7-B7B3-32A15E5023F6}"/>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3402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3F4C-213B-463D-97F3-DD4D968E6F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6530CE-343C-4372-AA3F-C61BCDFE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9162C4-301D-44C0-AF0E-4FE3E67EB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811B61-B9AD-41E7-A302-59832ADDD853}"/>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6" name="Footer Placeholder 5">
            <a:extLst>
              <a:ext uri="{FF2B5EF4-FFF2-40B4-BE49-F238E27FC236}">
                <a16:creationId xmlns:a16="http://schemas.microsoft.com/office/drawing/2014/main" id="{85951B6D-603D-43D8-8F3E-4535EFB75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33806-9377-4E65-8D18-5C633220D56D}"/>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39657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F442-BBF3-4F15-9D73-EBBE7D343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4AE669-C195-4184-8512-E865E300E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C908F2-55FB-4C83-9341-E749D8055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DCFAEE-001B-4BDF-84E5-EF5C0AE74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7F435-AE57-4A04-8B64-5D0A1D9C7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A4C1D-8B64-4C7A-A5BA-B7FACEAC5E57}"/>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8" name="Footer Placeholder 7">
            <a:extLst>
              <a:ext uri="{FF2B5EF4-FFF2-40B4-BE49-F238E27FC236}">
                <a16:creationId xmlns:a16="http://schemas.microsoft.com/office/drawing/2014/main" id="{D0328D6B-AE92-4D5D-91E2-5CF78BFDEF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37972E-7AF1-4632-AA36-F53E493982CA}"/>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312396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30A6-E276-4605-9B8F-E457591CA3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4F34EF-94DE-4199-81D2-BA1C04F47B6D}"/>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4" name="Footer Placeholder 3">
            <a:extLst>
              <a:ext uri="{FF2B5EF4-FFF2-40B4-BE49-F238E27FC236}">
                <a16:creationId xmlns:a16="http://schemas.microsoft.com/office/drawing/2014/main" id="{C360B9BF-81FF-48B0-ABC7-4CC89552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A12463-A5EE-468D-924B-7E29C06BE4A3}"/>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28742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EB1BE-E4DD-4359-B22F-B10D6C3D7E89}"/>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3" name="Footer Placeholder 2">
            <a:extLst>
              <a:ext uri="{FF2B5EF4-FFF2-40B4-BE49-F238E27FC236}">
                <a16:creationId xmlns:a16="http://schemas.microsoft.com/office/drawing/2014/main" id="{7830DD7A-F9FE-4B3C-8718-D7253044B7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9F9973-E95C-4BFD-A8D8-8B616C0912C2}"/>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44088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A89D-6CFD-4324-ACD4-63A5A2CB6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02F35F-D2C3-43AC-9C91-CA097EEEF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A299AB-4A22-4000-AE84-64827D1B6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301FE-8291-451A-B02A-7EB9D4B17FC0}"/>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6" name="Footer Placeholder 5">
            <a:extLst>
              <a:ext uri="{FF2B5EF4-FFF2-40B4-BE49-F238E27FC236}">
                <a16:creationId xmlns:a16="http://schemas.microsoft.com/office/drawing/2014/main" id="{FAD3E95D-8310-44D4-B922-A5D80493F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48054-5E2D-403B-B30D-05F7C7C35284}"/>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92314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C76E-B849-4AE5-8A79-021E880AF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44ABF9-DE8F-49A2-A9E2-D2D1EB17E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6F4524-C0FE-49A6-A546-DB7FFF65A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40395-4102-4BA6-AA75-5CE18D1173FE}"/>
              </a:ext>
            </a:extLst>
          </p:cNvPr>
          <p:cNvSpPr>
            <a:spLocks noGrp="1"/>
          </p:cNvSpPr>
          <p:nvPr>
            <p:ph type="dt" sz="half" idx="10"/>
          </p:nvPr>
        </p:nvSpPr>
        <p:spPr/>
        <p:txBody>
          <a:bodyPr/>
          <a:lstStyle/>
          <a:p>
            <a:fld id="{A8A209F9-5847-4C6E-ABA3-86A39A3B9F73}" type="datetimeFigureOut">
              <a:rPr lang="en-IN" smtClean="0"/>
              <a:t>24-09-2021</a:t>
            </a:fld>
            <a:endParaRPr lang="en-IN"/>
          </a:p>
        </p:txBody>
      </p:sp>
      <p:sp>
        <p:nvSpPr>
          <p:cNvPr id="6" name="Footer Placeholder 5">
            <a:extLst>
              <a:ext uri="{FF2B5EF4-FFF2-40B4-BE49-F238E27FC236}">
                <a16:creationId xmlns:a16="http://schemas.microsoft.com/office/drawing/2014/main" id="{2706BFB3-DF1F-4604-A0FE-CF4DA9EF2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7138E-77B8-4E08-982D-3666E1FE0DA8}"/>
              </a:ext>
            </a:extLst>
          </p:cNvPr>
          <p:cNvSpPr>
            <a:spLocks noGrp="1"/>
          </p:cNvSpPr>
          <p:nvPr>
            <p:ph type="sldNum" sz="quarter" idx="12"/>
          </p:nvPr>
        </p:nvSpPr>
        <p:spPr/>
        <p:txBody>
          <a:bodyPr/>
          <a:lstStyle/>
          <a:p>
            <a:fld id="{84691B66-1A0C-47A4-843F-9CF0B630C6B9}" type="slidenum">
              <a:rPr lang="en-IN" smtClean="0"/>
              <a:t>‹#›</a:t>
            </a:fld>
            <a:endParaRPr lang="en-IN"/>
          </a:p>
        </p:txBody>
      </p:sp>
    </p:spTree>
    <p:extLst>
      <p:ext uri="{BB962C8B-B14F-4D97-AF65-F5344CB8AC3E}">
        <p14:creationId xmlns:p14="http://schemas.microsoft.com/office/powerpoint/2010/main" val="412211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2EA2C-DE3D-41EC-AACA-A0E2532BD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281EB-93B4-458F-B2B0-0338B53CB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97C62-F107-47F7-BE0F-1CB375C0B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209F9-5847-4C6E-ABA3-86A39A3B9F73}" type="datetimeFigureOut">
              <a:rPr lang="en-IN" smtClean="0"/>
              <a:t>24-09-2021</a:t>
            </a:fld>
            <a:endParaRPr lang="en-IN"/>
          </a:p>
        </p:txBody>
      </p:sp>
      <p:sp>
        <p:nvSpPr>
          <p:cNvPr id="5" name="Footer Placeholder 4">
            <a:extLst>
              <a:ext uri="{FF2B5EF4-FFF2-40B4-BE49-F238E27FC236}">
                <a16:creationId xmlns:a16="http://schemas.microsoft.com/office/drawing/2014/main" id="{109601ED-9A7D-48F6-93C4-1743D5AF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0CBC98-64DE-43EE-AEE3-E3150E1ED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91B66-1A0C-47A4-843F-9CF0B630C6B9}" type="slidenum">
              <a:rPr lang="en-IN" smtClean="0"/>
              <a:t>‹#›</a:t>
            </a:fld>
            <a:endParaRPr lang="en-IN"/>
          </a:p>
        </p:txBody>
      </p:sp>
    </p:spTree>
    <p:extLst>
      <p:ext uri="{BB962C8B-B14F-4D97-AF65-F5344CB8AC3E}">
        <p14:creationId xmlns:p14="http://schemas.microsoft.com/office/powerpoint/2010/main" val="57463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F78C-0A5E-4C87-968E-AB748BABBA12}"/>
              </a:ext>
            </a:extLst>
          </p:cNvPr>
          <p:cNvSpPr>
            <a:spLocks noGrp="1"/>
          </p:cNvSpPr>
          <p:nvPr>
            <p:ph type="ctrTitle"/>
          </p:nvPr>
        </p:nvSpPr>
        <p:spPr/>
        <p:txBody>
          <a:bodyPr>
            <a:normAutofit/>
          </a:bodyPr>
          <a:lstStyle/>
          <a:p>
            <a:r>
              <a:rPr lang="en-IN" sz="7200" b="1" dirty="0">
                <a:effectLst>
                  <a:outerShdw blurRad="38100" dist="38100" dir="2700000" algn="tl">
                    <a:srgbClr val="000000">
                      <a:alpha val="43137"/>
                    </a:srgbClr>
                  </a:outerShdw>
                </a:effectLst>
              </a:rPr>
              <a:t>AdaBoost Algorithm </a:t>
            </a:r>
          </a:p>
        </p:txBody>
      </p:sp>
      <p:sp>
        <p:nvSpPr>
          <p:cNvPr id="3" name="Subtitle 2">
            <a:extLst>
              <a:ext uri="{FF2B5EF4-FFF2-40B4-BE49-F238E27FC236}">
                <a16:creationId xmlns:a16="http://schemas.microsoft.com/office/drawing/2014/main" id="{6D09A40C-2F07-4E72-A6B8-FE9DF1C579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223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092C-53D3-4C95-AB4E-64392F68EC02}"/>
              </a:ext>
            </a:extLst>
          </p:cNvPr>
          <p:cNvSpPr>
            <a:spLocks noGrp="1"/>
          </p:cNvSpPr>
          <p:nvPr>
            <p:ph type="title"/>
          </p:nvPr>
        </p:nvSpPr>
        <p:spPr>
          <a:xfrm>
            <a:off x="838200" y="365125"/>
            <a:ext cx="10515600" cy="1325563"/>
          </a:xfrm>
        </p:spPr>
        <p:txBody>
          <a:bodyPr>
            <a:normAutofit/>
          </a:bodyPr>
          <a:lstStyle/>
          <a:p>
            <a:endParaRPr lang="en-IN"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86368B-0EF1-4D02-B94E-86427E680280}"/>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In the figure below, all the 3 stumps can be made with 3 features. </a:t>
            </a:r>
          </a:p>
          <a:p>
            <a:r>
              <a:rPr lang="en-US" sz="2200" b="0" i="0">
                <a:effectLst/>
                <a:latin typeface="Times New Roman" panose="02020603050405020304" pitchFamily="18" charset="0"/>
                <a:cs typeface="Times New Roman" panose="02020603050405020304" pitchFamily="18" charset="0"/>
              </a:rPr>
              <a:t>The number below the leaves represents the correctly and incorrectly classified records. </a:t>
            </a:r>
          </a:p>
          <a:p>
            <a:r>
              <a:rPr lang="en-US" sz="2200" b="0" i="0">
                <a:effectLst/>
                <a:latin typeface="Times New Roman" panose="02020603050405020304" pitchFamily="18" charset="0"/>
                <a:cs typeface="Times New Roman" panose="02020603050405020304" pitchFamily="18" charset="0"/>
              </a:rPr>
              <a:t>By using these records, the Gini or Entropy index is calculated. </a:t>
            </a:r>
          </a:p>
          <a:p>
            <a:r>
              <a:rPr lang="en-US" sz="2200" b="0" i="0">
                <a:effectLst/>
                <a:latin typeface="Times New Roman" panose="02020603050405020304" pitchFamily="18" charset="0"/>
                <a:cs typeface="Times New Roman" panose="02020603050405020304" pitchFamily="18" charset="0"/>
              </a:rPr>
              <a:t>The stump that has the least Entropy or Gini will be selected as the base learner. </a:t>
            </a:r>
          </a:p>
          <a:p>
            <a:r>
              <a:rPr lang="en-US" sz="2200" b="0" i="0">
                <a:effectLst/>
                <a:latin typeface="Times New Roman" panose="02020603050405020304" pitchFamily="18" charset="0"/>
                <a:cs typeface="Times New Roman" panose="02020603050405020304" pitchFamily="18" charset="0"/>
              </a:rPr>
              <a:t>Let’s assume that the entropy index is the least for stump 1. </a:t>
            </a:r>
          </a:p>
          <a:p>
            <a:r>
              <a:rPr lang="en-US" sz="2200" b="0" i="0">
                <a:effectLst/>
                <a:latin typeface="Times New Roman" panose="02020603050405020304" pitchFamily="18" charset="0"/>
                <a:cs typeface="Times New Roman" panose="02020603050405020304" pitchFamily="18" charset="0"/>
              </a:rPr>
              <a:t>So, let’s take stump 1, i.e., feature 1 as our first base learner.</a:t>
            </a:r>
          </a:p>
          <a:p>
            <a:endParaRPr lang="en-IN" sz="2200"/>
          </a:p>
        </p:txBody>
      </p:sp>
    </p:spTree>
    <p:extLst>
      <p:ext uri="{BB962C8B-B14F-4D97-AF65-F5344CB8AC3E}">
        <p14:creationId xmlns:p14="http://schemas.microsoft.com/office/powerpoint/2010/main" val="58596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A67C-7858-47A0-BBB1-8A7CC18746C4}"/>
              </a:ext>
            </a:extLst>
          </p:cNvPr>
          <p:cNvSpPr>
            <a:spLocks noGrp="1"/>
          </p:cNvSpPr>
          <p:nvPr>
            <p:ph type="title"/>
          </p:nvPr>
        </p:nvSpPr>
        <p:spPr/>
        <p:txBody>
          <a:bodyPr/>
          <a:lstStyle/>
          <a:p>
            <a:endParaRPr lang="en-IN"/>
          </a:p>
        </p:txBody>
      </p:sp>
      <p:pic>
        <p:nvPicPr>
          <p:cNvPr id="4098" name="Picture 2" descr="Stumps">
            <a:extLst>
              <a:ext uri="{FF2B5EF4-FFF2-40B4-BE49-F238E27FC236}">
                <a16:creationId xmlns:a16="http://schemas.microsoft.com/office/drawing/2014/main" id="{56F2EAF5-79E5-4BB9-961C-9D16051F4C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748" y="2110581"/>
            <a:ext cx="61436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 alt text provided for this image">
            <a:extLst>
              <a:ext uri="{FF2B5EF4-FFF2-40B4-BE49-F238E27FC236}">
                <a16:creationId xmlns:a16="http://schemas.microsoft.com/office/drawing/2014/main" id="{F4E8DA98-86AA-4F9D-AB14-2D4D6FB03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960" y="2130556"/>
            <a:ext cx="4257675" cy="1543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024A7C-02CA-439F-A205-A2B33A626D27}"/>
              </a:ext>
            </a:extLst>
          </p:cNvPr>
          <p:cNvSpPr txBox="1"/>
          <p:nvPr/>
        </p:nvSpPr>
        <p:spPr>
          <a:xfrm>
            <a:off x="1091953" y="4349137"/>
            <a:ext cx="9436964" cy="1200329"/>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Here, feature (f1) has classified 2 records correctly and 1 incorrectly. The row in the figure that is marked red is incorrectly classified. For this, we will be calculating the total error.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40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4C3-7FCE-4CDA-8C7A-ED5D59F3F585}"/>
              </a:ext>
            </a:extLst>
          </p:cNvPr>
          <p:cNvSpPr>
            <a:spLocks noGrp="1"/>
          </p:cNvSpPr>
          <p:nvPr>
            <p:ph type="title"/>
          </p:nvPr>
        </p:nvSpPr>
        <p:spPr>
          <a:xfrm>
            <a:off x="465338" y="196449"/>
            <a:ext cx="10515600" cy="1325563"/>
          </a:xfrm>
        </p:spPr>
        <p:txBody>
          <a:bodyPr>
            <a:normAutofit/>
          </a:bodyPr>
          <a:lstStyle/>
          <a:p>
            <a:r>
              <a:rPr lang="en-US" b="1" i="0" dirty="0">
                <a:solidFill>
                  <a:srgbClr val="111111"/>
                </a:solidFill>
                <a:effectLst/>
                <a:latin typeface="Times New Roman" panose="02020603050405020304" pitchFamily="18" charset="0"/>
                <a:cs typeface="Times New Roman" panose="02020603050405020304" pitchFamily="18" charset="0"/>
              </a:rPr>
              <a:t>Step 2 – Calculating the Total Error (TE)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DC1CF6-2E69-4156-92AE-7B6796CDA140}"/>
              </a:ext>
            </a:extLst>
          </p:cNvPr>
          <p:cNvSpPr>
            <a:spLocks noGrp="1"/>
          </p:cNvSpPr>
          <p:nvPr>
            <p:ph idx="1"/>
          </p:nvPr>
        </p:nvSpPr>
        <p:spPr>
          <a:xfrm>
            <a:off x="838200" y="1825625"/>
            <a:ext cx="10515600" cy="1681055"/>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The total</a:t>
            </a:r>
            <a:r>
              <a:rPr lang="en-US" b="0" i="0" dirty="0">
                <a:solidFill>
                  <a:srgbClr val="000000"/>
                </a:solidFill>
                <a:effectLst/>
                <a:latin typeface="Times New Roman" panose="02020603050405020304" pitchFamily="18" charset="0"/>
                <a:cs typeface="Times New Roman" panose="02020603050405020304" pitchFamily="18" charset="0"/>
              </a:rPr>
              <a:t> error is the sum of all the errors in the classified record for sample weights. </a:t>
            </a:r>
          </a:p>
          <a:p>
            <a:r>
              <a:rPr lang="en-US" b="0" i="0" dirty="0">
                <a:solidFill>
                  <a:srgbClr val="000000"/>
                </a:solidFill>
                <a:effectLst/>
                <a:latin typeface="Times New Roman" panose="02020603050405020304" pitchFamily="18" charset="0"/>
                <a:cs typeface="Times New Roman" panose="02020603050405020304" pitchFamily="18" charset="0"/>
              </a:rPr>
              <a:t>In our case, there is only 1 error, so </a:t>
            </a:r>
            <a:r>
              <a:rPr lang="en-US" b="1" i="0" dirty="0">
                <a:solidFill>
                  <a:srgbClr val="000000"/>
                </a:solidFill>
                <a:effectLst/>
                <a:latin typeface="Times New Roman" panose="02020603050405020304" pitchFamily="18" charset="0"/>
                <a:cs typeface="Times New Roman" panose="02020603050405020304" pitchFamily="18" charset="0"/>
              </a:rPr>
              <a:t>Total Error (TE) = 1/5</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150F52-84E6-4395-927C-89B72F7CB51E}"/>
              </a:ext>
            </a:extLst>
          </p:cNvPr>
          <p:cNvSpPr txBox="1"/>
          <p:nvPr/>
        </p:nvSpPr>
        <p:spPr>
          <a:xfrm>
            <a:off x="465337" y="3641617"/>
            <a:ext cx="11581661" cy="769441"/>
          </a:xfrm>
          <a:prstGeom prst="rect">
            <a:avLst/>
          </a:prstGeom>
          <a:noFill/>
        </p:spPr>
        <p:txBody>
          <a:bodyPr wrap="square">
            <a:spAutoFit/>
          </a:bodyPr>
          <a:lstStyle/>
          <a:p>
            <a:pPr algn="l"/>
            <a:r>
              <a:rPr lang="en-US" sz="4400" b="1" i="0" dirty="0">
                <a:solidFill>
                  <a:srgbClr val="111111"/>
                </a:solidFill>
                <a:effectLst/>
                <a:latin typeface="Times New Roman" panose="02020603050405020304" pitchFamily="18" charset="0"/>
                <a:cs typeface="Times New Roman" panose="02020603050405020304" pitchFamily="18" charset="0"/>
              </a:rPr>
              <a:t>Step 3 – Calculating Performance of the Stump</a:t>
            </a:r>
            <a:endParaRPr lang="en-IN" sz="4400" dirty="0">
              <a:latin typeface="Times New Roman" panose="02020603050405020304" pitchFamily="18" charset="0"/>
              <a:cs typeface="Times New Roman" panose="02020603050405020304" pitchFamily="18" charset="0"/>
            </a:endParaRPr>
          </a:p>
        </p:txBody>
      </p:sp>
      <p:pic>
        <p:nvPicPr>
          <p:cNvPr id="5122" name="Picture 2" descr="Performance of Stump Formula">
            <a:extLst>
              <a:ext uri="{FF2B5EF4-FFF2-40B4-BE49-F238E27FC236}">
                <a16:creationId xmlns:a16="http://schemas.microsoft.com/office/drawing/2014/main" id="{22C811CB-DACC-44CB-BF9F-A5A2C262F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638" y="4415631"/>
            <a:ext cx="6765647" cy="12106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0A5A042-9049-4500-A8FC-ED9E79692363}"/>
              </a:ext>
            </a:extLst>
          </p:cNvPr>
          <p:cNvSpPr txBox="1"/>
          <p:nvPr/>
        </p:nvSpPr>
        <p:spPr>
          <a:xfrm>
            <a:off x="2820200" y="5803320"/>
            <a:ext cx="7034013"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where, </a:t>
            </a:r>
            <a:r>
              <a:rPr lang="en-US" b="1" i="0" dirty="0">
                <a:solidFill>
                  <a:srgbClr val="000000"/>
                </a:solidFill>
                <a:effectLst/>
                <a:latin typeface="Poppins" panose="00000500000000000000" pitchFamily="2" charset="0"/>
              </a:rPr>
              <a:t>ln</a:t>
            </a:r>
            <a:r>
              <a:rPr lang="en-US" b="0" i="0" dirty="0">
                <a:solidFill>
                  <a:srgbClr val="000000"/>
                </a:solidFill>
                <a:effectLst/>
                <a:latin typeface="Poppins" panose="00000500000000000000" pitchFamily="2" charset="0"/>
              </a:rPr>
              <a:t> is natural log and </a:t>
            </a:r>
            <a:r>
              <a:rPr lang="en-US" b="1" i="0" dirty="0">
                <a:solidFill>
                  <a:srgbClr val="000000"/>
                </a:solidFill>
                <a:effectLst/>
                <a:latin typeface="Poppins" panose="00000500000000000000" pitchFamily="2" charset="0"/>
              </a:rPr>
              <a:t>TE</a:t>
            </a:r>
            <a:r>
              <a:rPr lang="en-US" b="0" i="0" dirty="0">
                <a:solidFill>
                  <a:srgbClr val="000000"/>
                </a:solidFill>
                <a:effectLst/>
                <a:latin typeface="Poppins" panose="00000500000000000000" pitchFamily="2" charset="0"/>
              </a:rPr>
              <a:t> is Total Error.</a:t>
            </a:r>
            <a:endParaRPr lang="en-IN" dirty="0"/>
          </a:p>
        </p:txBody>
      </p:sp>
    </p:spTree>
    <p:extLst>
      <p:ext uri="{BB962C8B-B14F-4D97-AF65-F5344CB8AC3E}">
        <p14:creationId xmlns:p14="http://schemas.microsoft.com/office/powerpoint/2010/main" val="115289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320B40-B2AE-481A-87EB-3141B820BF0E}"/>
              </a:ext>
            </a:extLst>
          </p:cNvPr>
          <p:cNvSpPr>
            <a:spLocks noGrp="1"/>
          </p:cNvSpPr>
          <p:nvPr>
            <p:ph idx="1"/>
          </p:nvPr>
        </p:nvSpPr>
        <p:spPr>
          <a:xfrm>
            <a:off x="647700" y="592978"/>
            <a:ext cx="10694895" cy="5583985"/>
          </a:xfrm>
        </p:spPr>
        <p:txBody>
          <a:bodyPr vert="horz" lIns="91440" tIns="45720" rIns="91440" bIns="45720" rtlCol="0" anchor="t">
            <a:normAutofit/>
          </a:bodyPr>
          <a:lstStyle/>
          <a:p>
            <a:r>
              <a:rPr lang="en-US" sz="2200" b="0" i="0" dirty="0">
                <a:effectLst/>
                <a:latin typeface="Times New Roman"/>
                <a:cs typeface="Times New Roman"/>
              </a:rPr>
              <a:t>In our case, TE is 1/5.</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By substituting the value of total error in the above formula and solving it, we get the value for </a:t>
            </a:r>
            <a:r>
              <a:rPr lang="en-US" sz="2200" b="1" i="0" dirty="0">
                <a:effectLst/>
                <a:latin typeface="Times New Roman"/>
                <a:cs typeface="Times New Roman"/>
              </a:rPr>
              <a:t>the performance of the stump as 0.693.</a:t>
            </a:r>
            <a:r>
              <a:rPr lang="en-US" sz="2200" b="0" i="0" dirty="0">
                <a:effectLst/>
                <a:latin typeface="Times New Roman"/>
                <a:cs typeface="Times New Roman"/>
              </a:rPr>
              <a:t> </a:t>
            </a:r>
          </a:p>
          <a:p>
            <a:r>
              <a:rPr lang="en-US" sz="2200" b="0" i="0" dirty="0">
                <a:effectLst/>
                <a:latin typeface="Times New Roman"/>
                <a:cs typeface="Times New Roman"/>
              </a:rPr>
              <a:t>We must update the sample weight before proceeding to the next model or stage because if the same weight is applied, the output received will be from the first model.</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In boosting, only the wrong records/incorrectly classified records would get more preference than the correctly classified records.</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Thus, only the wrong records from the decision tree/stump are passed on to another stump.</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Whereas, in AdaBoost, both records were allowed to pass and the wrong records are repeated more than the correct ones.</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We must increase the weight for the wrongly classified records and decrease the weight for the correctly classified records.</a:t>
            </a:r>
            <a:r>
              <a:rPr lang="en-US" sz="2200" dirty="0">
                <a:latin typeface="Times New Roman"/>
                <a:cs typeface="Times New Roman"/>
              </a:rPr>
              <a:t> </a:t>
            </a:r>
            <a:endParaRPr lang="en-US" sz="2200" b="0" i="0">
              <a:effectLst/>
              <a:latin typeface="Times New Roman" panose="02020603050405020304" pitchFamily="18" charset="0"/>
              <a:cs typeface="Times New Roman" panose="02020603050405020304" pitchFamily="18" charset="0"/>
            </a:endParaRPr>
          </a:p>
          <a:p>
            <a:r>
              <a:rPr lang="en-US" sz="2200" b="0" i="0" dirty="0">
                <a:effectLst/>
                <a:latin typeface="Times New Roman"/>
                <a:cs typeface="Times New Roman"/>
              </a:rPr>
              <a:t>In the next step, we will be updating the weights based on the performance of the stump.</a:t>
            </a:r>
            <a:endParaRPr lang="en-IN" sz="2200">
              <a:latin typeface="Times New Roman"/>
              <a:cs typeface="Times New Roman"/>
            </a:endParaRPr>
          </a:p>
        </p:txBody>
      </p:sp>
    </p:spTree>
    <p:extLst>
      <p:ext uri="{BB962C8B-B14F-4D97-AF65-F5344CB8AC3E}">
        <p14:creationId xmlns:p14="http://schemas.microsoft.com/office/powerpoint/2010/main" val="84331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3CF6E-61BA-4FFB-8EA7-851C8CC63743}"/>
              </a:ext>
            </a:extLst>
          </p:cNvPr>
          <p:cNvSpPr>
            <a:spLocks noGrp="1"/>
          </p:cNvSpPr>
          <p:nvPr>
            <p:ph type="title"/>
          </p:nvPr>
        </p:nvSpPr>
        <p:spPr>
          <a:xfrm>
            <a:off x="838200" y="365125"/>
            <a:ext cx="10515600" cy="1325563"/>
          </a:xfrm>
        </p:spPr>
        <p:txBody>
          <a:bodyPr>
            <a:normAutofit/>
          </a:bodyPr>
          <a:lstStyle/>
          <a:p>
            <a:r>
              <a:rPr lang="en-IN" sz="5400" b="1" i="0">
                <a:effectLst/>
                <a:latin typeface="Poppins" panose="00000500000000000000" pitchFamily="2" charset="0"/>
              </a:rPr>
              <a:t>Step 4 – Updating Weights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220DF9-6740-41B4-9825-53E8031FD4EE}"/>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For incorrectly classified records, the formula for updating weights is:</a:t>
            </a:r>
          </a:p>
          <a:p>
            <a:r>
              <a:rPr lang="en-US" sz="2200" b="1" i="0">
                <a:effectLst/>
                <a:latin typeface="Times New Roman" panose="02020603050405020304" pitchFamily="18" charset="0"/>
                <a:cs typeface="Times New Roman" panose="02020603050405020304" pitchFamily="18" charset="0"/>
              </a:rPr>
              <a:t>New Sample Weight = Sample Weight * e^(Performance) </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In our case Sample weight = 1/5 so, </a:t>
            </a:r>
            <a:r>
              <a:rPr lang="en-US" sz="2200" b="1" i="0">
                <a:effectLst/>
                <a:latin typeface="Times New Roman" panose="02020603050405020304" pitchFamily="18" charset="0"/>
                <a:cs typeface="Times New Roman" panose="02020603050405020304" pitchFamily="18" charset="0"/>
              </a:rPr>
              <a:t>1/5 * e^ (0.693) = 0.399</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For correctly classified records, we use the same formula with the performance value being negative. This leads the weight for correctly classified records to be reduced as compared to the incorrectly classified ones. The formula is:</a:t>
            </a:r>
          </a:p>
          <a:p>
            <a:r>
              <a:rPr lang="en-US" sz="2200" b="1" i="0">
                <a:effectLst/>
                <a:latin typeface="Times New Roman" panose="02020603050405020304" pitchFamily="18" charset="0"/>
                <a:cs typeface="Times New Roman" panose="02020603050405020304" pitchFamily="18" charset="0"/>
              </a:rPr>
              <a:t>New Sample Weight = Sample Weight * e^- (Performance)</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Putting the values, </a:t>
            </a:r>
            <a:r>
              <a:rPr lang="en-US" sz="2200" b="1" i="0">
                <a:effectLst/>
                <a:latin typeface="Times New Roman" panose="02020603050405020304" pitchFamily="18" charset="0"/>
                <a:cs typeface="Times New Roman" panose="02020603050405020304" pitchFamily="18" charset="0"/>
              </a:rPr>
              <a:t>1/5 * e^-(0.693) = 0.100</a:t>
            </a:r>
            <a:endParaRPr lang="en-US" sz="2200" b="0" i="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6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E22DF-424C-46B3-9CDB-82AC509D4E9A}"/>
              </a:ext>
            </a:extLst>
          </p:cNvPr>
          <p:cNvSpPr>
            <a:spLocks noGrp="1"/>
          </p:cNvSpPr>
          <p:nvPr>
            <p:ph idx="1"/>
          </p:nvPr>
        </p:nvSpPr>
        <p:spPr>
          <a:xfrm>
            <a:off x="838200" y="2876364"/>
            <a:ext cx="11164410" cy="3981635"/>
          </a:xfrm>
        </p:spPr>
        <p:txBody>
          <a:bodyPr>
            <a:normAutofit fontScale="92500" lnSpcReduction="2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updated weight for all the records can be seen in the figure. </a:t>
            </a:r>
          </a:p>
          <a:p>
            <a:pPr algn="l"/>
            <a:r>
              <a:rPr lang="en-US" b="0" i="0" dirty="0">
                <a:solidFill>
                  <a:srgbClr val="000000"/>
                </a:solidFill>
                <a:effectLst/>
                <a:latin typeface="Times New Roman" panose="02020603050405020304" pitchFamily="18" charset="0"/>
                <a:cs typeface="Times New Roman" panose="02020603050405020304" pitchFamily="18" charset="0"/>
              </a:rPr>
              <a:t>As is known, the total sum of all the weights should be 1. </a:t>
            </a:r>
          </a:p>
          <a:p>
            <a:pPr algn="l"/>
            <a:r>
              <a:rPr lang="en-US" b="0" i="0" dirty="0">
                <a:solidFill>
                  <a:srgbClr val="000000"/>
                </a:solidFill>
                <a:effectLst/>
                <a:latin typeface="Times New Roman" panose="02020603050405020304" pitchFamily="18" charset="0"/>
                <a:cs typeface="Times New Roman" panose="02020603050405020304" pitchFamily="18" charset="0"/>
              </a:rPr>
              <a:t>In this case, it is seen that the total updated weight of all the records is not 1, it’s 0.799. </a:t>
            </a:r>
          </a:p>
          <a:p>
            <a:pPr algn="l"/>
            <a:r>
              <a:rPr lang="en-US" b="0" i="0" dirty="0">
                <a:solidFill>
                  <a:srgbClr val="000000"/>
                </a:solidFill>
                <a:effectLst/>
                <a:latin typeface="Times New Roman" panose="02020603050405020304" pitchFamily="18" charset="0"/>
                <a:cs typeface="Times New Roman" panose="02020603050405020304" pitchFamily="18" charset="0"/>
              </a:rPr>
              <a:t>To bring the sum to 1, every updated weight must be divided by the total sum of updated weight. </a:t>
            </a:r>
          </a:p>
          <a:p>
            <a:pPr algn="l"/>
            <a:r>
              <a:rPr lang="en-US" b="0" i="0" dirty="0">
                <a:solidFill>
                  <a:srgbClr val="000000"/>
                </a:solidFill>
                <a:effectLst/>
                <a:latin typeface="Times New Roman" panose="02020603050405020304" pitchFamily="18" charset="0"/>
                <a:cs typeface="Times New Roman" panose="02020603050405020304" pitchFamily="18" charset="0"/>
              </a:rPr>
              <a:t>For example, if our updated weight is 0.399 and we divide this by 0.799, i.e. </a:t>
            </a:r>
            <a:r>
              <a:rPr lang="en-US" b="1" i="0" dirty="0">
                <a:solidFill>
                  <a:srgbClr val="000000"/>
                </a:solidFill>
                <a:effectLst/>
                <a:latin typeface="Times New Roman" panose="02020603050405020304" pitchFamily="18" charset="0"/>
                <a:cs typeface="Times New Roman" panose="02020603050405020304" pitchFamily="18" charset="0"/>
              </a:rPr>
              <a:t>0.399/0.799=0.50</a:t>
            </a:r>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1" i="0" dirty="0">
                <a:solidFill>
                  <a:srgbClr val="000000"/>
                </a:solidFill>
                <a:effectLst/>
                <a:latin typeface="Times New Roman" panose="02020603050405020304" pitchFamily="18" charset="0"/>
                <a:cs typeface="Times New Roman" panose="02020603050405020304" pitchFamily="18" charset="0"/>
              </a:rPr>
              <a:t>0.50</a:t>
            </a:r>
            <a:r>
              <a:rPr lang="en-US" b="0" i="0" dirty="0">
                <a:solidFill>
                  <a:srgbClr val="000000"/>
                </a:solidFill>
                <a:effectLst/>
                <a:latin typeface="Times New Roman" panose="02020603050405020304" pitchFamily="18" charset="0"/>
                <a:cs typeface="Times New Roman" panose="02020603050405020304" pitchFamily="18" charset="0"/>
              </a:rPr>
              <a:t> can be known as the normalized weight. </a:t>
            </a:r>
          </a:p>
          <a:p>
            <a:pPr algn="l"/>
            <a:r>
              <a:rPr lang="en-US" b="0" i="0" dirty="0">
                <a:solidFill>
                  <a:srgbClr val="000000"/>
                </a:solidFill>
                <a:effectLst/>
                <a:latin typeface="Times New Roman" panose="02020603050405020304" pitchFamily="18" charset="0"/>
                <a:cs typeface="Times New Roman" panose="02020603050405020304" pitchFamily="18" charset="0"/>
              </a:rPr>
              <a:t>In the below figure, we can see all the normalized weight and their sum is approximately 1.</a:t>
            </a:r>
          </a:p>
        </p:txBody>
      </p:sp>
      <p:pic>
        <p:nvPicPr>
          <p:cNvPr id="6146" name="Picture 2" descr="Updated Weight">
            <a:extLst>
              <a:ext uri="{FF2B5EF4-FFF2-40B4-BE49-F238E27FC236}">
                <a16:creationId xmlns:a16="http://schemas.microsoft.com/office/drawing/2014/main" id="{A363E4EA-3423-4E50-B641-789D596A5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540" y="0"/>
            <a:ext cx="8100919" cy="27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3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4" name="Freeform: Shape 7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Normalized Weight">
            <a:extLst>
              <a:ext uri="{FF2B5EF4-FFF2-40B4-BE49-F238E27FC236}">
                <a16:creationId xmlns:a16="http://schemas.microsoft.com/office/drawing/2014/main" id="{D9A22FED-468B-445F-A889-6E8F76B624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931755"/>
            <a:ext cx="10905066" cy="29944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9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07A49-7499-4849-A3B8-859F5DC2CF82}"/>
              </a:ext>
            </a:extLst>
          </p:cNvPr>
          <p:cNvSpPr>
            <a:spLocks noGrp="1"/>
          </p:cNvSpPr>
          <p:nvPr>
            <p:ph type="title"/>
          </p:nvPr>
        </p:nvSpPr>
        <p:spPr>
          <a:xfrm>
            <a:off x="838200" y="365125"/>
            <a:ext cx="10515600" cy="1325563"/>
          </a:xfrm>
        </p:spPr>
        <p:txBody>
          <a:bodyPr>
            <a:normAutofit/>
          </a:bodyPr>
          <a:lstStyle/>
          <a:p>
            <a:r>
              <a:rPr lang="en-US" sz="4600" b="1" i="0">
                <a:effectLst/>
                <a:latin typeface="Poppins" panose="00000500000000000000" pitchFamily="2" charset="0"/>
              </a:rPr>
              <a:t>Step 5 – Creating a New Dataset</a:t>
            </a:r>
            <a:endParaRPr lang="en-IN" sz="4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22AA6-E94B-4E4E-AAA5-DE2AAA0849FF}"/>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Now, it’s time to create a new dataset from our previous one. </a:t>
            </a:r>
          </a:p>
          <a:p>
            <a:r>
              <a:rPr lang="en-US" sz="2200" b="0" i="0">
                <a:effectLst/>
                <a:latin typeface="Times New Roman" panose="02020603050405020304" pitchFamily="18" charset="0"/>
                <a:cs typeface="Times New Roman" panose="02020603050405020304" pitchFamily="18" charset="0"/>
              </a:rPr>
              <a:t>In the new dataset, the frequency of incorrectly classified records will be more than the correct ones. </a:t>
            </a:r>
          </a:p>
          <a:p>
            <a:r>
              <a:rPr lang="en-US" sz="2200" b="0" i="0">
                <a:effectLst/>
                <a:latin typeface="Times New Roman" panose="02020603050405020304" pitchFamily="18" charset="0"/>
                <a:cs typeface="Times New Roman" panose="02020603050405020304" pitchFamily="18" charset="0"/>
              </a:rPr>
              <a:t>The new dataset has to be created using and considering the normalized weights. </a:t>
            </a:r>
          </a:p>
          <a:p>
            <a:r>
              <a:rPr lang="en-US" sz="2200" b="0" i="0">
                <a:effectLst/>
                <a:latin typeface="Times New Roman" panose="02020603050405020304" pitchFamily="18" charset="0"/>
                <a:cs typeface="Times New Roman" panose="02020603050405020304" pitchFamily="18" charset="0"/>
              </a:rPr>
              <a:t>It will probably select the wrong records for training purposes. </a:t>
            </a:r>
          </a:p>
          <a:p>
            <a:r>
              <a:rPr lang="en-US" sz="2200" b="0" i="0">
                <a:effectLst/>
                <a:latin typeface="Times New Roman" panose="02020603050405020304" pitchFamily="18" charset="0"/>
                <a:cs typeface="Times New Roman" panose="02020603050405020304" pitchFamily="18" charset="0"/>
              </a:rPr>
              <a:t>That will be the second decision tree/stump. </a:t>
            </a:r>
          </a:p>
          <a:p>
            <a:r>
              <a:rPr lang="en-US" sz="2200" b="0" i="0">
                <a:effectLst/>
                <a:latin typeface="Times New Roman" panose="02020603050405020304" pitchFamily="18" charset="0"/>
                <a:cs typeface="Times New Roman" panose="02020603050405020304" pitchFamily="18" charset="0"/>
              </a:rPr>
              <a:t>To make a new dataset based on normalized weight, the algorithm will divide it into buckets.</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813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97" name="Group 72">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Isosceles Triangle 74">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7490CEC-6BC0-49CC-BF26-262CFD29CE9C}"/>
              </a:ext>
            </a:extLst>
          </p:cNvPr>
          <p:cNvSpPr>
            <a:spLocks noGrp="1"/>
          </p:cNvSpPr>
          <p:nvPr>
            <p:ph idx="1"/>
          </p:nvPr>
        </p:nvSpPr>
        <p:spPr>
          <a:xfrm>
            <a:off x="643468" y="1782981"/>
            <a:ext cx="6842935" cy="4393982"/>
          </a:xfrm>
        </p:spPr>
        <p:txBody>
          <a:bodyPr>
            <a:normAutofit/>
          </a:bodyPr>
          <a:lstStyle/>
          <a:p>
            <a:r>
              <a:rPr lang="en-US" sz="2000" b="0" i="0">
                <a:effectLst/>
                <a:latin typeface="Times New Roman" panose="02020603050405020304" pitchFamily="18" charset="0"/>
                <a:cs typeface="Times New Roman" panose="02020603050405020304" pitchFamily="18" charset="0"/>
              </a:rPr>
              <a:t>So, our first bucket is from </a:t>
            </a:r>
            <a:r>
              <a:rPr lang="en-US" sz="2000" b="1" i="0">
                <a:effectLst/>
                <a:latin typeface="Times New Roman" panose="02020603050405020304" pitchFamily="18" charset="0"/>
                <a:cs typeface="Times New Roman" panose="02020603050405020304" pitchFamily="18" charset="0"/>
              </a:rPr>
              <a:t>0 – 0.13,</a:t>
            </a:r>
            <a:r>
              <a:rPr lang="en-US" sz="2000" b="0" i="0">
                <a:effectLst/>
                <a:latin typeface="Times New Roman" panose="02020603050405020304" pitchFamily="18" charset="0"/>
                <a:cs typeface="Times New Roman" panose="02020603050405020304" pitchFamily="18" charset="0"/>
              </a:rPr>
              <a:t> second will be from </a:t>
            </a:r>
            <a:r>
              <a:rPr lang="en-US" sz="2000" b="1" i="0">
                <a:effectLst/>
                <a:latin typeface="Times New Roman" panose="02020603050405020304" pitchFamily="18" charset="0"/>
                <a:cs typeface="Times New Roman" panose="02020603050405020304" pitchFamily="18" charset="0"/>
              </a:rPr>
              <a:t>0.13 – 0.63(0.13+0.50),</a:t>
            </a:r>
            <a:r>
              <a:rPr lang="en-US" sz="2000" b="0" i="0">
                <a:effectLst/>
                <a:latin typeface="Times New Roman" panose="02020603050405020304" pitchFamily="18" charset="0"/>
                <a:cs typeface="Times New Roman" panose="02020603050405020304" pitchFamily="18" charset="0"/>
              </a:rPr>
              <a:t> third will be from </a:t>
            </a:r>
            <a:r>
              <a:rPr lang="en-US" sz="2000" b="1" i="0">
                <a:effectLst/>
                <a:latin typeface="Times New Roman" panose="02020603050405020304" pitchFamily="18" charset="0"/>
                <a:cs typeface="Times New Roman" panose="02020603050405020304" pitchFamily="18" charset="0"/>
              </a:rPr>
              <a:t>0.63 – 0.76(0.63+0.13),</a:t>
            </a:r>
            <a:r>
              <a:rPr lang="en-US" sz="2000" b="0" i="0">
                <a:effectLst/>
                <a:latin typeface="Times New Roman" panose="02020603050405020304" pitchFamily="18" charset="0"/>
                <a:cs typeface="Times New Roman" panose="02020603050405020304" pitchFamily="18" charset="0"/>
              </a:rPr>
              <a:t> and so on. </a:t>
            </a:r>
          </a:p>
          <a:p>
            <a:r>
              <a:rPr lang="en-US" sz="2000" b="0" i="0">
                <a:effectLst/>
                <a:latin typeface="Times New Roman" panose="02020603050405020304" pitchFamily="18" charset="0"/>
                <a:cs typeface="Times New Roman" panose="02020603050405020304" pitchFamily="18" charset="0"/>
              </a:rPr>
              <a:t>After this the algorithm will run 5 iterations to select different records from the older dataset. </a:t>
            </a:r>
          </a:p>
          <a:p>
            <a:r>
              <a:rPr lang="en-US" sz="2000" b="0" i="0">
                <a:effectLst/>
                <a:latin typeface="Times New Roman" panose="02020603050405020304" pitchFamily="18" charset="0"/>
                <a:cs typeface="Times New Roman" panose="02020603050405020304" pitchFamily="18" charset="0"/>
              </a:rPr>
              <a:t>Suppose in the 1st iteration, the algorithm will take a random value </a:t>
            </a:r>
            <a:r>
              <a:rPr lang="en-US" sz="2000" b="1" i="0">
                <a:effectLst/>
                <a:latin typeface="Times New Roman" panose="02020603050405020304" pitchFamily="18" charset="0"/>
                <a:cs typeface="Times New Roman" panose="02020603050405020304" pitchFamily="18" charset="0"/>
              </a:rPr>
              <a:t>0.46 </a:t>
            </a:r>
            <a:r>
              <a:rPr lang="en-US" sz="2000" b="0" i="0">
                <a:effectLst/>
                <a:latin typeface="Times New Roman" panose="02020603050405020304" pitchFamily="18" charset="0"/>
                <a:cs typeface="Times New Roman" panose="02020603050405020304" pitchFamily="18" charset="0"/>
              </a:rPr>
              <a:t>to see which bucket that value falls into and select that record in the new dataset. </a:t>
            </a:r>
          </a:p>
          <a:p>
            <a:r>
              <a:rPr lang="en-US" sz="2000" b="0" i="0">
                <a:effectLst/>
                <a:latin typeface="Times New Roman" panose="02020603050405020304" pitchFamily="18" charset="0"/>
                <a:cs typeface="Times New Roman" panose="02020603050405020304" pitchFamily="18" charset="0"/>
              </a:rPr>
              <a:t>It will again select a random value, see which bucket it is in and select that record for the new dataset. </a:t>
            </a:r>
          </a:p>
          <a:p>
            <a:r>
              <a:rPr lang="en-US" sz="2000" b="0" i="0">
                <a:effectLst/>
                <a:latin typeface="Times New Roman" panose="02020603050405020304" pitchFamily="18" charset="0"/>
                <a:cs typeface="Times New Roman" panose="02020603050405020304" pitchFamily="18" charset="0"/>
              </a:rPr>
              <a:t>The same process is repeated 5 times. </a:t>
            </a:r>
            <a:endParaRPr lang="en-IN" sz="2000">
              <a:latin typeface="Times New Roman" panose="02020603050405020304" pitchFamily="18" charset="0"/>
              <a:cs typeface="Times New Roman" panose="02020603050405020304" pitchFamily="18" charset="0"/>
            </a:endParaRPr>
          </a:p>
        </p:txBody>
      </p:sp>
      <p:grpSp>
        <p:nvGrpSpPr>
          <p:cNvPr id="8199"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0"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Buckets">
            <a:extLst>
              <a:ext uri="{FF2B5EF4-FFF2-40B4-BE49-F238E27FC236}">
                <a16:creationId xmlns:a16="http://schemas.microsoft.com/office/drawing/2014/main" id="{F68853A8-282E-42CD-AE30-0C8D703501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2318" y="1782981"/>
            <a:ext cx="3416214" cy="22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70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F84EC-4FD6-43D1-86B4-2D15A851662C}"/>
              </a:ext>
            </a:extLst>
          </p:cNvPr>
          <p:cNvSpPr>
            <a:spLocks noGrp="1"/>
          </p:cNvSpPr>
          <p:nvPr>
            <p:ph idx="1"/>
          </p:nvPr>
        </p:nvSpPr>
        <p:spPr>
          <a:xfrm>
            <a:off x="838200" y="417250"/>
            <a:ext cx="10515600" cy="5759713"/>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There is a high probability for wrong records to get selected several times. </a:t>
            </a:r>
          </a:p>
          <a:p>
            <a:r>
              <a:rPr lang="en-US" sz="2400" b="0" i="0" dirty="0">
                <a:solidFill>
                  <a:srgbClr val="000000"/>
                </a:solidFill>
                <a:effectLst/>
                <a:latin typeface="Times New Roman" panose="02020603050405020304" pitchFamily="18" charset="0"/>
                <a:cs typeface="Times New Roman" panose="02020603050405020304" pitchFamily="18" charset="0"/>
              </a:rPr>
              <a:t>This will form the new dataset. </a:t>
            </a:r>
          </a:p>
          <a:p>
            <a:r>
              <a:rPr lang="en-US" sz="2400" b="0" i="0" dirty="0">
                <a:solidFill>
                  <a:srgbClr val="000000"/>
                </a:solidFill>
                <a:effectLst/>
                <a:latin typeface="Times New Roman" panose="02020603050405020304" pitchFamily="18" charset="0"/>
                <a:cs typeface="Times New Roman" panose="02020603050405020304" pitchFamily="18" charset="0"/>
              </a:rPr>
              <a:t>It can be seen in the image below that row number 2 has been selected multiple times from the older dataset as that row is incorrectly classified in the previous one. </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Based on this new dataset, the algorithm will create a new decision tree/stump and it will repeat the same process from step 1 till it sequentially passes through all stumps and finds that there is less error as compared to normalized weight that we had in the initial stage.</a:t>
            </a:r>
            <a:endParaRPr lang="en-IN" sz="2400" dirty="0">
              <a:latin typeface="Times New Roman" panose="02020603050405020304" pitchFamily="18" charset="0"/>
              <a:cs typeface="Times New Roman" panose="02020603050405020304" pitchFamily="18" charset="0"/>
            </a:endParaRPr>
          </a:p>
        </p:txBody>
      </p:sp>
      <p:pic>
        <p:nvPicPr>
          <p:cNvPr id="9218" name="Picture 2" descr="New Dataset">
            <a:extLst>
              <a:ext uri="{FF2B5EF4-FFF2-40B4-BE49-F238E27FC236}">
                <a16:creationId xmlns:a16="http://schemas.microsoft.com/office/drawing/2014/main" id="{DE6E8336-6F4B-428B-B7C1-E271F964B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469" y="2115289"/>
            <a:ext cx="6239892"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7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97E525-B83E-4238-9B07-6CCBE4D0BC72}"/>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Times New Roman" panose="02020603050405020304" pitchFamily="18" charset="0"/>
                <a:cs typeface="Times New Roman" panose="02020603050405020304" pitchFamily="18" charset="0"/>
              </a:rPr>
              <a:t>AdaBoost Algorithm</a:t>
            </a:r>
            <a:endParaRPr lang="en-IN" sz="4000">
              <a:solidFill>
                <a:srgbClr val="FFFFFF"/>
              </a:solidFill>
            </a:endParaRPr>
          </a:p>
        </p:txBody>
      </p:sp>
      <p:sp>
        <p:nvSpPr>
          <p:cNvPr id="3" name="Content Placeholder 2">
            <a:extLst>
              <a:ext uri="{FF2B5EF4-FFF2-40B4-BE49-F238E27FC236}">
                <a16:creationId xmlns:a16="http://schemas.microsoft.com/office/drawing/2014/main" id="{58883047-3400-498B-AB3D-92D2C0F4C2E3}"/>
              </a:ext>
            </a:extLst>
          </p:cNvPr>
          <p:cNvSpPr>
            <a:spLocks noGrp="1"/>
          </p:cNvSpPr>
          <p:nvPr>
            <p:ph idx="1"/>
          </p:nvPr>
        </p:nvSpPr>
        <p:spPr>
          <a:xfrm>
            <a:off x="1367624" y="2490436"/>
            <a:ext cx="9708995" cy="3567173"/>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AdaBoost algorithm, short for Adaptive Boosting, is a Boosting technique used as an Ensemble Method in </a:t>
            </a:r>
            <a:r>
              <a:rPr lang="en-US" sz="2000">
                <a:latin typeface="Times New Roman" panose="02020603050405020304" pitchFamily="18" charset="0"/>
                <a:cs typeface="Times New Roman" panose="02020603050405020304" pitchFamily="18" charset="0"/>
              </a:rPr>
              <a:t>Machine</a:t>
            </a:r>
            <a:r>
              <a:rPr lang="en-US" sz="2000" b="0" i="0" u="none" strike="noStrike">
                <a:effectLst/>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Learning</a:t>
            </a:r>
            <a:r>
              <a:rPr lang="en-US" sz="2000" b="0" i="0">
                <a:effectLst/>
                <a:latin typeface="Times New Roman" panose="02020603050405020304" pitchFamily="18" charset="0"/>
                <a:cs typeface="Times New Roman" panose="02020603050405020304" pitchFamily="18" charset="0"/>
              </a:rPr>
              <a:t>. </a:t>
            </a:r>
          </a:p>
          <a:p>
            <a:r>
              <a:rPr lang="en-US" sz="2000" b="0" i="0">
                <a:effectLst/>
                <a:latin typeface="Times New Roman" panose="02020603050405020304" pitchFamily="18" charset="0"/>
                <a:cs typeface="Times New Roman" panose="02020603050405020304" pitchFamily="18" charset="0"/>
              </a:rPr>
              <a:t>It is called Adaptive Boosting as the weights are re-assigned to each instance, with higher weights assigned to incorrectly classified instances. </a:t>
            </a:r>
          </a:p>
          <a:p>
            <a:r>
              <a:rPr lang="en-US" sz="2000" b="0" i="0">
                <a:effectLst/>
                <a:latin typeface="Times New Roman" panose="02020603050405020304" pitchFamily="18" charset="0"/>
                <a:cs typeface="Times New Roman" panose="02020603050405020304" pitchFamily="18" charset="0"/>
              </a:rPr>
              <a:t>Boosting is used to reduce bias as well as variance for supervised learning. </a:t>
            </a:r>
          </a:p>
          <a:p>
            <a:r>
              <a:rPr lang="en-US" sz="2000" b="0" i="0">
                <a:effectLst/>
                <a:latin typeface="Times New Roman" panose="02020603050405020304" pitchFamily="18" charset="0"/>
                <a:cs typeface="Times New Roman" panose="02020603050405020304" pitchFamily="18" charset="0"/>
              </a:rPr>
              <a:t>It works on the principle of learners growing sequentially. </a:t>
            </a:r>
          </a:p>
          <a:p>
            <a:r>
              <a:rPr lang="en-US" sz="2000" b="0" i="0">
                <a:effectLst/>
                <a:latin typeface="Times New Roman" panose="02020603050405020304" pitchFamily="18" charset="0"/>
                <a:cs typeface="Times New Roman" panose="02020603050405020304" pitchFamily="18" charset="0"/>
              </a:rPr>
              <a:t>Except for the first, each subsequent learner is grown from previously grown learners. </a:t>
            </a:r>
          </a:p>
          <a:p>
            <a:r>
              <a:rPr lang="en-US" sz="2000" b="0" i="0">
                <a:effectLst/>
                <a:latin typeface="Times New Roman" panose="02020603050405020304" pitchFamily="18" charset="0"/>
                <a:cs typeface="Times New Roman" panose="02020603050405020304" pitchFamily="18" charset="0"/>
              </a:rPr>
              <a:t>In simple words, weak learners are converted into strong ones. </a:t>
            </a:r>
          </a:p>
          <a:p>
            <a:r>
              <a:rPr lang="en-US" sz="2000" b="0" i="0">
                <a:effectLst/>
                <a:latin typeface="Times New Roman" panose="02020603050405020304" pitchFamily="18" charset="0"/>
                <a:cs typeface="Times New Roman" panose="02020603050405020304" pitchFamily="18" charset="0"/>
              </a:rPr>
              <a:t>The AdaBoost algorithm works on the same principle as boosting with a slight difference.</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18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DFB2D-5F80-45AD-ACD7-9EA434D85F32}"/>
              </a:ext>
            </a:extLst>
          </p:cNvPr>
          <p:cNvSpPr>
            <a:spLocks noGrp="1"/>
          </p:cNvSpPr>
          <p:nvPr>
            <p:ph type="title"/>
          </p:nvPr>
        </p:nvSpPr>
        <p:spPr>
          <a:xfrm>
            <a:off x="838200" y="365125"/>
            <a:ext cx="10515600" cy="1325563"/>
          </a:xfrm>
        </p:spPr>
        <p:txBody>
          <a:bodyPr>
            <a:normAutofit/>
          </a:bodyPr>
          <a:lstStyle/>
          <a:p>
            <a:r>
              <a:rPr lang="en-US" sz="4200" b="1" i="0">
                <a:effectLst/>
                <a:latin typeface="Times New Roman" panose="02020603050405020304" pitchFamily="18" charset="0"/>
                <a:cs typeface="Times New Roman" panose="02020603050405020304" pitchFamily="18" charset="0"/>
              </a:rPr>
              <a:t>How Does the Algorithm Decide Output for Test Data?</a:t>
            </a:r>
            <a:endParaRPr lang="en-IN" sz="42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4FF9D1-3048-43D5-970F-1CAE059FE1C9}"/>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Suppose with the above dataset, the algorithm constructed 3 decision trees or stumps. </a:t>
            </a:r>
          </a:p>
          <a:p>
            <a:r>
              <a:rPr lang="en-US" sz="2200" b="0" i="0">
                <a:effectLst/>
                <a:latin typeface="Times New Roman" panose="02020603050405020304" pitchFamily="18" charset="0"/>
                <a:cs typeface="Times New Roman" panose="02020603050405020304" pitchFamily="18" charset="0"/>
              </a:rPr>
              <a:t>The test dataset will pass through all the stumps which have been constructed by the algorithm. </a:t>
            </a:r>
          </a:p>
          <a:p>
            <a:r>
              <a:rPr lang="en-US" sz="2200" b="0" i="0">
                <a:effectLst/>
                <a:latin typeface="Times New Roman" panose="02020603050405020304" pitchFamily="18" charset="0"/>
                <a:cs typeface="Times New Roman" panose="02020603050405020304" pitchFamily="18" charset="0"/>
              </a:rPr>
              <a:t>While passing through the 1st stump, the output it produces is 1. </a:t>
            </a:r>
          </a:p>
          <a:p>
            <a:r>
              <a:rPr lang="en-US" sz="2200" b="0" i="0">
                <a:effectLst/>
                <a:latin typeface="Times New Roman" panose="02020603050405020304" pitchFamily="18" charset="0"/>
                <a:cs typeface="Times New Roman" panose="02020603050405020304" pitchFamily="18" charset="0"/>
              </a:rPr>
              <a:t>Passing through the 2nd stump, the output generated once again is 1. </a:t>
            </a:r>
          </a:p>
          <a:p>
            <a:r>
              <a:rPr lang="en-US" sz="2200" b="0" i="0">
                <a:effectLst/>
                <a:latin typeface="Times New Roman" panose="02020603050405020304" pitchFamily="18" charset="0"/>
                <a:cs typeface="Times New Roman" panose="02020603050405020304" pitchFamily="18" charset="0"/>
              </a:rPr>
              <a:t>While passing through the 3rd stump it gives the output as 0. </a:t>
            </a:r>
          </a:p>
          <a:p>
            <a:r>
              <a:rPr lang="en-US" sz="2200" b="0" i="0">
                <a:effectLst/>
                <a:latin typeface="Times New Roman" panose="02020603050405020304" pitchFamily="18" charset="0"/>
                <a:cs typeface="Times New Roman" panose="02020603050405020304" pitchFamily="18" charset="0"/>
              </a:rPr>
              <a:t>In the AdaBoost algorithm too, the majority of votes take place between the stumps, in the same way as in random trees. </a:t>
            </a:r>
          </a:p>
          <a:p>
            <a:r>
              <a:rPr lang="en-US" sz="2200" b="0" i="0">
                <a:effectLst/>
                <a:latin typeface="Times New Roman" panose="02020603050405020304" pitchFamily="18" charset="0"/>
                <a:cs typeface="Times New Roman" panose="02020603050405020304" pitchFamily="18" charset="0"/>
              </a:rPr>
              <a:t>In this case, the final output will be 1. </a:t>
            </a:r>
          </a:p>
          <a:p>
            <a:r>
              <a:rPr lang="en-US" sz="2200" b="0" i="0">
                <a:effectLst/>
                <a:latin typeface="Times New Roman" panose="02020603050405020304" pitchFamily="18" charset="0"/>
                <a:cs typeface="Times New Roman" panose="02020603050405020304" pitchFamily="18" charset="0"/>
              </a:rPr>
              <a:t>This is how the output with test data is decided. </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9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46FB228-B192-46FD-B4F1-5DB0CBF07482}"/>
              </a:ext>
            </a:extLst>
          </p:cNvPr>
          <p:cNvSpPr>
            <a:spLocks noGrp="1"/>
          </p:cNvSpPr>
          <p:nvPr>
            <p:ph type="title"/>
          </p:nvPr>
        </p:nvSpPr>
        <p:spPr>
          <a:xfrm>
            <a:off x="958506" y="800392"/>
            <a:ext cx="10264697" cy="1212102"/>
          </a:xfrm>
        </p:spPr>
        <p:txBody>
          <a:bodyPr>
            <a:normAutofit/>
          </a:bodyPr>
          <a:lstStyle/>
          <a:p>
            <a:r>
              <a:rPr lang="en-IN" sz="4000" b="1" i="0">
                <a:solidFill>
                  <a:srgbClr val="FFFFFF"/>
                </a:solidFill>
                <a:effectLst/>
                <a:latin typeface="Poppins" panose="00000500000000000000" pitchFamily="2" charset="0"/>
              </a:rPr>
              <a:t>How Does AdaBoost Work?</a:t>
            </a:r>
            <a:endParaRPr lang="en-IN" sz="4000">
              <a:solidFill>
                <a:srgbClr val="FFFFFF"/>
              </a:solidFill>
            </a:endParaRPr>
          </a:p>
        </p:txBody>
      </p:sp>
      <p:sp>
        <p:nvSpPr>
          <p:cNvPr id="3" name="Content Placeholder 2">
            <a:extLst>
              <a:ext uri="{FF2B5EF4-FFF2-40B4-BE49-F238E27FC236}">
                <a16:creationId xmlns:a16="http://schemas.microsoft.com/office/drawing/2014/main" id="{4D0CFA11-9634-48EC-93C3-8C71A895F44B}"/>
              </a:ext>
            </a:extLst>
          </p:cNvPr>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First, let us discuss how boosting works. </a:t>
            </a:r>
          </a:p>
          <a:p>
            <a:r>
              <a:rPr lang="en-US" sz="2400" b="0" i="0">
                <a:effectLst/>
                <a:latin typeface="Times New Roman" panose="02020603050405020304" pitchFamily="18" charset="0"/>
                <a:cs typeface="Times New Roman" panose="02020603050405020304" pitchFamily="18" charset="0"/>
              </a:rPr>
              <a:t>It makes ‘n’ number of decision trees during the data training period. </a:t>
            </a:r>
          </a:p>
          <a:p>
            <a:r>
              <a:rPr lang="en-US" sz="2400" b="0" i="0">
                <a:effectLst/>
                <a:latin typeface="Times New Roman" panose="02020603050405020304" pitchFamily="18" charset="0"/>
                <a:cs typeface="Times New Roman" panose="02020603050405020304" pitchFamily="18" charset="0"/>
              </a:rPr>
              <a:t>As the first decision tree/model is made, the incorrectly classified record in the first model is given priority. </a:t>
            </a:r>
          </a:p>
          <a:p>
            <a:r>
              <a:rPr lang="en-US" sz="2400" b="0" i="0">
                <a:effectLst/>
                <a:latin typeface="Times New Roman" panose="02020603050405020304" pitchFamily="18" charset="0"/>
                <a:cs typeface="Times New Roman" panose="02020603050405020304" pitchFamily="18" charset="0"/>
              </a:rPr>
              <a:t>Only these records are sent as input for the second model. </a:t>
            </a:r>
          </a:p>
          <a:p>
            <a:r>
              <a:rPr lang="en-US" sz="2400" b="0" i="0">
                <a:effectLst/>
                <a:latin typeface="Times New Roman" panose="02020603050405020304" pitchFamily="18" charset="0"/>
                <a:cs typeface="Times New Roman" panose="02020603050405020304" pitchFamily="18" charset="0"/>
              </a:rPr>
              <a:t>The process goes on until we specify a number of base learners we want to create. </a:t>
            </a:r>
          </a:p>
          <a:p>
            <a:r>
              <a:rPr lang="en-US" sz="2400" b="0" i="0">
                <a:effectLst/>
                <a:latin typeface="Times New Roman" panose="02020603050405020304" pitchFamily="18" charset="0"/>
                <a:cs typeface="Times New Roman" panose="02020603050405020304" pitchFamily="18" charset="0"/>
              </a:rPr>
              <a:t>Remember, repetition of records is allowed with all boosting techniques.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26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osting Working">
            <a:extLst>
              <a:ext uri="{FF2B5EF4-FFF2-40B4-BE49-F238E27FC236}">
                <a16:creationId xmlns:a16="http://schemas.microsoft.com/office/drawing/2014/main" id="{958263F9-89AF-4AD5-A7A0-EA960FE68A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132"/>
          <a:stretch/>
        </p:blipFill>
        <p:spPr bwMode="auto">
          <a:xfrm>
            <a:off x="643467" y="716365"/>
            <a:ext cx="10905066" cy="492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1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9260E4-5558-4E41-9E86-568CCBE29305}"/>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This figure shows how the first model is made and errors from the first model are noted by the algorithm. </a:t>
            </a:r>
          </a:p>
          <a:p>
            <a:r>
              <a:rPr lang="en-US" sz="2200" b="0" i="0">
                <a:effectLst/>
                <a:latin typeface="Times New Roman" panose="02020603050405020304" pitchFamily="18" charset="0"/>
                <a:cs typeface="Times New Roman" panose="02020603050405020304" pitchFamily="18" charset="0"/>
              </a:rPr>
              <a:t>The record which is incorrectly classified is used as input for the next model. </a:t>
            </a:r>
          </a:p>
          <a:p>
            <a:r>
              <a:rPr lang="en-US" sz="2200" b="0" i="0">
                <a:effectLst/>
                <a:latin typeface="Times New Roman" panose="02020603050405020304" pitchFamily="18" charset="0"/>
                <a:cs typeface="Times New Roman" panose="02020603050405020304" pitchFamily="18" charset="0"/>
              </a:rPr>
              <a:t>This process is repeated until the specified condition is met. </a:t>
            </a:r>
          </a:p>
          <a:p>
            <a:r>
              <a:rPr lang="en-US" sz="2200" b="0" i="0">
                <a:effectLst/>
                <a:latin typeface="Times New Roman" panose="02020603050405020304" pitchFamily="18" charset="0"/>
                <a:cs typeface="Times New Roman" panose="02020603050405020304" pitchFamily="18" charset="0"/>
              </a:rPr>
              <a:t>As you can see in the figure, there are ‘n’ number of models made by taking the errors from the previous model. </a:t>
            </a:r>
          </a:p>
          <a:p>
            <a:r>
              <a:rPr lang="en-US" sz="2200" b="0" i="0">
                <a:effectLst/>
                <a:latin typeface="Times New Roman" panose="02020603050405020304" pitchFamily="18" charset="0"/>
                <a:cs typeface="Times New Roman" panose="02020603050405020304" pitchFamily="18" charset="0"/>
              </a:rPr>
              <a:t>This is how boosting works. </a:t>
            </a:r>
          </a:p>
          <a:p>
            <a:r>
              <a:rPr lang="en-US" sz="2200" b="0" i="0">
                <a:effectLst/>
                <a:latin typeface="Times New Roman" panose="02020603050405020304" pitchFamily="18" charset="0"/>
                <a:cs typeface="Times New Roman" panose="02020603050405020304" pitchFamily="18" charset="0"/>
              </a:rPr>
              <a:t>The models 1,2, 3,…, N are individual models that can be known as decision trees. All types of boosting models work on the same principle. </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06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4" name="Content Placeholder 2">
            <a:extLst>
              <a:ext uri="{FF2B5EF4-FFF2-40B4-BE49-F238E27FC236}">
                <a16:creationId xmlns:a16="http://schemas.microsoft.com/office/drawing/2014/main" id="{7BBED615-CA09-4D2D-80BD-1E75C99B79C4}"/>
              </a:ext>
            </a:extLst>
          </p:cNvPr>
          <p:cNvGraphicFramePr>
            <a:graphicFrameLocks noGrp="1"/>
          </p:cNvGraphicFramePr>
          <p:nvPr>
            <p:ph idx="1"/>
          </p:nvPr>
        </p:nvGraphicFramePr>
        <p:xfrm>
          <a:off x="767178" y="31642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daboost algorithm">
            <a:extLst>
              <a:ext uri="{FF2B5EF4-FFF2-40B4-BE49-F238E27FC236}">
                <a16:creationId xmlns:a16="http://schemas.microsoft.com/office/drawing/2014/main" id="{50AC7089-6BC9-4413-89F9-A40AD20F6F2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4835"/>
          <a:stretch/>
        </p:blipFill>
        <p:spPr bwMode="auto">
          <a:xfrm>
            <a:off x="3835944" y="4243526"/>
            <a:ext cx="4520112" cy="212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3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25D8-B7E1-4AB5-9AF6-B357D5423205}"/>
              </a:ext>
            </a:extLst>
          </p:cNvPr>
          <p:cNvSpPr>
            <a:spLocks noGrp="1"/>
          </p:cNvSpPr>
          <p:nvPr>
            <p:ph idx="1"/>
          </p:nvPr>
        </p:nvSpPr>
        <p:spPr>
          <a:xfrm>
            <a:off x="838200" y="511730"/>
            <a:ext cx="10515600" cy="3332301"/>
          </a:xfrm>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figure here represents the stump. </a:t>
            </a:r>
          </a:p>
          <a:p>
            <a:pPr algn="l"/>
            <a:r>
              <a:rPr lang="en-US" b="0" i="0" dirty="0">
                <a:solidFill>
                  <a:srgbClr val="000000"/>
                </a:solidFill>
                <a:effectLst/>
                <a:latin typeface="Times New Roman" panose="02020603050405020304" pitchFamily="18" charset="0"/>
                <a:cs typeface="Times New Roman" panose="02020603050405020304" pitchFamily="18" charset="0"/>
              </a:rPr>
              <a:t>It can be seen clearly that it has only one node with two leaves. </a:t>
            </a:r>
          </a:p>
          <a:p>
            <a:pPr algn="l"/>
            <a:r>
              <a:rPr lang="en-US" b="0" i="0" dirty="0">
                <a:solidFill>
                  <a:srgbClr val="000000"/>
                </a:solidFill>
                <a:effectLst/>
                <a:latin typeface="Times New Roman" panose="02020603050405020304" pitchFamily="18" charset="0"/>
                <a:cs typeface="Times New Roman" panose="02020603050405020304" pitchFamily="18" charset="0"/>
              </a:rPr>
              <a:t>These stumps are weak learners and boosting techniques prefer this. </a:t>
            </a:r>
          </a:p>
          <a:p>
            <a:pPr algn="l"/>
            <a:r>
              <a:rPr lang="en-US" b="0" i="0" dirty="0">
                <a:solidFill>
                  <a:srgbClr val="000000"/>
                </a:solidFill>
                <a:effectLst/>
                <a:latin typeface="Times New Roman" panose="02020603050405020304" pitchFamily="18" charset="0"/>
                <a:cs typeface="Times New Roman" panose="02020603050405020304" pitchFamily="18" charset="0"/>
              </a:rPr>
              <a:t>The order of stumps is very important in AdaBoost. </a:t>
            </a:r>
          </a:p>
          <a:p>
            <a:pPr algn="l"/>
            <a:r>
              <a:rPr lang="en-US" b="0" i="0" dirty="0">
                <a:solidFill>
                  <a:srgbClr val="000000"/>
                </a:solidFill>
                <a:effectLst/>
                <a:latin typeface="Times New Roman" panose="02020603050405020304" pitchFamily="18" charset="0"/>
                <a:cs typeface="Times New Roman" panose="02020603050405020304" pitchFamily="18" charset="0"/>
              </a:rPr>
              <a:t>The error of the first stump influences how other stumps are made. </a:t>
            </a:r>
          </a:p>
          <a:p>
            <a:pPr algn="l"/>
            <a:r>
              <a:rPr lang="en-US" b="0" i="0" dirty="0">
                <a:solidFill>
                  <a:srgbClr val="000000"/>
                </a:solidFill>
                <a:effectLst/>
                <a:latin typeface="Times New Roman" panose="02020603050405020304" pitchFamily="18" charset="0"/>
                <a:cs typeface="Times New Roman" panose="02020603050405020304" pitchFamily="18" charset="0"/>
              </a:rPr>
              <a:t>Let’s understand this with an example. </a:t>
            </a:r>
          </a:p>
        </p:txBody>
      </p:sp>
      <p:pic>
        <p:nvPicPr>
          <p:cNvPr id="3074" name="Picture 2" descr="Dummy Dataset">
            <a:extLst>
              <a:ext uri="{FF2B5EF4-FFF2-40B4-BE49-F238E27FC236}">
                <a16:creationId xmlns:a16="http://schemas.microsoft.com/office/drawing/2014/main" id="{F158E8B9-8490-4133-A356-AA5A140B4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924" y="3597675"/>
            <a:ext cx="7940151" cy="312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2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EA6069-31B8-4528-88A9-1FCFCD2859C3}"/>
              </a:ext>
            </a:extLst>
          </p:cNvPr>
          <p:cNvSpPr>
            <a:spLocks noGrp="1"/>
          </p:cNvSpPr>
          <p:nvPr>
            <p:ph idx="1"/>
          </p:nvPr>
        </p:nvSpPr>
        <p:spPr>
          <a:xfrm>
            <a:off x="838200" y="1929384"/>
            <a:ext cx="10515600" cy="4251960"/>
          </a:xfrm>
        </p:spPr>
        <p:txBody>
          <a:bodyPr>
            <a:normAutofit/>
          </a:bodyPr>
          <a:lstStyle/>
          <a:p>
            <a:r>
              <a:rPr lang="en-US" sz="1900" b="0" i="0">
                <a:effectLst/>
                <a:latin typeface="Times New Roman" panose="02020603050405020304" pitchFamily="18" charset="0"/>
                <a:cs typeface="Times New Roman" panose="02020603050405020304" pitchFamily="18" charset="0"/>
              </a:rPr>
              <a:t>Here’s a sample dataset consisting of only three features where the output is in categorical form. </a:t>
            </a:r>
          </a:p>
          <a:p>
            <a:r>
              <a:rPr lang="en-US" sz="1900" b="0" i="0">
                <a:effectLst/>
                <a:latin typeface="Times New Roman" panose="02020603050405020304" pitchFamily="18" charset="0"/>
                <a:cs typeface="Times New Roman" panose="02020603050405020304" pitchFamily="18" charset="0"/>
              </a:rPr>
              <a:t>The image shows the actual representation of the dataset.</a:t>
            </a:r>
          </a:p>
          <a:p>
            <a:r>
              <a:rPr lang="en-US" sz="1900" b="0" i="0">
                <a:effectLst/>
                <a:latin typeface="Times New Roman" panose="02020603050405020304" pitchFamily="18" charset="0"/>
                <a:cs typeface="Times New Roman" panose="02020603050405020304" pitchFamily="18" charset="0"/>
              </a:rPr>
              <a:t>As the output is in binary/categorical form, it becomes a classification problem. </a:t>
            </a:r>
          </a:p>
          <a:p>
            <a:r>
              <a:rPr lang="en-US" sz="1900" b="0" i="0">
                <a:effectLst/>
                <a:latin typeface="Times New Roman" panose="02020603050405020304" pitchFamily="18" charset="0"/>
                <a:cs typeface="Times New Roman" panose="02020603050405020304" pitchFamily="18" charset="0"/>
              </a:rPr>
              <a:t>In real life, the dataset can have any number of records and features in it. </a:t>
            </a:r>
          </a:p>
          <a:p>
            <a:r>
              <a:rPr lang="en-US" sz="1900" b="0" i="0">
                <a:effectLst/>
                <a:latin typeface="Times New Roman" panose="02020603050405020304" pitchFamily="18" charset="0"/>
                <a:cs typeface="Times New Roman" panose="02020603050405020304" pitchFamily="18" charset="0"/>
              </a:rPr>
              <a:t>Let us consider 5 datasets for explanation purposes. </a:t>
            </a:r>
          </a:p>
          <a:p>
            <a:r>
              <a:rPr lang="en-US" sz="1900" b="0" i="0">
                <a:effectLst/>
                <a:latin typeface="Times New Roman" panose="02020603050405020304" pitchFamily="18" charset="0"/>
                <a:cs typeface="Times New Roman" panose="02020603050405020304" pitchFamily="18" charset="0"/>
              </a:rPr>
              <a:t>The output is in categorical form, here in the form of </a:t>
            </a:r>
            <a:r>
              <a:rPr lang="en-US" sz="1900" b="0" i="1">
                <a:effectLst/>
                <a:latin typeface="Times New Roman" panose="02020603050405020304" pitchFamily="18" charset="0"/>
                <a:cs typeface="Times New Roman" panose="02020603050405020304" pitchFamily="18" charset="0"/>
              </a:rPr>
              <a:t>Yes</a:t>
            </a:r>
            <a:r>
              <a:rPr lang="en-US" sz="1900" b="0" i="0">
                <a:effectLst/>
                <a:latin typeface="Times New Roman" panose="02020603050405020304" pitchFamily="18" charset="0"/>
                <a:cs typeface="Times New Roman" panose="02020603050405020304" pitchFamily="18" charset="0"/>
              </a:rPr>
              <a:t> or </a:t>
            </a:r>
            <a:r>
              <a:rPr lang="en-US" sz="1900" b="0" i="1">
                <a:effectLst/>
                <a:latin typeface="Times New Roman" panose="02020603050405020304" pitchFamily="18" charset="0"/>
                <a:cs typeface="Times New Roman" panose="02020603050405020304" pitchFamily="18" charset="0"/>
              </a:rPr>
              <a:t>No</a:t>
            </a:r>
            <a:r>
              <a:rPr lang="en-US" sz="1900" b="0" i="0">
                <a:effectLst/>
                <a:latin typeface="Times New Roman" panose="02020603050405020304" pitchFamily="18" charset="0"/>
                <a:cs typeface="Times New Roman" panose="02020603050405020304" pitchFamily="18" charset="0"/>
              </a:rPr>
              <a:t>. </a:t>
            </a:r>
          </a:p>
          <a:p>
            <a:r>
              <a:rPr lang="en-US" sz="1900" b="0" i="0">
                <a:effectLst/>
                <a:latin typeface="Times New Roman" panose="02020603050405020304" pitchFamily="18" charset="0"/>
                <a:cs typeface="Times New Roman" panose="02020603050405020304" pitchFamily="18" charset="0"/>
              </a:rPr>
              <a:t>All these records will be assigned a sample weight. </a:t>
            </a:r>
          </a:p>
          <a:p>
            <a:r>
              <a:rPr lang="en-US" sz="1900" b="0" i="0">
                <a:effectLst/>
                <a:latin typeface="Times New Roman" panose="02020603050405020304" pitchFamily="18" charset="0"/>
                <a:cs typeface="Times New Roman" panose="02020603050405020304" pitchFamily="18" charset="0"/>
              </a:rPr>
              <a:t>The formula used for this is ‘</a:t>
            </a:r>
            <a:r>
              <a:rPr lang="en-US" sz="1900" b="1" i="0">
                <a:effectLst/>
                <a:latin typeface="Times New Roman" panose="02020603050405020304" pitchFamily="18" charset="0"/>
                <a:cs typeface="Times New Roman" panose="02020603050405020304" pitchFamily="18" charset="0"/>
              </a:rPr>
              <a:t>W=1/N’</a:t>
            </a:r>
            <a:r>
              <a:rPr lang="en-US" sz="1900" b="0" i="0">
                <a:effectLst/>
                <a:latin typeface="Times New Roman" panose="02020603050405020304" pitchFamily="18" charset="0"/>
                <a:cs typeface="Times New Roman" panose="02020603050405020304" pitchFamily="18" charset="0"/>
              </a:rPr>
              <a:t> where </a:t>
            </a:r>
            <a:r>
              <a:rPr lang="en-US" sz="1900" b="1" i="0">
                <a:effectLst/>
                <a:latin typeface="Times New Roman" panose="02020603050405020304" pitchFamily="18" charset="0"/>
                <a:cs typeface="Times New Roman" panose="02020603050405020304" pitchFamily="18" charset="0"/>
              </a:rPr>
              <a:t>N</a:t>
            </a:r>
            <a:r>
              <a:rPr lang="en-US" sz="1900" b="0" i="0">
                <a:effectLst/>
                <a:latin typeface="Times New Roman" panose="02020603050405020304" pitchFamily="18" charset="0"/>
                <a:cs typeface="Times New Roman" panose="02020603050405020304" pitchFamily="18" charset="0"/>
              </a:rPr>
              <a:t> is the number of records. </a:t>
            </a:r>
          </a:p>
          <a:p>
            <a:r>
              <a:rPr lang="en-US" sz="1900" b="0" i="0">
                <a:effectLst/>
                <a:latin typeface="Times New Roman" panose="02020603050405020304" pitchFamily="18" charset="0"/>
                <a:cs typeface="Times New Roman" panose="02020603050405020304" pitchFamily="18" charset="0"/>
              </a:rPr>
              <a:t>In this dataset, there are only 5 records, so the sample weight becomes </a:t>
            </a:r>
            <a:r>
              <a:rPr lang="en-US" sz="1900" b="1" i="0">
                <a:effectLst/>
                <a:latin typeface="Times New Roman" panose="02020603050405020304" pitchFamily="18" charset="0"/>
                <a:cs typeface="Times New Roman" panose="02020603050405020304" pitchFamily="18" charset="0"/>
              </a:rPr>
              <a:t>1/5</a:t>
            </a:r>
            <a:r>
              <a:rPr lang="en-US" sz="1900" b="0" i="0">
                <a:effectLst/>
                <a:latin typeface="Times New Roman" panose="02020603050405020304" pitchFamily="18" charset="0"/>
                <a:cs typeface="Times New Roman" panose="02020603050405020304" pitchFamily="18" charset="0"/>
              </a:rPr>
              <a:t> initially. </a:t>
            </a:r>
          </a:p>
          <a:p>
            <a:r>
              <a:rPr lang="en-US" sz="1900" b="0" i="0">
                <a:effectLst/>
                <a:latin typeface="Times New Roman" panose="02020603050405020304" pitchFamily="18" charset="0"/>
                <a:cs typeface="Times New Roman" panose="02020603050405020304" pitchFamily="18" charset="0"/>
              </a:rPr>
              <a:t>Every record gets the same weight. </a:t>
            </a:r>
          </a:p>
          <a:p>
            <a:r>
              <a:rPr lang="en-US" sz="1900" b="0" i="0">
                <a:effectLst/>
                <a:latin typeface="Times New Roman" panose="02020603050405020304" pitchFamily="18" charset="0"/>
                <a:cs typeface="Times New Roman" panose="02020603050405020304" pitchFamily="18" charset="0"/>
              </a:rPr>
              <a:t>In this case, it’s 1/5. </a:t>
            </a: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24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7BB-CF9E-4133-94DF-A67592B9442E}"/>
              </a:ext>
            </a:extLst>
          </p:cNvPr>
          <p:cNvSpPr>
            <a:spLocks noGrp="1"/>
          </p:cNvSpPr>
          <p:nvPr>
            <p:ph type="title"/>
          </p:nvPr>
        </p:nvSpPr>
        <p:spPr>
          <a:xfrm>
            <a:off x="838200" y="365125"/>
            <a:ext cx="10515600" cy="1325563"/>
          </a:xfrm>
        </p:spPr>
        <p:txBody>
          <a:bodyPr>
            <a:normAutofit/>
          </a:bodyPr>
          <a:lstStyle/>
          <a:p>
            <a:r>
              <a:rPr lang="en-US" sz="4200" b="1" i="0">
                <a:effectLst/>
                <a:latin typeface="Poppins" panose="00000500000000000000" pitchFamily="2" charset="0"/>
              </a:rPr>
              <a:t>Step 1 – Creating the First Base Learner</a:t>
            </a:r>
            <a:endParaRPr lang="en-IN" sz="420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F47D2F-D198-4DB3-A5ED-2A77A8C14F8D}"/>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To create the first learner, the algorithm takes the first feature, i.e., </a:t>
            </a:r>
            <a:r>
              <a:rPr lang="en-US" sz="2200" b="1" i="0">
                <a:effectLst/>
                <a:latin typeface="Times New Roman" panose="02020603050405020304" pitchFamily="18" charset="0"/>
                <a:cs typeface="Times New Roman" panose="02020603050405020304" pitchFamily="18" charset="0"/>
              </a:rPr>
              <a:t>feature 1</a:t>
            </a:r>
            <a:r>
              <a:rPr lang="en-US" sz="2200" b="0" i="0">
                <a:effectLst/>
                <a:latin typeface="Times New Roman" panose="02020603050405020304" pitchFamily="18" charset="0"/>
                <a:cs typeface="Times New Roman" panose="02020603050405020304" pitchFamily="18" charset="0"/>
              </a:rPr>
              <a:t> and creates the first stump, </a:t>
            </a:r>
            <a:r>
              <a:rPr lang="en-US" sz="2200" b="1" i="0">
                <a:effectLst/>
                <a:latin typeface="Times New Roman" panose="02020603050405020304" pitchFamily="18" charset="0"/>
                <a:cs typeface="Times New Roman" panose="02020603050405020304" pitchFamily="18" charset="0"/>
              </a:rPr>
              <a:t>f1</a:t>
            </a:r>
            <a:r>
              <a:rPr lang="en-US" sz="2200" b="0" i="0">
                <a:effectLst/>
                <a:latin typeface="Times New Roman" panose="02020603050405020304" pitchFamily="18" charset="0"/>
                <a:cs typeface="Times New Roman" panose="02020603050405020304" pitchFamily="18" charset="0"/>
              </a:rPr>
              <a:t>. </a:t>
            </a:r>
          </a:p>
          <a:p>
            <a:r>
              <a:rPr lang="en-US" sz="2200" b="0" i="0">
                <a:effectLst/>
                <a:latin typeface="Times New Roman" panose="02020603050405020304" pitchFamily="18" charset="0"/>
                <a:cs typeface="Times New Roman" panose="02020603050405020304" pitchFamily="18" charset="0"/>
              </a:rPr>
              <a:t>It will create the same number of stumps as the number of features. </a:t>
            </a:r>
          </a:p>
          <a:p>
            <a:r>
              <a:rPr lang="en-US" sz="2200" b="0" i="0">
                <a:effectLst/>
                <a:latin typeface="Times New Roman" panose="02020603050405020304" pitchFamily="18" charset="0"/>
                <a:cs typeface="Times New Roman" panose="02020603050405020304" pitchFamily="18" charset="0"/>
              </a:rPr>
              <a:t>In the case below, it will create 3 stumps as there are only 3 features in this dataset. </a:t>
            </a:r>
          </a:p>
          <a:p>
            <a:r>
              <a:rPr lang="en-US" sz="2200" b="0" i="0">
                <a:effectLst/>
                <a:latin typeface="Times New Roman" panose="02020603050405020304" pitchFamily="18" charset="0"/>
                <a:cs typeface="Times New Roman" panose="02020603050405020304" pitchFamily="18" charset="0"/>
              </a:rPr>
              <a:t>From these stumps, it will create three decision trees. </a:t>
            </a:r>
          </a:p>
          <a:p>
            <a:r>
              <a:rPr lang="en-US" sz="2200" b="0" i="0">
                <a:effectLst/>
                <a:latin typeface="Times New Roman" panose="02020603050405020304" pitchFamily="18" charset="0"/>
                <a:cs typeface="Times New Roman" panose="02020603050405020304" pitchFamily="18" charset="0"/>
              </a:rPr>
              <a:t>This process can be called the stumps-base learner model. </a:t>
            </a:r>
          </a:p>
          <a:p>
            <a:r>
              <a:rPr lang="en-US" sz="2200" b="0" i="0">
                <a:effectLst/>
                <a:latin typeface="Times New Roman" panose="02020603050405020304" pitchFamily="18" charset="0"/>
                <a:cs typeface="Times New Roman" panose="02020603050405020304" pitchFamily="18" charset="0"/>
              </a:rPr>
              <a:t>Out of these 3 models, the algorithm selects only one. </a:t>
            </a:r>
          </a:p>
          <a:p>
            <a:r>
              <a:rPr lang="en-US" sz="2200" b="0" i="0">
                <a:effectLst/>
                <a:latin typeface="Times New Roman" panose="02020603050405020304" pitchFamily="18" charset="0"/>
                <a:cs typeface="Times New Roman" panose="02020603050405020304" pitchFamily="18" charset="0"/>
              </a:rPr>
              <a:t>Two properties are considered while selecting a base learner – Gini and Entropy. </a:t>
            </a:r>
          </a:p>
          <a:p>
            <a:r>
              <a:rPr lang="en-US" sz="2200" b="0" i="0">
                <a:effectLst/>
                <a:latin typeface="Times New Roman" panose="02020603050405020304" pitchFamily="18" charset="0"/>
                <a:cs typeface="Times New Roman" panose="02020603050405020304" pitchFamily="18" charset="0"/>
              </a:rPr>
              <a:t>We must calculate Gini or Entropy the same way it is calculated for decision trees. </a:t>
            </a:r>
          </a:p>
          <a:p>
            <a:r>
              <a:rPr lang="en-US" sz="2200" b="0" i="0">
                <a:effectLst/>
                <a:latin typeface="Times New Roman" panose="02020603050405020304" pitchFamily="18" charset="0"/>
                <a:cs typeface="Times New Roman" panose="02020603050405020304" pitchFamily="18" charset="0"/>
              </a:rPr>
              <a:t>The stump with the least value will be the first base learner. </a:t>
            </a:r>
          </a:p>
        </p:txBody>
      </p:sp>
    </p:spTree>
    <p:extLst>
      <p:ext uri="{BB962C8B-B14F-4D97-AF65-F5344CB8AC3E}">
        <p14:creationId xmlns:p14="http://schemas.microsoft.com/office/powerpoint/2010/main" val="179583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1804</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Poppins</vt:lpstr>
      <vt:lpstr>Times New Roman</vt:lpstr>
      <vt:lpstr>Office Theme</vt:lpstr>
      <vt:lpstr>AdaBoost Algorithm </vt:lpstr>
      <vt:lpstr>AdaBoost Algorithm</vt:lpstr>
      <vt:lpstr>How Does AdaBoost Work?</vt:lpstr>
      <vt:lpstr>PowerPoint Presentation</vt:lpstr>
      <vt:lpstr>PowerPoint Presentation</vt:lpstr>
      <vt:lpstr>PowerPoint Presentation</vt:lpstr>
      <vt:lpstr>PowerPoint Presentation</vt:lpstr>
      <vt:lpstr>PowerPoint Presentation</vt:lpstr>
      <vt:lpstr>Step 1 – Creating the First Base Learner</vt:lpstr>
      <vt:lpstr>PowerPoint Presentation</vt:lpstr>
      <vt:lpstr>PowerPoint Presentation</vt:lpstr>
      <vt:lpstr>Step 2 – Calculating the Total Error (TE)</vt:lpstr>
      <vt:lpstr>PowerPoint Presentation</vt:lpstr>
      <vt:lpstr>Step 4 – Updating Weights</vt:lpstr>
      <vt:lpstr>PowerPoint Presentation</vt:lpstr>
      <vt:lpstr>PowerPoint Presentation</vt:lpstr>
      <vt:lpstr>Step 5 – Creating a New Dataset</vt:lpstr>
      <vt:lpstr>PowerPoint Presentation</vt:lpstr>
      <vt:lpstr>PowerPoint Presentation</vt:lpstr>
      <vt:lpstr>How Does the Algorithm Decide Output for Test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AdaBoost Algorithm</dc:title>
  <dc:creator>Amit Gupta</dc:creator>
  <cp:lastModifiedBy>Amit Gupta</cp:lastModifiedBy>
  <cp:revision>24</cp:revision>
  <dcterms:created xsi:type="dcterms:W3CDTF">2021-09-24T07:07:56Z</dcterms:created>
  <dcterms:modified xsi:type="dcterms:W3CDTF">2021-09-24T11:25:58Z</dcterms:modified>
</cp:coreProperties>
</file>