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6" r:id="rId11"/>
    <p:sldId id="267" r:id="rId12"/>
    <p:sldId id="263"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96" d="100"/>
          <a:sy n="96" d="100"/>
        </p:scale>
        <p:origin x="132"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4F38CB-A14F-4A26-B3DA-BCBAF091DC31}" type="datetimeFigureOut">
              <a:rPr lang="en-IN" smtClean="0"/>
              <a:t>15-09-2023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CC8E3-388E-48D6-AE3D-40A0910FEBDA}" type="slidenum">
              <a:rPr lang="en-IN" smtClean="0"/>
              <a:t>‹#›</a:t>
            </a:fld>
            <a:endParaRPr lang="en-IN"/>
          </a:p>
        </p:txBody>
      </p:sp>
    </p:spTree>
    <p:extLst>
      <p:ext uri="{BB962C8B-B14F-4D97-AF65-F5344CB8AC3E}">
        <p14:creationId xmlns:p14="http://schemas.microsoft.com/office/powerpoint/2010/main" val="1690519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C4C46-E3C6-801A-C634-2366FA0843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3C3F8C-4A37-6EB4-4968-F96BF4E9D6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1B81A7-0650-9CA7-0721-7CD0DE8CF46C}"/>
              </a:ext>
            </a:extLst>
          </p:cNvPr>
          <p:cNvSpPr>
            <a:spLocks noGrp="1"/>
          </p:cNvSpPr>
          <p:nvPr>
            <p:ph type="dt" sz="half" idx="10"/>
          </p:nvPr>
        </p:nvSpPr>
        <p:spPr/>
        <p:txBody>
          <a:bodyPr/>
          <a:lstStyle/>
          <a:p>
            <a:fld id="{33BA2A7A-7A60-498E-8BBD-CA8D7E3BBE5F}" type="datetime1">
              <a:rPr lang="en-IN" smtClean="0"/>
              <a:t>15-09-2023</a:t>
            </a:fld>
            <a:endParaRPr lang="en-IN"/>
          </a:p>
        </p:txBody>
      </p:sp>
      <p:sp>
        <p:nvSpPr>
          <p:cNvPr id="5" name="Footer Placeholder 4">
            <a:extLst>
              <a:ext uri="{FF2B5EF4-FFF2-40B4-BE49-F238E27FC236}">
                <a16:creationId xmlns:a16="http://schemas.microsoft.com/office/drawing/2014/main" id="{784FABFE-3570-27A3-4B51-F9294B4EA56B}"/>
              </a:ext>
            </a:extLst>
          </p:cNvPr>
          <p:cNvSpPr>
            <a:spLocks noGrp="1"/>
          </p:cNvSpPr>
          <p:nvPr>
            <p:ph type="ftr" sz="quarter" idx="11"/>
          </p:nvPr>
        </p:nvSpPr>
        <p:spPr/>
        <p:txBody>
          <a:bodyPr/>
          <a:lstStyle/>
          <a:p>
            <a:r>
              <a:rPr lang="en-IN"/>
              <a:t>Dr. Sarvesh Vishwakarma</a:t>
            </a:r>
          </a:p>
        </p:txBody>
      </p:sp>
      <p:sp>
        <p:nvSpPr>
          <p:cNvPr id="6" name="Slide Number Placeholder 5">
            <a:extLst>
              <a:ext uri="{FF2B5EF4-FFF2-40B4-BE49-F238E27FC236}">
                <a16:creationId xmlns:a16="http://schemas.microsoft.com/office/drawing/2014/main" id="{326E7EA1-43E1-5F0C-C640-C7C1D8D9CAA0}"/>
              </a:ext>
            </a:extLst>
          </p:cNvPr>
          <p:cNvSpPr>
            <a:spLocks noGrp="1"/>
          </p:cNvSpPr>
          <p:nvPr>
            <p:ph type="sldNum" sz="quarter" idx="12"/>
          </p:nvPr>
        </p:nvSpPr>
        <p:spPr/>
        <p:txBody>
          <a:bodyPr/>
          <a:lstStyle/>
          <a:p>
            <a:fld id="{9B44794E-F76E-47FB-9273-BD1D3F0F9933}" type="slidenum">
              <a:rPr lang="en-IN" smtClean="0"/>
              <a:t>‹#›</a:t>
            </a:fld>
            <a:endParaRPr lang="en-IN"/>
          </a:p>
        </p:txBody>
      </p:sp>
    </p:spTree>
    <p:extLst>
      <p:ext uri="{BB962C8B-B14F-4D97-AF65-F5344CB8AC3E}">
        <p14:creationId xmlns:p14="http://schemas.microsoft.com/office/powerpoint/2010/main" val="4225258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F6D1-BB6A-1C85-7930-F2A24DF374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B1B83D-963A-8822-D79D-0DBCECA2D0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B6A7C3-170A-59AA-674C-6CB343DBF5D6}"/>
              </a:ext>
            </a:extLst>
          </p:cNvPr>
          <p:cNvSpPr>
            <a:spLocks noGrp="1"/>
          </p:cNvSpPr>
          <p:nvPr>
            <p:ph type="dt" sz="half" idx="10"/>
          </p:nvPr>
        </p:nvSpPr>
        <p:spPr/>
        <p:txBody>
          <a:bodyPr/>
          <a:lstStyle/>
          <a:p>
            <a:fld id="{FEDBF2FA-5753-40AD-9FF1-30AB2BDDA3C4}" type="datetime1">
              <a:rPr lang="en-IN" smtClean="0"/>
              <a:t>15-09-2023</a:t>
            </a:fld>
            <a:endParaRPr lang="en-IN"/>
          </a:p>
        </p:txBody>
      </p:sp>
      <p:sp>
        <p:nvSpPr>
          <p:cNvPr id="5" name="Footer Placeholder 4">
            <a:extLst>
              <a:ext uri="{FF2B5EF4-FFF2-40B4-BE49-F238E27FC236}">
                <a16:creationId xmlns:a16="http://schemas.microsoft.com/office/drawing/2014/main" id="{1CA70419-1225-82CC-445F-1A6734DE8102}"/>
              </a:ext>
            </a:extLst>
          </p:cNvPr>
          <p:cNvSpPr>
            <a:spLocks noGrp="1"/>
          </p:cNvSpPr>
          <p:nvPr>
            <p:ph type="ftr" sz="quarter" idx="11"/>
          </p:nvPr>
        </p:nvSpPr>
        <p:spPr/>
        <p:txBody>
          <a:bodyPr/>
          <a:lstStyle/>
          <a:p>
            <a:r>
              <a:rPr lang="en-IN"/>
              <a:t>Dr. Sarvesh Vishwakarma</a:t>
            </a:r>
          </a:p>
        </p:txBody>
      </p:sp>
      <p:sp>
        <p:nvSpPr>
          <p:cNvPr id="6" name="Slide Number Placeholder 5">
            <a:extLst>
              <a:ext uri="{FF2B5EF4-FFF2-40B4-BE49-F238E27FC236}">
                <a16:creationId xmlns:a16="http://schemas.microsoft.com/office/drawing/2014/main" id="{51778E0C-1B92-4BEA-02D7-E53B5F4BBB05}"/>
              </a:ext>
            </a:extLst>
          </p:cNvPr>
          <p:cNvSpPr>
            <a:spLocks noGrp="1"/>
          </p:cNvSpPr>
          <p:nvPr>
            <p:ph type="sldNum" sz="quarter" idx="12"/>
          </p:nvPr>
        </p:nvSpPr>
        <p:spPr/>
        <p:txBody>
          <a:bodyPr/>
          <a:lstStyle/>
          <a:p>
            <a:fld id="{9B44794E-F76E-47FB-9273-BD1D3F0F9933}" type="slidenum">
              <a:rPr lang="en-IN" smtClean="0"/>
              <a:t>‹#›</a:t>
            </a:fld>
            <a:endParaRPr lang="en-IN"/>
          </a:p>
        </p:txBody>
      </p:sp>
    </p:spTree>
    <p:extLst>
      <p:ext uri="{BB962C8B-B14F-4D97-AF65-F5344CB8AC3E}">
        <p14:creationId xmlns:p14="http://schemas.microsoft.com/office/powerpoint/2010/main" val="620200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57691-140C-71AC-4B5D-563DF6871D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19D67E-E2A6-D40D-0B75-ABB39047B9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D29B83-21D7-392C-159C-8409F65244BD}"/>
              </a:ext>
            </a:extLst>
          </p:cNvPr>
          <p:cNvSpPr>
            <a:spLocks noGrp="1"/>
          </p:cNvSpPr>
          <p:nvPr>
            <p:ph type="dt" sz="half" idx="10"/>
          </p:nvPr>
        </p:nvSpPr>
        <p:spPr/>
        <p:txBody>
          <a:bodyPr/>
          <a:lstStyle/>
          <a:p>
            <a:fld id="{CE875E0A-63E8-4B39-B6E3-107339B60D8E}" type="datetime1">
              <a:rPr lang="en-IN" smtClean="0"/>
              <a:t>15-09-2023</a:t>
            </a:fld>
            <a:endParaRPr lang="en-IN"/>
          </a:p>
        </p:txBody>
      </p:sp>
      <p:sp>
        <p:nvSpPr>
          <p:cNvPr id="5" name="Footer Placeholder 4">
            <a:extLst>
              <a:ext uri="{FF2B5EF4-FFF2-40B4-BE49-F238E27FC236}">
                <a16:creationId xmlns:a16="http://schemas.microsoft.com/office/drawing/2014/main" id="{07F3C286-B3BE-E2C0-1BA6-A31B79171F63}"/>
              </a:ext>
            </a:extLst>
          </p:cNvPr>
          <p:cNvSpPr>
            <a:spLocks noGrp="1"/>
          </p:cNvSpPr>
          <p:nvPr>
            <p:ph type="ftr" sz="quarter" idx="11"/>
          </p:nvPr>
        </p:nvSpPr>
        <p:spPr/>
        <p:txBody>
          <a:bodyPr/>
          <a:lstStyle/>
          <a:p>
            <a:r>
              <a:rPr lang="en-IN"/>
              <a:t>Dr. Sarvesh Vishwakarma</a:t>
            </a:r>
          </a:p>
        </p:txBody>
      </p:sp>
      <p:sp>
        <p:nvSpPr>
          <p:cNvPr id="6" name="Slide Number Placeholder 5">
            <a:extLst>
              <a:ext uri="{FF2B5EF4-FFF2-40B4-BE49-F238E27FC236}">
                <a16:creationId xmlns:a16="http://schemas.microsoft.com/office/drawing/2014/main" id="{A0853B6A-3282-8323-D20F-1C4FBE4D0A2B}"/>
              </a:ext>
            </a:extLst>
          </p:cNvPr>
          <p:cNvSpPr>
            <a:spLocks noGrp="1"/>
          </p:cNvSpPr>
          <p:nvPr>
            <p:ph type="sldNum" sz="quarter" idx="12"/>
          </p:nvPr>
        </p:nvSpPr>
        <p:spPr/>
        <p:txBody>
          <a:bodyPr/>
          <a:lstStyle/>
          <a:p>
            <a:fld id="{9B44794E-F76E-47FB-9273-BD1D3F0F9933}" type="slidenum">
              <a:rPr lang="en-IN" smtClean="0"/>
              <a:t>‹#›</a:t>
            </a:fld>
            <a:endParaRPr lang="en-IN"/>
          </a:p>
        </p:txBody>
      </p:sp>
    </p:spTree>
    <p:extLst>
      <p:ext uri="{BB962C8B-B14F-4D97-AF65-F5344CB8AC3E}">
        <p14:creationId xmlns:p14="http://schemas.microsoft.com/office/powerpoint/2010/main" val="182240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40C3-A489-91D8-61AD-060FA83917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0FEEDA-E020-AD41-4250-6EF5CD5C2F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9117AE-A5A8-F9A5-0A93-0A161B536D03}"/>
              </a:ext>
            </a:extLst>
          </p:cNvPr>
          <p:cNvSpPr>
            <a:spLocks noGrp="1"/>
          </p:cNvSpPr>
          <p:nvPr>
            <p:ph type="dt" sz="half" idx="10"/>
          </p:nvPr>
        </p:nvSpPr>
        <p:spPr/>
        <p:txBody>
          <a:bodyPr/>
          <a:lstStyle/>
          <a:p>
            <a:fld id="{07D1D8BD-AF20-4C0C-96C1-60F6A706BD88}" type="datetime1">
              <a:rPr lang="en-IN" smtClean="0"/>
              <a:t>15-09-2023</a:t>
            </a:fld>
            <a:endParaRPr lang="en-IN"/>
          </a:p>
        </p:txBody>
      </p:sp>
      <p:sp>
        <p:nvSpPr>
          <p:cNvPr id="5" name="Footer Placeholder 4">
            <a:extLst>
              <a:ext uri="{FF2B5EF4-FFF2-40B4-BE49-F238E27FC236}">
                <a16:creationId xmlns:a16="http://schemas.microsoft.com/office/drawing/2014/main" id="{CDCD102C-AE0C-CE1C-7A6A-E594826DD26D}"/>
              </a:ext>
            </a:extLst>
          </p:cNvPr>
          <p:cNvSpPr>
            <a:spLocks noGrp="1"/>
          </p:cNvSpPr>
          <p:nvPr>
            <p:ph type="ftr" sz="quarter" idx="11"/>
          </p:nvPr>
        </p:nvSpPr>
        <p:spPr/>
        <p:txBody>
          <a:bodyPr/>
          <a:lstStyle/>
          <a:p>
            <a:r>
              <a:rPr lang="en-IN"/>
              <a:t>Dr. Sarvesh Vishwakarma</a:t>
            </a:r>
          </a:p>
        </p:txBody>
      </p:sp>
      <p:sp>
        <p:nvSpPr>
          <p:cNvPr id="6" name="Slide Number Placeholder 5">
            <a:extLst>
              <a:ext uri="{FF2B5EF4-FFF2-40B4-BE49-F238E27FC236}">
                <a16:creationId xmlns:a16="http://schemas.microsoft.com/office/drawing/2014/main" id="{B03B700E-A1AB-4CC1-304F-2347F9C4E8F3}"/>
              </a:ext>
            </a:extLst>
          </p:cNvPr>
          <p:cNvSpPr>
            <a:spLocks noGrp="1"/>
          </p:cNvSpPr>
          <p:nvPr>
            <p:ph type="sldNum" sz="quarter" idx="12"/>
          </p:nvPr>
        </p:nvSpPr>
        <p:spPr/>
        <p:txBody>
          <a:bodyPr/>
          <a:lstStyle/>
          <a:p>
            <a:fld id="{9B44794E-F76E-47FB-9273-BD1D3F0F9933}" type="slidenum">
              <a:rPr lang="en-IN" smtClean="0"/>
              <a:t>‹#›</a:t>
            </a:fld>
            <a:endParaRPr lang="en-IN"/>
          </a:p>
        </p:txBody>
      </p:sp>
    </p:spTree>
    <p:extLst>
      <p:ext uri="{BB962C8B-B14F-4D97-AF65-F5344CB8AC3E}">
        <p14:creationId xmlns:p14="http://schemas.microsoft.com/office/powerpoint/2010/main" val="1939444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3006-F57A-13F2-115E-713AD8F0AB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FBAE44-03EB-3F9A-C4BC-A29928BFC9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047876-1985-F01F-6EC9-B88323FCD4DC}"/>
              </a:ext>
            </a:extLst>
          </p:cNvPr>
          <p:cNvSpPr>
            <a:spLocks noGrp="1"/>
          </p:cNvSpPr>
          <p:nvPr>
            <p:ph type="dt" sz="half" idx="10"/>
          </p:nvPr>
        </p:nvSpPr>
        <p:spPr/>
        <p:txBody>
          <a:bodyPr/>
          <a:lstStyle/>
          <a:p>
            <a:fld id="{6BE9574D-AD39-4B32-85C8-D41AC7226A48}" type="datetime1">
              <a:rPr lang="en-IN" smtClean="0"/>
              <a:t>15-09-2023</a:t>
            </a:fld>
            <a:endParaRPr lang="en-IN"/>
          </a:p>
        </p:txBody>
      </p:sp>
      <p:sp>
        <p:nvSpPr>
          <p:cNvPr id="5" name="Footer Placeholder 4">
            <a:extLst>
              <a:ext uri="{FF2B5EF4-FFF2-40B4-BE49-F238E27FC236}">
                <a16:creationId xmlns:a16="http://schemas.microsoft.com/office/drawing/2014/main" id="{CC1CF295-6E52-54A4-946F-5F65C5B157B5}"/>
              </a:ext>
            </a:extLst>
          </p:cNvPr>
          <p:cNvSpPr>
            <a:spLocks noGrp="1"/>
          </p:cNvSpPr>
          <p:nvPr>
            <p:ph type="ftr" sz="quarter" idx="11"/>
          </p:nvPr>
        </p:nvSpPr>
        <p:spPr/>
        <p:txBody>
          <a:bodyPr/>
          <a:lstStyle/>
          <a:p>
            <a:r>
              <a:rPr lang="en-IN"/>
              <a:t>Dr. Sarvesh Vishwakarma</a:t>
            </a:r>
          </a:p>
        </p:txBody>
      </p:sp>
      <p:sp>
        <p:nvSpPr>
          <p:cNvPr id="6" name="Slide Number Placeholder 5">
            <a:extLst>
              <a:ext uri="{FF2B5EF4-FFF2-40B4-BE49-F238E27FC236}">
                <a16:creationId xmlns:a16="http://schemas.microsoft.com/office/drawing/2014/main" id="{84A5ACA7-9632-EF23-D218-AC45E3A821EE}"/>
              </a:ext>
            </a:extLst>
          </p:cNvPr>
          <p:cNvSpPr>
            <a:spLocks noGrp="1"/>
          </p:cNvSpPr>
          <p:nvPr>
            <p:ph type="sldNum" sz="quarter" idx="12"/>
          </p:nvPr>
        </p:nvSpPr>
        <p:spPr/>
        <p:txBody>
          <a:bodyPr/>
          <a:lstStyle/>
          <a:p>
            <a:fld id="{9B44794E-F76E-47FB-9273-BD1D3F0F9933}" type="slidenum">
              <a:rPr lang="en-IN" smtClean="0"/>
              <a:t>‹#›</a:t>
            </a:fld>
            <a:endParaRPr lang="en-IN"/>
          </a:p>
        </p:txBody>
      </p:sp>
    </p:spTree>
    <p:extLst>
      <p:ext uri="{BB962C8B-B14F-4D97-AF65-F5344CB8AC3E}">
        <p14:creationId xmlns:p14="http://schemas.microsoft.com/office/powerpoint/2010/main" val="700841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5C14-BA77-D96E-2BBA-B32340F47B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AD26A2-453A-6D7E-7F60-D01E029AE7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8C8AB7-E7EF-D1B5-2CCA-ADF3FC0DE1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643841-5801-C7EF-05BE-73B14821795D}"/>
              </a:ext>
            </a:extLst>
          </p:cNvPr>
          <p:cNvSpPr>
            <a:spLocks noGrp="1"/>
          </p:cNvSpPr>
          <p:nvPr>
            <p:ph type="dt" sz="half" idx="10"/>
          </p:nvPr>
        </p:nvSpPr>
        <p:spPr/>
        <p:txBody>
          <a:bodyPr/>
          <a:lstStyle/>
          <a:p>
            <a:fld id="{95390B05-82E2-4F04-8B36-062D79035BC4}" type="datetime1">
              <a:rPr lang="en-IN" smtClean="0"/>
              <a:t>15-09-2023</a:t>
            </a:fld>
            <a:endParaRPr lang="en-IN"/>
          </a:p>
        </p:txBody>
      </p:sp>
      <p:sp>
        <p:nvSpPr>
          <p:cNvPr id="6" name="Footer Placeholder 5">
            <a:extLst>
              <a:ext uri="{FF2B5EF4-FFF2-40B4-BE49-F238E27FC236}">
                <a16:creationId xmlns:a16="http://schemas.microsoft.com/office/drawing/2014/main" id="{049009C5-27B6-B761-6BE4-061C9B5DA158}"/>
              </a:ext>
            </a:extLst>
          </p:cNvPr>
          <p:cNvSpPr>
            <a:spLocks noGrp="1"/>
          </p:cNvSpPr>
          <p:nvPr>
            <p:ph type="ftr" sz="quarter" idx="11"/>
          </p:nvPr>
        </p:nvSpPr>
        <p:spPr/>
        <p:txBody>
          <a:bodyPr/>
          <a:lstStyle/>
          <a:p>
            <a:r>
              <a:rPr lang="en-IN"/>
              <a:t>Dr. Sarvesh Vishwakarma</a:t>
            </a:r>
          </a:p>
        </p:txBody>
      </p:sp>
      <p:sp>
        <p:nvSpPr>
          <p:cNvPr id="7" name="Slide Number Placeholder 6">
            <a:extLst>
              <a:ext uri="{FF2B5EF4-FFF2-40B4-BE49-F238E27FC236}">
                <a16:creationId xmlns:a16="http://schemas.microsoft.com/office/drawing/2014/main" id="{874E4D55-7C39-406B-895D-DBD23AC450CB}"/>
              </a:ext>
            </a:extLst>
          </p:cNvPr>
          <p:cNvSpPr>
            <a:spLocks noGrp="1"/>
          </p:cNvSpPr>
          <p:nvPr>
            <p:ph type="sldNum" sz="quarter" idx="12"/>
          </p:nvPr>
        </p:nvSpPr>
        <p:spPr/>
        <p:txBody>
          <a:bodyPr/>
          <a:lstStyle/>
          <a:p>
            <a:fld id="{9B44794E-F76E-47FB-9273-BD1D3F0F9933}" type="slidenum">
              <a:rPr lang="en-IN" smtClean="0"/>
              <a:t>‹#›</a:t>
            </a:fld>
            <a:endParaRPr lang="en-IN"/>
          </a:p>
        </p:txBody>
      </p:sp>
    </p:spTree>
    <p:extLst>
      <p:ext uri="{BB962C8B-B14F-4D97-AF65-F5344CB8AC3E}">
        <p14:creationId xmlns:p14="http://schemas.microsoft.com/office/powerpoint/2010/main" val="156247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1BF9-69BD-C4F8-D749-72731B88A0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B19E5F-62BA-9158-B415-595ED9148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4411CB-A054-FFF0-87E8-FE4F2787F5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929B9F-513D-70F1-3509-CD516CF4AD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B2A5B4-B8BF-DC4A-430B-1981C6C9AC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19F8DE-03F7-42FE-D77F-1295782A49C1}"/>
              </a:ext>
            </a:extLst>
          </p:cNvPr>
          <p:cNvSpPr>
            <a:spLocks noGrp="1"/>
          </p:cNvSpPr>
          <p:nvPr>
            <p:ph type="dt" sz="half" idx="10"/>
          </p:nvPr>
        </p:nvSpPr>
        <p:spPr/>
        <p:txBody>
          <a:bodyPr/>
          <a:lstStyle/>
          <a:p>
            <a:fld id="{5E7B31FC-9D15-4F3A-A855-5C8038850745}" type="datetime1">
              <a:rPr lang="en-IN" smtClean="0"/>
              <a:t>15-09-2023</a:t>
            </a:fld>
            <a:endParaRPr lang="en-IN"/>
          </a:p>
        </p:txBody>
      </p:sp>
      <p:sp>
        <p:nvSpPr>
          <p:cNvPr id="8" name="Footer Placeholder 7">
            <a:extLst>
              <a:ext uri="{FF2B5EF4-FFF2-40B4-BE49-F238E27FC236}">
                <a16:creationId xmlns:a16="http://schemas.microsoft.com/office/drawing/2014/main" id="{2A073CAB-5F33-9612-626E-55417ED1FA4B}"/>
              </a:ext>
            </a:extLst>
          </p:cNvPr>
          <p:cNvSpPr>
            <a:spLocks noGrp="1"/>
          </p:cNvSpPr>
          <p:nvPr>
            <p:ph type="ftr" sz="quarter" idx="11"/>
          </p:nvPr>
        </p:nvSpPr>
        <p:spPr/>
        <p:txBody>
          <a:bodyPr/>
          <a:lstStyle/>
          <a:p>
            <a:r>
              <a:rPr lang="en-IN"/>
              <a:t>Dr. Sarvesh Vishwakarma</a:t>
            </a:r>
          </a:p>
        </p:txBody>
      </p:sp>
      <p:sp>
        <p:nvSpPr>
          <p:cNvPr id="9" name="Slide Number Placeholder 8">
            <a:extLst>
              <a:ext uri="{FF2B5EF4-FFF2-40B4-BE49-F238E27FC236}">
                <a16:creationId xmlns:a16="http://schemas.microsoft.com/office/drawing/2014/main" id="{C83C48CC-4346-2B4B-6815-8CAD717AC22F}"/>
              </a:ext>
            </a:extLst>
          </p:cNvPr>
          <p:cNvSpPr>
            <a:spLocks noGrp="1"/>
          </p:cNvSpPr>
          <p:nvPr>
            <p:ph type="sldNum" sz="quarter" idx="12"/>
          </p:nvPr>
        </p:nvSpPr>
        <p:spPr/>
        <p:txBody>
          <a:bodyPr/>
          <a:lstStyle/>
          <a:p>
            <a:fld id="{9B44794E-F76E-47FB-9273-BD1D3F0F9933}" type="slidenum">
              <a:rPr lang="en-IN" smtClean="0"/>
              <a:t>‹#›</a:t>
            </a:fld>
            <a:endParaRPr lang="en-IN"/>
          </a:p>
        </p:txBody>
      </p:sp>
    </p:spTree>
    <p:extLst>
      <p:ext uri="{BB962C8B-B14F-4D97-AF65-F5344CB8AC3E}">
        <p14:creationId xmlns:p14="http://schemas.microsoft.com/office/powerpoint/2010/main" val="191878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62DB-51F2-202B-840F-35F401E140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86A3B4-13C2-3F51-F94A-00A508360091}"/>
              </a:ext>
            </a:extLst>
          </p:cNvPr>
          <p:cNvSpPr>
            <a:spLocks noGrp="1"/>
          </p:cNvSpPr>
          <p:nvPr>
            <p:ph type="dt" sz="half" idx="10"/>
          </p:nvPr>
        </p:nvSpPr>
        <p:spPr/>
        <p:txBody>
          <a:bodyPr/>
          <a:lstStyle/>
          <a:p>
            <a:fld id="{B7BF4B2E-576D-40A0-9419-853A60A8AB83}" type="datetime1">
              <a:rPr lang="en-IN" smtClean="0"/>
              <a:t>15-09-2023</a:t>
            </a:fld>
            <a:endParaRPr lang="en-IN"/>
          </a:p>
        </p:txBody>
      </p:sp>
      <p:sp>
        <p:nvSpPr>
          <p:cNvPr id="4" name="Footer Placeholder 3">
            <a:extLst>
              <a:ext uri="{FF2B5EF4-FFF2-40B4-BE49-F238E27FC236}">
                <a16:creationId xmlns:a16="http://schemas.microsoft.com/office/drawing/2014/main" id="{DA55D9C2-AD52-546A-F5FE-146E95430CA6}"/>
              </a:ext>
            </a:extLst>
          </p:cNvPr>
          <p:cNvSpPr>
            <a:spLocks noGrp="1"/>
          </p:cNvSpPr>
          <p:nvPr>
            <p:ph type="ftr" sz="quarter" idx="11"/>
          </p:nvPr>
        </p:nvSpPr>
        <p:spPr/>
        <p:txBody>
          <a:bodyPr/>
          <a:lstStyle/>
          <a:p>
            <a:r>
              <a:rPr lang="en-IN"/>
              <a:t>Dr. Sarvesh Vishwakarma</a:t>
            </a:r>
          </a:p>
        </p:txBody>
      </p:sp>
      <p:sp>
        <p:nvSpPr>
          <p:cNvPr id="5" name="Slide Number Placeholder 4">
            <a:extLst>
              <a:ext uri="{FF2B5EF4-FFF2-40B4-BE49-F238E27FC236}">
                <a16:creationId xmlns:a16="http://schemas.microsoft.com/office/drawing/2014/main" id="{43A6C201-BCB2-8E5C-22F3-F185540C62D9}"/>
              </a:ext>
            </a:extLst>
          </p:cNvPr>
          <p:cNvSpPr>
            <a:spLocks noGrp="1"/>
          </p:cNvSpPr>
          <p:nvPr>
            <p:ph type="sldNum" sz="quarter" idx="12"/>
          </p:nvPr>
        </p:nvSpPr>
        <p:spPr/>
        <p:txBody>
          <a:bodyPr/>
          <a:lstStyle/>
          <a:p>
            <a:fld id="{9B44794E-F76E-47FB-9273-BD1D3F0F9933}" type="slidenum">
              <a:rPr lang="en-IN" smtClean="0"/>
              <a:t>‹#›</a:t>
            </a:fld>
            <a:endParaRPr lang="en-IN"/>
          </a:p>
        </p:txBody>
      </p:sp>
    </p:spTree>
    <p:extLst>
      <p:ext uri="{BB962C8B-B14F-4D97-AF65-F5344CB8AC3E}">
        <p14:creationId xmlns:p14="http://schemas.microsoft.com/office/powerpoint/2010/main" val="3399376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3F046D-743C-E3AA-A00C-647FA82D2CBF}"/>
              </a:ext>
            </a:extLst>
          </p:cNvPr>
          <p:cNvSpPr>
            <a:spLocks noGrp="1"/>
          </p:cNvSpPr>
          <p:nvPr>
            <p:ph type="dt" sz="half" idx="10"/>
          </p:nvPr>
        </p:nvSpPr>
        <p:spPr/>
        <p:txBody>
          <a:bodyPr/>
          <a:lstStyle/>
          <a:p>
            <a:fld id="{2713524D-42C1-447A-9541-5CCB7CF31CD4}" type="datetime1">
              <a:rPr lang="en-IN" smtClean="0"/>
              <a:t>15-09-2023</a:t>
            </a:fld>
            <a:endParaRPr lang="en-IN"/>
          </a:p>
        </p:txBody>
      </p:sp>
      <p:sp>
        <p:nvSpPr>
          <p:cNvPr id="3" name="Footer Placeholder 2">
            <a:extLst>
              <a:ext uri="{FF2B5EF4-FFF2-40B4-BE49-F238E27FC236}">
                <a16:creationId xmlns:a16="http://schemas.microsoft.com/office/drawing/2014/main" id="{D6CD9FE3-099C-754A-B396-82D72CB10066}"/>
              </a:ext>
            </a:extLst>
          </p:cNvPr>
          <p:cNvSpPr>
            <a:spLocks noGrp="1"/>
          </p:cNvSpPr>
          <p:nvPr>
            <p:ph type="ftr" sz="quarter" idx="11"/>
          </p:nvPr>
        </p:nvSpPr>
        <p:spPr/>
        <p:txBody>
          <a:bodyPr/>
          <a:lstStyle/>
          <a:p>
            <a:r>
              <a:rPr lang="en-IN"/>
              <a:t>Dr. Sarvesh Vishwakarma</a:t>
            </a:r>
          </a:p>
        </p:txBody>
      </p:sp>
      <p:sp>
        <p:nvSpPr>
          <p:cNvPr id="4" name="Slide Number Placeholder 3">
            <a:extLst>
              <a:ext uri="{FF2B5EF4-FFF2-40B4-BE49-F238E27FC236}">
                <a16:creationId xmlns:a16="http://schemas.microsoft.com/office/drawing/2014/main" id="{10CF7E77-3777-337B-F3B0-8DA10FAFE46F}"/>
              </a:ext>
            </a:extLst>
          </p:cNvPr>
          <p:cNvSpPr>
            <a:spLocks noGrp="1"/>
          </p:cNvSpPr>
          <p:nvPr>
            <p:ph type="sldNum" sz="quarter" idx="12"/>
          </p:nvPr>
        </p:nvSpPr>
        <p:spPr/>
        <p:txBody>
          <a:bodyPr/>
          <a:lstStyle/>
          <a:p>
            <a:fld id="{9B44794E-F76E-47FB-9273-BD1D3F0F9933}" type="slidenum">
              <a:rPr lang="en-IN" smtClean="0"/>
              <a:t>‹#›</a:t>
            </a:fld>
            <a:endParaRPr lang="en-IN"/>
          </a:p>
        </p:txBody>
      </p:sp>
    </p:spTree>
    <p:extLst>
      <p:ext uri="{BB962C8B-B14F-4D97-AF65-F5344CB8AC3E}">
        <p14:creationId xmlns:p14="http://schemas.microsoft.com/office/powerpoint/2010/main" val="28568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E6496-1E0D-4969-025D-57B8677BDA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330284-3627-30A4-B539-A05E739B6B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2E43D6-1046-C062-7F9F-B21250A72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17F3C6-A7EA-43FA-21CF-43D4F860436F}"/>
              </a:ext>
            </a:extLst>
          </p:cNvPr>
          <p:cNvSpPr>
            <a:spLocks noGrp="1"/>
          </p:cNvSpPr>
          <p:nvPr>
            <p:ph type="dt" sz="half" idx="10"/>
          </p:nvPr>
        </p:nvSpPr>
        <p:spPr/>
        <p:txBody>
          <a:bodyPr/>
          <a:lstStyle/>
          <a:p>
            <a:fld id="{E9BBFA4B-CCBF-4CD5-8EA0-5F8BD1557A36}" type="datetime1">
              <a:rPr lang="en-IN" smtClean="0"/>
              <a:t>15-09-2023</a:t>
            </a:fld>
            <a:endParaRPr lang="en-IN"/>
          </a:p>
        </p:txBody>
      </p:sp>
      <p:sp>
        <p:nvSpPr>
          <p:cNvPr id="6" name="Footer Placeholder 5">
            <a:extLst>
              <a:ext uri="{FF2B5EF4-FFF2-40B4-BE49-F238E27FC236}">
                <a16:creationId xmlns:a16="http://schemas.microsoft.com/office/drawing/2014/main" id="{5317645C-A05D-9F0F-73F8-BB8608951EDE}"/>
              </a:ext>
            </a:extLst>
          </p:cNvPr>
          <p:cNvSpPr>
            <a:spLocks noGrp="1"/>
          </p:cNvSpPr>
          <p:nvPr>
            <p:ph type="ftr" sz="quarter" idx="11"/>
          </p:nvPr>
        </p:nvSpPr>
        <p:spPr/>
        <p:txBody>
          <a:bodyPr/>
          <a:lstStyle/>
          <a:p>
            <a:r>
              <a:rPr lang="en-IN"/>
              <a:t>Dr. Sarvesh Vishwakarma</a:t>
            </a:r>
          </a:p>
        </p:txBody>
      </p:sp>
      <p:sp>
        <p:nvSpPr>
          <p:cNvPr id="7" name="Slide Number Placeholder 6">
            <a:extLst>
              <a:ext uri="{FF2B5EF4-FFF2-40B4-BE49-F238E27FC236}">
                <a16:creationId xmlns:a16="http://schemas.microsoft.com/office/drawing/2014/main" id="{775E341A-10CF-2021-CBEB-36A1BC9F992F}"/>
              </a:ext>
            </a:extLst>
          </p:cNvPr>
          <p:cNvSpPr>
            <a:spLocks noGrp="1"/>
          </p:cNvSpPr>
          <p:nvPr>
            <p:ph type="sldNum" sz="quarter" idx="12"/>
          </p:nvPr>
        </p:nvSpPr>
        <p:spPr/>
        <p:txBody>
          <a:bodyPr/>
          <a:lstStyle/>
          <a:p>
            <a:fld id="{9B44794E-F76E-47FB-9273-BD1D3F0F9933}" type="slidenum">
              <a:rPr lang="en-IN" smtClean="0"/>
              <a:t>‹#›</a:t>
            </a:fld>
            <a:endParaRPr lang="en-IN"/>
          </a:p>
        </p:txBody>
      </p:sp>
    </p:spTree>
    <p:extLst>
      <p:ext uri="{BB962C8B-B14F-4D97-AF65-F5344CB8AC3E}">
        <p14:creationId xmlns:p14="http://schemas.microsoft.com/office/powerpoint/2010/main" val="2702975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A178-F03B-FB63-F04C-FB70184D11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BD5C59-225E-66F0-6443-D59BEE9E74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4AE1CC-C5C1-DA64-BF1A-C30C91647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C1058A-1CE8-370E-E707-42E471D68380}"/>
              </a:ext>
            </a:extLst>
          </p:cNvPr>
          <p:cNvSpPr>
            <a:spLocks noGrp="1"/>
          </p:cNvSpPr>
          <p:nvPr>
            <p:ph type="dt" sz="half" idx="10"/>
          </p:nvPr>
        </p:nvSpPr>
        <p:spPr/>
        <p:txBody>
          <a:bodyPr/>
          <a:lstStyle/>
          <a:p>
            <a:fld id="{B8039A01-63EC-4FBE-B155-0A622DBD340C}" type="datetime1">
              <a:rPr lang="en-IN" smtClean="0"/>
              <a:t>15-09-2023</a:t>
            </a:fld>
            <a:endParaRPr lang="en-IN"/>
          </a:p>
        </p:txBody>
      </p:sp>
      <p:sp>
        <p:nvSpPr>
          <p:cNvPr id="6" name="Footer Placeholder 5">
            <a:extLst>
              <a:ext uri="{FF2B5EF4-FFF2-40B4-BE49-F238E27FC236}">
                <a16:creationId xmlns:a16="http://schemas.microsoft.com/office/drawing/2014/main" id="{85A99085-1420-B4AC-57FA-E274EA85B078}"/>
              </a:ext>
            </a:extLst>
          </p:cNvPr>
          <p:cNvSpPr>
            <a:spLocks noGrp="1"/>
          </p:cNvSpPr>
          <p:nvPr>
            <p:ph type="ftr" sz="quarter" idx="11"/>
          </p:nvPr>
        </p:nvSpPr>
        <p:spPr/>
        <p:txBody>
          <a:bodyPr/>
          <a:lstStyle/>
          <a:p>
            <a:r>
              <a:rPr lang="en-IN"/>
              <a:t>Dr. Sarvesh Vishwakarma</a:t>
            </a:r>
          </a:p>
        </p:txBody>
      </p:sp>
      <p:sp>
        <p:nvSpPr>
          <p:cNvPr id="7" name="Slide Number Placeholder 6">
            <a:extLst>
              <a:ext uri="{FF2B5EF4-FFF2-40B4-BE49-F238E27FC236}">
                <a16:creationId xmlns:a16="http://schemas.microsoft.com/office/drawing/2014/main" id="{CEAE07E3-E5A6-25EA-D742-C52DA8EDFD30}"/>
              </a:ext>
            </a:extLst>
          </p:cNvPr>
          <p:cNvSpPr>
            <a:spLocks noGrp="1"/>
          </p:cNvSpPr>
          <p:nvPr>
            <p:ph type="sldNum" sz="quarter" idx="12"/>
          </p:nvPr>
        </p:nvSpPr>
        <p:spPr/>
        <p:txBody>
          <a:bodyPr/>
          <a:lstStyle/>
          <a:p>
            <a:fld id="{9B44794E-F76E-47FB-9273-BD1D3F0F9933}" type="slidenum">
              <a:rPr lang="en-IN" smtClean="0"/>
              <a:t>‹#›</a:t>
            </a:fld>
            <a:endParaRPr lang="en-IN"/>
          </a:p>
        </p:txBody>
      </p:sp>
    </p:spTree>
    <p:extLst>
      <p:ext uri="{BB962C8B-B14F-4D97-AF65-F5344CB8AC3E}">
        <p14:creationId xmlns:p14="http://schemas.microsoft.com/office/powerpoint/2010/main" val="1903260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F19A31-08B0-7188-6875-64DD938CFD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A59216-0D59-9036-04B4-C313D7683F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7353A0-06F6-6B27-ED33-9C5D1756A6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55210-CE73-4495-B9E2-56BD7419B21E}" type="datetime1">
              <a:rPr lang="en-IN" smtClean="0"/>
              <a:t>15-09-2023</a:t>
            </a:fld>
            <a:endParaRPr lang="en-IN"/>
          </a:p>
        </p:txBody>
      </p:sp>
      <p:sp>
        <p:nvSpPr>
          <p:cNvPr id="5" name="Footer Placeholder 4">
            <a:extLst>
              <a:ext uri="{FF2B5EF4-FFF2-40B4-BE49-F238E27FC236}">
                <a16:creationId xmlns:a16="http://schemas.microsoft.com/office/drawing/2014/main" id="{A00F217A-1D83-3430-EDEE-37F83A646D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Dr. Sarvesh Vishwakarma</a:t>
            </a:r>
          </a:p>
        </p:txBody>
      </p:sp>
      <p:sp>
        <p:nvSpPr>
          <p:cNvPr id="6" name="Slide Number Placeholder 5">
            <a:extLst>
              <a:ext uri="{FF2B5EF4-FFF2-40B4-BE49-F238E27FC236}">
                <a16:creationId xmlns:a16="http://schemas.microsoft.com/office/drawing/2014/main" id="{72D8AAE7-05BD-9E62-B903-54ED258013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44794E-F76E-47FB-9273-BD1D3F0F9933}" type="slidenum">
              <a:rPr lang="en-IN" smtClean="0"/>
              <a:t>‹#›</a:t>
            </a:fld>
            <a:endParaRPr lang="en-IN"/>
          </a:p>
        </p:txBody>
      </p:sp>
    </p:spTree>
    <p:extLst>
      <p:ext uri="{BB962C8B-B14F-4D97-AF65-F5344CB8AC3E}">
        <p14:creationId xmlns:p14="http://schemas.microsoft.com/office/powerpoint/2010/main" val="391557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D936-B262-22B7-8842-21232ED2AF55}"/>
              </a:ext>
            </a:extLst>
          </p:cNvPr>
          <p:cNvSpPr>
            <a:spLocks noGrp="1"/>
          </p:cNvSpPr>
          <p:nvPr>
            <p:ph type="ctrTitle"/>
          </p:nvPr>
        </p:nvSpPr>
        <p:spPr>
          <a:xfrm>
            <a:off x="1369943" y="2041732"/>
            <a:ext cx="9144000" cy="2387600"/>
          </a:xfrm>
        </p:spPr>
        <p:txBody>
          <a:bodyPr>
            <a:normAutofit/>
          </a:bodyPr>
          <a:lstStyle/>
          <a:p>
            <a:r>
              <a:rPr lang="en-IN" b="0" i="0" dirty="0" err="1">
                <a:effectLst/>
                <a:latin typeface="erdana"/>
              </a:rPr>
              <a:t>Apriori</a:t>
            </a:r>
            <a:r>
              <a:rPr lang="en-IN" b="0" i="0" dirty="0">
                <a:effectLst/>
                <a:latin typeface="erdana"/>
              </a:rPr>
              <a:t> Algorithm</a:t>
            </a:r>
            <a:br>
              <a:rPr lang="en-IN" b="0" i="0" dirty="0">
                <a:effectLst/>
                <a:latin typeface="erdana"/>
              </a:rPr>
            </a:br>
            <a:endParaRPr lang="en-IN" dirty="0"/>
          </a:p>
        </p:txBody>
      </p:sp>
      <p:sp>
        <p:nvSpPr>
          <p:cNvPr id="4" name="Footer Placeholder 3">
            <a:extLst>
              <a:ext uri="{FF2B5EF4-FFF2-40B4-BE49-F238E27FC236}">
                <a16:creationId xmlns:a16="http://schemas.microsoft.com/office/drawing/2014/main" id="{98E6CA4A-CC15-6F2B-4289-732ED8C06CFB}"/>
              </a:ext>
            </a:extLst>
          </p:cNvPr>
          <p:cNvSpPr>
            <a:spLocks noGrp="1"/>
          </p:cNvSpPr>
          <p:nvPr>
            <p:ph type="ftr" sz="quarter" idx="11"/>
          </p:nvPr>
        </p:nvSpPr>
        <p:spPr/>
        <p:txBody>
          <a:bodyPr/>
          <a:lstStyle/>
          <a:p>
            <a:r>
              <a:rPr lang="en-IN"/>
              <a:t>Dr. Sarvesh Vishwakarma</a:t>
            </a:r>
          </a:p>
        </p:txBody>
      </p:sp>
    </p:spTree>
    <p:extLst>
      <p:ext uri="{BB962C8B-B14F-4D97-AF65-F5344CB8AC3E}">
        <p14:creationId xmlns:p14="http://schemas.microsoft.com/office/powerpoint/2010/main" val="693475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0FE2-361A-D261-35B6-303BB2DA2802}"/>
              </a:ext>
            </a:extLst>
          </p:cNvPr>
          <p:cNvSpPr>
            <a:spLocks noGrp="1"/>
          </p:cNvSpPr>
          <p:nvPr>
            <p:ph type="title"/>
          </p:nvPr>
        </p:nvSpPr>
        <p:spPr/>
        <p:txBody>
          <a:bodyPr/>
          <a:lstStyle/>
          <a:p>
            <a:r>
              <a:rPr lang="en-US" b="0" i="0" dirty="0">
                <a:effectLst/>
                <a:latin typeface="erdana"/>
              </a:rPr>
              <a:t>Step-2: Candidate Generation C2, and L2:</a:t>
            </a:r>
            <a:endParaRPr lang="en-IN" dirty="0"/>
          </a:p>
        </p:txBody>
      </p:sp>
      <p:sp>
        <p:nvSpPr>
          <p:cNvPr id="3" name="Content Placeholder 2">
            <a:extLst>
              <a:ext uri="{FF2B5EF4-FFF2-40B4-BE49-F238E27FC236}">
                <a16:creationId xmlns:a16="http://schemas.microsoft.com/office/drawing/2014/main" id="{FF11A2B1-2314-D733-BE17-67D0831DB06F}"/>
              </a:ext>
            </a:extLst>
          </p:cNvPr>
          <p:cNvSpPr>
            <a:spLocks noGrp="1"/>
          </p:cNvSpPr>
          <p:nvPr>
            <p:ph idx="1"/>
          </p:nvPr>
        </p:nvSpPr>
        <p:spPr/>
        <p:txBody>
          <a:bodyPr/>
          <a:lstStyle/>
          <a:p>
            <a:r>
              <a:rPr lang="en-US" b="0" i="0" dirty="0">
                <a:solidFill>
                  <a:srgbClr val="000000"/>
                </a:solidFill>
                <a:effectLst/>
                <a:latin typeface="inter-regular"/>
              </a:rPr>
              <a:t>Again, we need to compare the C2 Support count with the minimum support count, and after comparing, the itemset with less support count will be eliminated from the table C2. It will give us the below table for L2</a:t>
            </a:r>
            <a:endParaRPr lang="en-US" b="0" i="0" dirty="0">
              <a:solidFill>
                <a:srgbClr val="333333"/>
              </a:solidFill>
              <a:effectLst/>
              <a:latin typeface="inter-regular"/>
            </a:endParaRPr>
          </a:p>
        </p:txBody>
      </p:sp>
      <p:graphicFrame>
        <p:nvGraphicFramePr>
          <p:cNvPr id="4" name="Table 4">
            <a:extLst>
              <a:ext uri="{FF2B5EF4-FFF2-40B4-BE49-F238E27FC236}">
                <a16:creationId xmlns:a16="http://schemas.microsoft.com/office/drawing/2014/main" id="{B2B0D98B-234D-5986-F719-F51982D25F84}"/>
              </a:ext>
            </a:extLst>
          </p:cNvPr>
          <p:cNvGraphicFramePr>
            <a:graphicFrameLocks noGrp="1"/>
          </p:cNvGraphicFramePr>
          <p:nvPr>
            <p:extLst>
              <p:ext uri="{D42A27DB-BD31-4B8C-83A1-F6EECF244321}">
                <p14:modId xmlns:p14="http://schemas.microsoft.com/office/powerpoint/2010/main" val="342126690"/>
              </p:ext>
            </p:extLst>
          </p:nvPr>
        </p:nvGraphicFramePr>
        <p:xfrm>
          <a:off x="4188790" y="4084776"/>
          <a:ext cx="3186044" cy="1828800"/>
        </p:xfrm>
        <a:graphic>
          <a:graphicData uri="http://schemas.openxmlformats.org/drawingml/2006/table">
            <a:tbl>
              <a:tblPr firstRow="1" bandRow="1">
                <a:tableStyleId>{5940675A-B579-460E-94D1-54222C63F5DA}</a:tableStyleId>
              </a:tblPr>
              <a:tblGrid>
                <a:gridCol w="1138583">
                  <a:extLst>
                    <a:ext uri="{9D8B030D-6E8A-4147-A177-3AD203B41FA5}">
                      <a16:colId xmlns:a16="http://schemas.microsoft.com/office/drawing/2014/main" val="3188939664"/>
                    </a:ext>
                  </a:extLst>
                </a:gridCol>
                <a:gridCol w="2047461">
                  <a:extLst>
                    <a:ext uri="{9D8B030D-6E8A-4147-A177-3AD203B41FA5}">
                      <a16:colId xmlns:a16="http://schemas.microsoft.com/office/drawing/2014/main" val="846131634"/>
                    </a:ext>
                  </a:extLst>
                </a:gridCol>
              </a:tblGrid>
              <a:tr h="310119">
                <a:tc>
                  <a:txBody>
                    <a:bodyPr/>
                    <a:lstStyle/>
                    <a:p>
                      <a:r>
                        <a:rPr lang="en-IN" dirty="0"/>
                        <a:t>ITEMSET</a:t>
                      </a:r>
                    </a:p>
                  </a:txBody>
                  <a:tcPr/>
                </a:tc>
                <a:tc>
                  <a:txBody>
                    <a:bodyPr/>
                    <a:lstStyle/>
                    <a:p>
                      <a:r>
                        <a:rPr lang="en-IN" dirty="0"/>
                        <a:t>SUPPORT_COUNTS</a:t>
                      </a:r>
                    </a:p>
                  </a:txBody>
                  <a:tcPr/>
                </a:tc>
                <a:extLst>
                  <a:ext uri="{0D108BD9-81ED-4DB2-BD59-A6C34878D82A}">
                    <a16:rowId xmlns:a16="http://schemas.microsoft.com/office/drawing/2014/main" val="965251520"/>
                  </a:ext>
                </a:extLst>
              </a:tr>
              <a:tr h="310119">
                <a:tc>
                  <a:txBody>
                    <a:bodyPr/>
                    <a:lstStyle/>
                    <a:p>
                      <a:r>
                        <a:rPr lang="en-IN" dirty="0"/>
                        <a:t>{A, B}</a:t>
                      </a:r>
                    </a:p>
                  </a:txBody>
                  <a:tcPr/>
                </a:tc>
                <a:tc>
                  <a:txBody>
                    <a:bodyPr/>
                    <a:lstStyle/>
                    <a:p>
                      <a:r>
                        <a:rPr lang="en-IN" dirty="0"/>
                        <a:t>4</a:t>
                      </a:r>
                    </a:p>
                  </a:txBody>
                  <a:tcPr/>
                </a:tc>
                <a:extLst>
                  <a:ext uri="{0D108BD9-81ED-4DB2-BD59-A6C34878D82A}">
                    <a16:rowId xmlns:a16="http://schemas.microsoft.com/office/drawing/2014/main" val="1540140782"/>
                  </a:ext>
                </a:extLst>
              </a:tr>
              <a:tr h="310119">
                <a:tc>
                  <a:txBody>
                    <a:bodyPr/>
                    <a:lstStyle/>
                    <a:p>
                      <a:r>
                        <a:rPr lang="en-IN" dirty="0"/>
                        <a:t>{A, C}</a:t>
                      </a:r>
                    </a:p>
                  </a:txBody>
                  <a:tcPr/>
                </a:tc>
                <a:tc>
                  <a:txBody>
                    <a:bodyPr/>
                    <a:lstStyle/>
                    <a:p>
                      <a:r>
                        <a:rPr lang="en-IN" dirty="0"/>
                        <a:t>4</a:t>
                      </a:r>
                    </a:p>
                  </a:txBody>
                  <a:tcPr/>
                </a:tc>
                <a:extLst>
                  <a:ext uri="{0D108BD9-81ED-4DB2-BD59-A6C34878D82A}">
                    <a16:rowId xmlns:a16="http://schemas.microsoft.com/office/drawing/2014/main" val="2434595614"/>
                  </a:ext>
                </a:extLst>
              </a:tr>
              <a:tr h="310119">
                <a:tc>
                  <a:txBody>
                    <a:bodyPr/>
                    <a:lstStyle/>
                    <a:p>
                      <a:r>
                        <a:rPr lang="en-IN" dirty="0"/>
                        <a:t>{B, C}</a:t>
                      </a:r>
                    </a:p>
                  </a:txBody>
                  <a:tcPr/>
                </a:tc>
                <a:tc>
                  <a:txBody>
                    <a:bodyPr/>
                    <a:lstStyle/>
                    <a:p>
                      <a:r>
                        <a:rPr lang="en-IN" dirty="0"/>
                        <a:t>4</a:t>
                      </a:r>
                    </a:p>
                  </a:txBody>
                  <a:tcPr/>
                </a:tc>
                <a:extLst>
                  <a:ext uri="{0D108BD9-81ED-4DB2-BD59-A6C34878D82A}">
                    <a16:rowId xmlns:a16="http://schemas.microsoft.com/office/drawing/2014/main" val="4133076416"/>
                  </a:ext>
                </a:extLst>
              </a:tr>
              <a:tr h="310119">
                <a:tc>
                  <a:txBody>
                    <a:bodyPr/>
                    <a:lstStyle/>
                    <a:p>
                      <a:r>
                        <a:rPr lang="en-IN" dirty="0"/>
                        <a:t>{B, D}</a:t>
                      </a:r>
                    </a:p>
                  </a:txBody>
                  <a:tcPr/>
                </a:tc>
                <a:tc>
                  <a:txBody>
                    <a:bodyPr/>
                    <a:lstStyle/>
                    <a:p>
                      <a:r>
                        <a:rPr lang="en-IN" dirty="0"/>
                        <a:t>2</a:t>
                      </a:r>
                    </a:p>
                  </a:txBody>
                  <a:tcPr/>
                </a:tc>
                <a:extLst>
                  <a:ext uri="{0D108BD9-81ED-4DB2-BD59-A6C34878D82A}">
                    <a16:rowId xmlns:a16="http://schemas.microsoft.com/office/drawing/2014/main" val="494123845"/>
                  </a:ext>
                </a:extLst>
              </a:tr>
            </a:tbl>
          </a:graphicData>
        </a:graphic>
      </p:graphicFrame>
      <p:sp>
        <p:nvSpPr>
          <p:cNvPr id="5" name="Footer Placeholder 4">
            <a:extLst>
              <a:ext uri="{FF2B5EF4-FFF2-40B4-BE49-F238E27FC236}">
                <a16:creationId xmlns:a16="http://schemas.microsoft.com/office/drawing/2014/main" id="{E47023F5-A794-B67C-E259-3E6C86EAB64A}"/>
              </a:ext>
            </a:extLst>
          </p:cNvPr>
          <p:cNvSpPr>
            <a:spLocks noGrp="1"/>
          </p:cNvSpPr>
          <p:nvPr>
            <p:ph type="ftr" sz="quarter" idx="11"/>
          </p:nvPr>
        </p:nvSpPr>
        <p:spPr/>
        <p:txBody>
          <a:bodyPr/>
          <a:lstStyle/>
          <a:p>
            <a:r>
              <a:rPr lang="en-IN"/>
              <a:t>Dr. Sarvesh Vishwakarma</a:t>
            </a:r>
          </a:p>
        </p:txBody>
      </p:sp>
    </p:spTree>
    <p:extLst>
      <p:ext uri="{BB962C8B-B14F-4D97-AF65-F5344CB8AC3E}">
        <p14:creationId xmlns:p14="http://schemas.microsoft.com/office/powerpoint/2010/main" val="2625232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0FE2-361A-D261-35B6-303BB2DA2802}"/>
              </a:ext>
            </a:extLst>
          </p:cNvPr>
          <p:cNvSpPr>
            <a:spLocks noGrp="1"/>
          </p:cNvSpPr>
          <p:nvPr>
            <p:ph type="title"/>
          </p:nvPr>
        </p:nvSpPr>
        <p:spPr/>
        <p:txBody>
          <a:bodyPr/>
          <a:lstStyle/>
          <a:p>
            <a:r>
              <a:rPr lang="en-US" b="0" i="0" dirty="0">
                <a:effectLst/>
                <a:latin typeface="erdana"/>
              </a:rPr>
              <a:t>Step-3: Candidate generation C3, and L3:</a:t>
            </a:r>
            <a:endParaRPr lang="en-IN" dirty="0"/>
          </a:p>
        </p:txBody>
      </p:sp>
      <p:sp>
        <p:nvSpPr>
          <p:cNvPr id="3" name="Content Placeholder 2">
            <a:extLst>
              <a:ext uri="{FF2B5EF4-FFF2-40B4-BE49-F238E27FC236}">
                <a16:creationId xmlns:a16="http://schemas.microsoft.com/office/drawing/2014/main" id="{FF11A2B1-2314-D733-BE17-67D0831DB06F}"/>
              </a:ext>
            </a:extLst>
          </p:cNvPr>
          <p:cNvSpPr>
            <a:spLocks noGrp="1"/>
          </p:cNvSpPr>
          <p:nvPr>
            <p:ph idx="1"/>
          </p:nvPr>
        </p:nvSpPr>
        <p:spPr>
          <a:xfrm>
            <a:off x="838200" y="1825624"/>
            <a:ext cx="10515600" cy="4754079"/>
          </a:xfrm>
        </p:spPr>
        <p:txBody>
          <a:bodyPr>
            <a:normAutofit fontScale="92500"/>
          </a:bodyPr>
          <a:lstStyle/>
          <a:p>
            <a:r>
              <a:rPr lang="en-US" b="0" i="0" dirty="0">
                <a:solidFill>
                  <a:srgbClr val="000000"/>
                </a:solidFill>
                <a:effectLst/>
                <a:latin typeface="inter-regular"/>
              </a:rPr>
              <a:t>For C3, we will repeat the same two processes, but now we will form the C3 table with subsets of three </a:t>
            </a:r>
            <a:r>
              <a:rPr lang="en-US" b="0" i="0" dirty="0" err="1">
                <a:solidFill>
                  <a:srgbClr val="000000"/>
                </a:solidFill>
                <a:effectLst/>
                <a:latin typeface="inter-regular"/>
              </a:rPr>
              <a:t>itemsets</a:t>
            </a:r>
            <a:r>
              <a:rPr lang="en-US" b="0" i="0" dirty="0">
                <a:solidFill>
                  <a:srgbClr val="000000"/>
                </a:solidFill>
                <a:effectLst/>
                <a:latin typeface="inter-regular"/>
              </a:rPr>
              <a:t> together, and will calculate the support count from the dataset. It will give the below table:</a:t>
            </a:r>
          </a:p>
          <a:p>
            <a:endParaRPr lang="en-US" dirty="0">
              <a:solidFill>
                <a:srgbClr val="000000"/>
              </a:solidFill>
              <a:latin typeface="inter-regular"/>
            </a:endParaRPr>
          </a:p>
          <a:p>
            <a:endParaRPr lang="en-US" b="0" i="0" dirty="0">
              <a:solidFill>
                <a:srgbClr val="000000"/>
              </a:solidFill>
              <a:effectLst/>
              <a:latin typeface="inter-regular"/>
            </a:endParaRPr>
          </a:p>
          <a:p>
            <a:endParaRPr lang="en-US" b="0" i="0" dirty="0">
              <a:solidFill>
                <a:srgbClr val="000000"/>
              </a:solidFill>
              <a:effectLst/>
              <a:latin typeface="inter-regular"/>
            </a:endParaRPr>
          </a:p>
          <a:p>
            <a:endParaRPr lang="en-US" b="0" i="0" dirty="0">
              <a:solidFill>
                <a:srgbClr val="000000"/>
              </a:solidFill>
              <a:effectLst/>
              <a:latin typeface="inter-regular"/>
            </a:endParaRPr>
          </a:p>
          <a:p>
            <a:r>
              <a:rPr lang="en-US" b="0" i="0" dirty="0">
                <a:solidFill>
                  <a:srgbClr val="000000"/>
                </a:solidFill>
                <a:effectLst/>
                <a:latin typeface="inter-regular"/>
              </a:rPr>
              <a:t>Now we will create the L3 table. As we can see from the above C3 table, there is only one combination of itemset that has support count equal to the minimum support count. So, the L3 will have only one combination, i.e., </a:t>
            </a:r>
            <a:r>
              <a:rPr lang="en-US" b="1" i="0" dirty="0">
                <a:solidFill>
                  <a:srgbClr val="000000"/>
                </a:solidFill>
                <a:effectLst/>
                <a:latin typeface="inter-bold"/>
              </a:rPr>
              <a:t>{A, B, C}.</a:t>
            </a:r>
            <a:endParaRPr lang="en-US" b="0" i="0" dirty="0">
              <a:solidFill>
                <a:srgbClr val="000000"/>
              </a:solidFill>
              <a:effectLst/>
              <a:latin typeface="inter-regular"/>
            </a:endParaRPr>
          </a:p>
          <a:p>
            <a:pPr marL="0" indent="0">
              <a:buNone/>
            </a:pPr>
            <a:endParaRPr lang="en-US" b="0" i="0" dirty="0">
              <a:solidFill>
                <a:srgbClr val="333333"/>
              </a:solidFill>
              <a:effectLst/>
              <a:latin typeface="inter-regular"/>
            </a:endParaRPr>
          </a:p>
        </p:txBody>
      </p:sp>
      <p:graphicFrame>
        <p:nvGraphicFramePr>
          <p:cNvPr id="4" name="Table 4">
            <a:extLst>
              <a:ext uri="{FF2B5EF4-FFF2-40B4-BE49-F238E27FC236}">
                <a16:creationId xmlns:a16="http://schemas.microsoft.com/office/drawing/2014/main" id="{B2B0D98B-234D-5986-F719-F51982D25F84}"/>
              </a:ext>
            </a:extLst>
          </p:cNvPr>
          <p:cNvGraphicFramePr>
            <a:graphicFrameLocks noGrp="1"/>
          </p:cNvGraphicFramePr>
          <p:nvPr>
            <p:extLst>
              <p:ext uri="{D42A27DB-BD31-4B8C-83A1-F6EECF244321}">
                <p14:modId xmlns:p14="http://schemas.microsoft.com/office/powerpoint/2010/main" val="3903070445"/>
              </p:ext>
            </p:extLst>
          </p:nvPr>
        </p:nvGraphicFramePr>
        <p:xfrm>
          <a:off x="3885647" y="3046137"/>
          <a:ext cx="3186044" cy="1828800"/>
        </p:xfrm>
        <a:graphic>
          <a:graphicData uri="http://schemas.openxmlformats.org/drawingml/2006/table">
            <a:tbl>
              <a:tblPr firstRow="1" bandRow="1">
                <a:tableStyleId>{5940675A-B579-460E-94D1-54222C63F5DA}</a:tableStyleId>
              </a:tblPr>
              <a:tblGrid>
                <a:gridCol w="1138583">
                  <a:extLst>
                    <a:ext uri="{9D8B030D-6E8A-4147-A177-3AD203B41FA5}">
                      <a16:colId xmlns:a16="http://schemas.microsoft.com/office/drawing/2014/main" val="3188939664"/>
                    </a:ext>
                  </a:extLst>
                </a:gridCol>
                <a:gridCol w="2047461">
                  <a:extLst>
                    <a:ext uri="{9D8B030D-6E8A-4147-A177-3AD203B41FA5}">
                      <a16:colId xmlns:a16="http://schemas.microsoft.com/office/drawing/2014/main" val="846131634"/>
                    </a:ext>
                  </a:extLst>
                </a:gridCol>
              </a:tblGrid>
              <a:tr h="310119">
                <a:tc>
                  <a:txBody>
                    <a:bodyPr/>
                    <a:lstStyle/>
                    <a:p>
                      <a:r>
                        <a:rPr lang="en-IN" dirty="0"/>
                        <a:t>ITEMSET</a:t>
                      </a:r>
                    </a:p>
                  </a:txBody>
                  <a:tcPr/>
                </a:tc>
                <a:tc>
                  <a:txBody>
                    <a:bodyPr/>
                    <a:lstStyle/>
                    <a:p>
                      <a:r>
                        <a:rPr lang="en-IN" dirty="0"/>
                        <a:t>SUPPORT_COUNTS</a:t>
                      </a:r>
                    </a:p>
                  </a:txBody>
                  <a:tcPr/>
                </a:tc>
                <a:extLst>
                  <a:ext uri="{0D108BD9-81ED-4DB2-BD59-A6C34878D82A}">
                    <a16:rowId xmlns:a16="http://schemas.microsoft.com/office/drawing/2014/main" val="965251520"/>
                  </a:ext>
                </a:extLst>
              </a:tr>
              <a:tr h="310119">
                <a:tc>
                  <a:txBody>
                    <a:bodyPr/>
                    <a:lstStyle/>
                    <a:p>
                      <a:r>
                        <a:rPr lang="en-IN" dirty="0"/>
                        <a:t>{A, B, C}</a:t>
                      </a:r>
                    </a:p>
                  </a:txBody>
                  <a:tcPr/>
                </a:tc>
                <a:tc>
                  <a:txBody>
                    <a:bodyPr/>
                    <a:lstStyle/>
                    <a:p>
                      <a:r>
                        <a:rPr lang="en-IN" dirty="0"/>
                        <a:t>2</a:t>
                      </a:r>
                    </a:p>
                  </a:txBody>
                  <a:tcPr/>
                </a:tc>
                <a:extLst>
                  <a:ext uri="{0D108BD9-81ED-4DB2-BD59-A6C34878D82A}">
                    <a16:rowId xmlns:a16="http://schemas.microsoft.com/office/drawing/2014/main" val="1540140782"/>
                  </a:ext>
                </a:extLst>
              </a:tr>
              <a:tr h="310119">
                <a:tc>
                  <a:txBody>
                    <a:bodyPr/>
                    <a:lstStyle/>
                    <a:p>
                      <a:r>
                        <a:rPr lang="en-IN" dirty="0"/>
                        <a:t>{B, C, D}</a:t>
                      </a:r>
                    </a:p>
                  </a:txBody>
                  <a:tcPr/>
                </a:tc>
                <a:tc>
                  <a:txBody>
                    <a:bodyPr/>
                    <a:lstStyle/>
                    <a:p>
                      <a:r>
                        <a:rPr lang="en-IN" dirty="0"/>
                        <a:t>0</a:t>
                      </a:r>
                    </a:p>
                  </a:txBody>
                  <a:tcPr/>
                </a:tc>
                <a:extLst>
                  <a:ext uri="{0D108BD9-81ED-4DB2-BD59-A6C34878D82A}">
                    <a16:rowId xmlns:a16="http://schemas.microsoft.com/office/drawing/2014/main" val="2434595614"/>
                  </a:ext>
                </a:extLst>
              </a:tr>
              <a:tr h="310119">
                <a:tc>
                  <a:txBody>
                    <a:bodyPr/>
                    <a:lstStyle/>
                    <a:p>
                      <a:r>
                        <a:rPr lang="en-IN" dirty="0"/>
                        <a:t>{A, C, D}</a:t>
                      </a:r>
                    </a:p>
                  </a:txBody>
                  <a:tcPr/>
                </a:tc>
                <a:tc>
                  <a:txBody>
                    <a:bodyPr/>
                    <a:lstStyle/>
                    <a:p>
                      <a:r>
                        <a:rPr lang="en-IN" dirty="0"/>
                        <a:t>0</a:t>
                      </a:r>
                    </a:p>
                  </a:txBody>
                  <a:tcPr/>
                </a:tc>
                <a:extLst>
                  <a:ext uri="{0D108BD9-81ED-4DB2-BD59-A6C34878D82A}">
                    <a16:rowId xmlns:a16="http://schemas.microsoft.com/office/drawing/2014/main" val="4133076416"/>
                  </a:ext>
                </a:extLst>
              </a:tr>
              <a:tr h="310119">
                <a:tc>
                  <a:txBody>
                    <a:bodyPr/>
                    <a:lstStyle/>
                    <a:p>
                      <a:r>
                        <a:rPr lang="en-IN" dirty="0"/>
                        <a:t>{A, B, D}</a:t>
                      </a:r>
                    </a:p>
                  </a:txBody>
                  <a:tcPr/>
                </a:tc>
                <a:tc>
                  <a:txBody>
                    <a:bodyPr/>
                    <a:lstStyle/>
                    <a:p>
                      <a:r>
                        <a:rPr lang="en-IN" dirty="0"/>
                        <a:t>0</a:t>
                      </a:r>
                    </a:p>
                  </a:txBody>
                  <a:tcPr/>
                </a:tc>
                <a:extLst>
                  <a:ext uri="{0D108BD9-81ED-4DB2-BD59-A6C34878D82A}">
                    <a16:rowId xmlns:a16="http://schemas.microsoft.com/office/drawing/2014/main" val="494123845"/>
                  </a:ext>
                </a:extLst>
              </a:tr>
            </a:tbl>
          </a:graphicData>
        </a:graphic>
      </p:graphicFrame>
      <p:sp>
        <p:nvSpPr>
          <p:cNvPr id="5" name="Footer Placeholder 4">
            <a:extLst>
              <a:ext uri="{FF2B5EF4-FFF2-40B4-BE49-F238E27FC236}">
                <a16:creationId xmlns:a16="http://schemas.microsoft.com/office/drawing/2014/main" id="{C82C9959-446C-E672-2C47-76B297D39E6C}"/>
              </a:ext>
            </a:extLst>
          </p:cNvPr>
          <p:cNvSpPr>
            <a:spLocks noGrp="1"/>
          </p:cNvSpPr>
          <p:nvPr>
            <p:ph type="ftr" sz="quarter" idx="11"/>
          </p:nvPr>
        </p:nvSpPr>
        <p:spPr/>
        <p:txBody>
          <a:bodyPr/>
          <a:lstStyle/>
          <a:p>
            <a:r>
              <a:rPr lang="en-IN"/>
              <a:t>Dr. Sarvesh Vishwakarma</a:t>
            </a:r>
          </a:p>
        </p:txBody>
      </p:sp>
    </p:spTree>
    <p:extLst>
      <p:ext uri="{BB962C8B-B14F-4D97-AF65-F5344CB8AC3E}">
        <p14:creationId xmlns:p14="http://schemas.microsoft.com/office/powerpoint/2010/main" val="3349470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0FE2-361A-D261-35B6-303BB2DA2802}"/>
              </a:ext>
            </a:extLst>
          </p:cNvPr>
          <p:cNvSpPr>
            <a:spLocks noGrp="1"/>
          </p:cNvSpPr>
          <p:nvPr>
            <p:ph type="title"/>
          </p:nvPr>
        </p:nvSpPr>
        <p:spPr/>
        <p:txBody>
          <a:bodyPr>
            <a:normAutofit/>
          </a:bodyPr>
          <a:lstStyle/>
          <a:p>
            <a:r>
              <a:rPr lang="en-US" b="0" i="0" dirty="0">
                <a:effectLst/>
                <a:latin typeface="erdana"/>
              </a:rPr>
              <a:t>Step-4: Finding the association rules for the subsets:</a:t>
            </a:r>
            <a:endParaRPr lang="en-IN" dirty="0"/>
          </a:p>
        </p:txBody>
      </p:sp>
      <p:sp>
        <p:nvSpPr>
          <p:cNvPr id="3" name="Content Placeholder 2">
            <a:extLst>
              <a:ext uri="{FF2B5EF4-FFF2-40B4-BE49-F238E27FC236}">
                <a16:creationId xmlns:a16="http://schemas.microsoft.com/office/drawing/2014/main" id="{FF11A2B1-2314-D733-BE17-67D0831DB06F}"/>
              </a:ext>
            </a:extLst>
          </p:cNvPr>
          <p:cNvSpPr>
            <a:spLocks noGrp="1"/>
          </p:cNvSpPr>
          <p:nvPr>
            <p:ph idx="1"/>
          </p:nvPr>
        </p:nvSpPr>
        <p:spPr>
          <a:xfrm>
            <a:off x="838200" y="1825625"/>
            <a:ext cx="9642614" cy="4351338"/>
          </a:xfrm>
        </p:spPr>
        <p:txBody>
          <a:bodyPr>
            <a:normAutofit/>
          </a:bodyPr>
          <a:lstStyle/>
          <a:p>
            <a:pPr marL="0" indent="0">
              <a:buNone/>
            </a:pPr>
            <a:r>
              <a:rPr lang="en-US" b="0" i="0" dirty="0">
                <a:solidFill>
                  <a:srgbClr val="333333"/>
                </a:solidFill>
                <a:effectLst/>
                <a:latin typeface="inter-regular"/>
              </a:rPr>
              <a:t>To generate the association rules, first, we will create a new table with the possible rules from the occurred combination {A, B.C}. </a:t>
            </a:r>
          </a:p>
          <a:p>
            <a:pPr marL="0" indent="0">
              <a:buNone/>
            </a:pPr>
            <a:r>
              <a:rPr lang="en-US" b="0" i="0" dirty="0">
                <a:solidFill>
                  <a:srgbClr val="333333"/>
                </a:solidFill>
                <a:effectLst/>
                <a:latin typeface="inter-regular"/>
              </a:rPr>
              <a:t>For all the rules, we will calculate the Confidence using formula </a:t>
            </a:r>
            <a:r>
              <a:rPr lang="en-US" b="1" i="0" dirty="0">
                <a:solidFill>
                  <a:srgbClr val="333333"/>
                </a:solidFill>
                <a:effectLst/>
                <a:latin typeface="inter-bold"/>
              </a:rPr>
              <a:t>sup( A ^B)/A.</a:t>
            </a:r>
            <a:r>
              <a:rPr lang="en-US" b="0" i="0" dirty="0">
                <a:solidFill>
                  <a:srgbClr val="333333"/>
                </a:solidFill>
                <a:effectLst/>
                <a:latin typeface="inter-regular"/>
              </a:rPr>
              <a:t> After calculating the confidence value for all rules, we will exclude the rules that have less confidence than the minimum threshold(50%).</a:t>
            </a:r>
            <a:endParaRPr lang="en-IN" dirty="0"/>
          </a:p>
        </p:txBody>
      </p:sp>
      <p:sp>
        <p:nvSpPr>
          <p:cNvPr id="4" name="Footer Placeholder 3">
            <a:extLst>
              <a:ext uri="{FF2B5EF4-FFF2-40B4-BE49-F238E27FC236}">
                <a16:creationId xmlns:a16="http://schemas.microsoft.com/office/drawing/2014/main" id="{222305FC-9999-8334-8FFA-1E1A0D9ADB3F}"/>
              </a:ext>
            </a:extLst>
          </p:cNvPr>
          <p:cNvSpPr>
            <a:spLocks noGrp="1"/>
          </p:cNvSpPr>
          <p:nvPr>
            <p:ph type="ftr" sz="quarter" idx="11"/>
          </p:nvPr>
        </p:nvSpPr>
        <p:spPr/>
        <p:txBody>
          <a:bodyPr/>
          <a:lstStyle/>
          <a:p>
            <a:r>
              <a:rPr lang="en-IN"/>
              <a:t>Dr. Sarvesh Vishwakarma</a:t>
            </a:r>
          </a:p>
        </p:txBody>
      </p:sp>
    </p:spTree>
    <p:extLst>
      <p:ext uri="{BB962C8B-B14F-4D97-AF65-F5344CB8AC3E}">
        <p14:creationId xmlns:p14="http://schemas.microsoft.com/office/powerpoint/2010/main" val="113834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02C8-ED8B-701B-D602-3B167F471C64}"/>
              </a:ext>
            </a:extLst>
          </p:cNvPr>
          <p:cNvSpPr>
            <a:spLocks noGrp="1"/>
          </p:cNvSpPr>
          <p:nvPr>
            <p:ph type="title"/>
          </p:nvPr>
        </p:nvSpPr>
        <p:spPr/>
        <p:txBody>
          <a:bodyPr>
            <a:normAutofit fontScale="90000"/>
          </a:bodyPr>
          <a:lstStyle/>
          <a:p>
            <a:pPr marL="0" indent="0"/>
            <a:br>
              <a:rPr lang="en-IN" b="0" i="0" dirty="0">
                <a:solidFill>
                  <a:srgbClr val="333333"/>
                </a:solidFill>
                <a:effectLst/>
                <a:latin typeface="inter-regular"/>
              </a:rPr>
            </a:br>
            <a:br>
              <a:rPr lang="en-IN" b="0" i="0" dirty="0">
                <a:solidFill>
                  <a:srgbClr val="333333"/>
                </a:solidFill>
                <a:effectLst/>
                <a:latin typeface="inter-regular"/>
              </a:rPr>
            </a:br>
            <a:br>
              <a:rPr lang="en-IN" b="0" i="0" dirty="0">
                <a:solidFill>
                  <a:srgbClr val="333333"/>
                </a:solidFill>
                <a:effectLst/>
                <a:latin typeface="inter-regular"/>
              </a:rPr>
            </a:br>
            <a:r>
              <a:rPr lang="en-IN" b="0" i="0" dirty="0">
                <a:solidFill>
                  <a:srgbClr val="333333"/>
                </a:solidFill>
                <a:effectLst/>
                <a:latin typeface="inter-regular"/>
              </a:rPr>
              <a:t>Consider the below table:</a:t>
            </a:r>
            <a:br>
              <a:rPr lang="en-IN" b="0" i="0" dirty="0">
                <a:solidFill>
                  <a:srgbClr val="333333"/>
                </a:solidFill>
                <a:effectLst/>
                <a:latin typeface="inter-regular"/>
              </a:rPr>
            </a:br>
            <a:br>
              <a:rPr lang="en-IN" dirty="0"/>
            </a:br>
            <a:br>
              <a:rPr lang="en-IN" dirty="0"/>
            </a:br>
            <a:endParaRPr lang="en-IN" dirty="0"/>
          </a:p>
        </p:txBody>
      </p:sp>
      <p:pic>
        <p:nvPicPr>
          <p:cNvPr id="5" name="Content Placeholder 4">
            <a:extLst>
              <a:ext uri="{FF2B5EF4-FFF2-40B4-BE49-F238E27FC236}">
                <a16:creationId xmlns:a16="http://schemas.microsoft.com/office/drawing/2014/main" id="{45CF7488-6D80-FB4E-003D-11CB9448C608}"/>
              </a:ext>
            </a:extLst>
          </p:cNvPr>
          <p:cNvPicPr>
            <a:picLocks noGrp="1" noChangeAspect="1"/>
          </p:cNvPicPr>
          <p:nvPr>
            <p:ph idx="1"/>
          </p:nvPr>
        </p:nvPicPr>
        <p:blipFill>
          <a:blip r:embed="rId2"/>
          <a:stretch>
            <a:fillRect/>
          </a:stretch>
        </p:blipFill>
        <p:spPr>
          <a:xfrm>
            <a:off x="2557232" y="1484402"/>
            <a:ext cx="6610398" cy="3781453"/>
          </a:xfrm>
        </p:spPr>
      </p:pic>
      <p:sp>
        <p:nvSpPr>
          <p:cNvPr id="6" name="TextBox 5">
            <a:extLst>
              <a:ext uri="{FF2B5EF4-FFF2-40B4-BE49-F238E27FC236}">
                <a16:creationId xmlns:a16="http://schemas.microsoft.com/office/drawing/2014/main" id="{611AB1B0-E4D5-1D38-2D8B-8DFAD2AF216E}"/>
              </a:ext>
            </a:extLst>
          </p:cNvPr>
          <p:cNvSpPr txBox="1"/>
          <p:nvPr/>
        </p:nvSpPr>
        <p:spPr>
          <a:xfrm>
            <a:off x="2433431" y="5373598"/>
            <a:ext cx="7465943" cy="923330"/>
          </a:xfrm>
          <a:prstGeom prst="rect">
            <a:avLst/>
          </a:prstGeom>
          <a:noFill/>
        </p:spPr>
        <p:txBody>
          <a:bodyPr wrap="square" rtlCol="0">
            <a:spAutoFit/>
          </a:bodyPr>
          <a:lstStyle/>
          <a:p>
            <a:r>
              <a:rPr lang="en-US" b="0" i="0" dirty="0">
                <a:solidFill>
                  <a:srgbClr val="333333"/>
                </a:solidFill>
                <a:effectLst/>
                <a:latin typeface="inter-regular"/>
              </a:rPr>
              <a:t>As the given threshold or minimum confidence is 50%, so the first three rules </a:t>
            </a:r>
            <a:r>
              <a:rPr lang="en-US" b="1" i="0" dirty="0">
                <a:solidFill>
                  <a:srgbClr val="333333"/>
                </a:solidFill>
                <a:effectLst/>
                <a:latin typeface="inter-bold"/>
              </a:rPr>
              <a:t>A ^B → C, B^C → A, and A^C → B</a:t>
            </a:r>
            <a:r>
              <a:rPr lang="en-US" b="0" i="0" dirty="0">
                <a:solidFill>
                  <a:srgbClr val="333333"/>
                </a:solidFill>
                <a:effectLst/>
                <a:latin typeface="inter-regular"/>
              </a:rPr>
              <a:t> can be considered as the strong association rules for the given problem.</a:t>
            </a:r>
            <a:endParaRPr lang="en-IN" dirty="0"/>
          </a:p>
        </p:txBody>
      </p:sp>
      <p:sp>
        <p:nvSpPr>
          <p:cNvPr id="3" name="Footer Placeholder 2">
            <a:extLst>
              <a:ext uri="{FF2B5EF4-FFF2-40B4-BE49-F238E27FC236}">
                <a16:creationId xmlns:a16="http://schemas.microsoft.com/office/drawing/2014/main" id="{2DF5F5FB-38E3-CD50-5D61-EC8D71826480}"/>
              </a:ext>
            </a:extLst>
          </p:cNvPr>
          <p:cNvSpPr>
            <a:spLocks noGrp="1"/>
          </p:cNvSpPr>
          <p:nvPr>
            <p:ph type="ftr" sz="quarter" idx="11"/>
          </p:nvPr>
        </p:nvSpPr>
        <p:spPr/>
        <p:txBody>
          <a:bodyPr/>
          <a:lstStyle/>
          <a:p>
            <a:r>
              <a:rPr lang="en-IN"/>
              <a:t>Dr. Sarvesh Vishwakarma</a:t>
            </a:r>
          </a:p>
        </p:txBody>
      </p:sp>
    </p:spTree>
    <p:extLst>
      <p:ext uri="{BB962C8B-B14F-4D97-AF65-F5344CB8AC3E}">
        <p14:creationId xmlns:p14="http://schemas.microsoft.com/office/powerpoint/2010/main" val="564335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0FE2-361A-D261-35B6-303BB2DA2802}"/>
              </a:ext>
            </a:extLst>
          </p:cNvPr>
          <p:cNvSpPr>
            <a:spLocks noGrp="1"/>
          </p:cNvSpPr>
          <p:nvPr>
            <p:ph type="title"/>
          </p:nvPr>
        </p:nvSpPr>
        <p:spPr/>
        <p:txBody>
          <a:bodyPr/>
          <a:lstStyle/>
          <a:p>
            <a:r>
              <a:rPr lang="en-IN" b="0" i="0" dirty="0">
                <a:effectLst/>
                <a:latin typeface="erdana"/>
              </a:rPr>
              <a:t>Advantages of </a:t>
            </a:r>
            <a:r>
              <a:rPr lang="en-IN" b="0" i="0" dirty="0" err="1">
                <a:effectLst/>
                <a:latin typeface="erdana"/>
              </a:rPr>
              <a:t>Apriori</a:t>
            </a:r>
            <a:r>
              <a:rPr lang="en-IN" b="0" i="0" dirty="0">
                <a:effectLst/>
                <a:latin typeface="erdana"/>
              </a:rPr>
              <a:t> Algorithm</a:t>
            </a:r>
            <a:endParaRPr lang="en-IN" dirty="0"/>
          </a:p>
        </p:txBody>
      </p:sp>
      <p:sp>
        <p:nvSpPr>
          <p:cNvPr id="3" name="Content Placeholder 2">
            <a:extLst>
              <a:ext uri="{FF2B5EF4-FFF2-40B4-BE49-F238E27FC236}">
                <a16:creationId xmlns:a16="http://schemas.microsoft.com/office/drawing/2014/main" id="{FF11A2B1-2314-D733-BE17-67D0831DB06F}"/>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inter-regular"/>
              </a:rPr>
              <a:t>This is easy to understand algorithm</a:t>
            </a:r>
          </a:p>
          <a:p>
            <a:pPr algn="just">
              <a:buFont typeface="Arial" panose="020B0604020202020204" pitchFamily="34" charset="0"/>
              <a:buChar char="•"/>
            </a:pPr>
            <a:r>
              <a:rPr lang="en-US" b="0" i="0" dirty="0">
                <a:solidFill>
                  <a:srgbClr val="000000"/>
                </a:solidFill>
                <a:effectLst/>
                <a:latin typeface="inter-regular"/>
              </a:rPr>
              <a:t>The join and prune steps of the algorithm can be easily implemented on large datasets.</a:t>
            </a:r>
          </a:p>
        </p:txBody>
      </p:sp>
      <p:sp>
        <p:nvSpPr>
          <p:cNvPr id="4" name="Footer Placeholder 3">
            <a:extLst>
              <a:ext uri="{FF2B5EF4-FFF2-40B4-BE49-F238E27FC236}">
                <a16:creationId xmlns:a16="http://schemas.microsoft.com/office/drawing/2014/main" id="{13EB7A16-B03F-634A-4206-767093825ACA}"/>
              </a:ext>
            </a:extLst>
          </p:cNvPr>
          <p:cNvSpPr>
            <a:spLocks noGrp="1"/>
          </p:cNvSpPr>
          <p:nvPr>
            <p:ph type="ftr" sz="quarter" idx="11"/>
          </p:nvPr>
        </p:nvSpPr>
        <p:spPr/>
        <p:txBody>
          <a:bodyPr/>
          <a:lstStyle/>
          <a:p>
            <a:r>
              <a:rPr lang="en-IN"/>
              <a:t>Dr. Sarvesh Vishwakarma</a:t>
            </a:r>
          </a:p>
        </p:txBody>
      </p:sp>
    </p:spTree>
    <p:extLst>
      <p:ext uri="{BB962C8B-B14F-4D97-AF65-F5344CB8AC3E}">
        <p14:creationId xmlns:p14="http://schemas.microsoft.com/office/powerpoint/2010/main" val="1823328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0FE2-361A-D261-35B6-303BB2DA2802}"/>
              </a:ext>
            </a:extLst>
          </p:cNvPr>
          <p:cNvSpPr>
            <a:spLocks noGrp="1"/>
          </p:cNvSpPr>
          <p:nvPr>
            <p:ph type="title"/>
          </p:nvPr>
        </p:nvSpPr>
        <p:spPr/>
        <p:txBody>
          <a:bodyPr/>
          <a:lstStyle/>
          <a:p>
            <a:r>
              <a:rPr lang="en-IN" b="0" i="0" dirty="0">
                <a:effectLst/>
                <a:latin typeface="erdana"/>
              </a:rPr>
              <a:t>Disadvantages of </a:t>
            </a:r>
            <a:r>
              <a:rPr lang="en-IN" b="0" i="0" dirty="0" err="1">
                <a:effectLst/>
                <a:latin typeface="erdana"/>
              </a:rPr>
              <a:t>Apriori</a:t>
            </a:r>
            <a:r>
              <a:rPr lang="en-IN" b="0" i="0" dirty="0">
                <a:effectLst/>
                <a:latin typeface="erdana"/>
              </a:rPr>
              <a:t> Algorithm</a:t>
            </a:r>
            <a:endParaRPr lang="en-IN" dirty="0"/>
          </a:p>
        </p:txBody>
      </p:sp>
      <p:sp>
        <p:nvSpPr>
          <p:cNvPr id="3" name="Content Placeholder 2">
            <a:extLst>
              <a:ext uri="{FF2B5EF4-FFF2-40B4-BE49-F238E27FC236}">
                <a16:creationId xmlns:a16="http://schemas.microsoft.com/office/drawing/2014/main" id="{FF11A2B1-2314-D733-BE17-67D0831DB06F}"/>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inter-regular"/>
              </a:rPr>
              <a:t>The </a:t>
            </a:r>
            <a:r>
              <a:rPr lang="en-US" b="0" i="0" dirty="0" err="1">
                <a:solidFill>
                  <a:srgbClr val="000000"/>
                </a:solidFill>
                <a:effectLst/>
                <a:latin typeface="inter-regular"/>
              </a:rPr>
              <a:t>apriori</a:t>
            </a:r>
            <a:r>
              <a:rPr lang="en-US" b="0" i="0" dirty="0">
                <a:solidFill>
                  <a:srgbClr val="000000"/>
                </a:solidFill>
                <a:effectLst/>
                <a:latin typeface="inter-regular"/>
              </a:rPr>
              <a:t> algorithm works slow compared to other algorithms.</a:t>
            </a:r>
          </a:p>
          <a:p>
            <a:pPr algn="just">
              <a:buFont typeface="Arial" panose="020B0604020202020204" pitchFamily="34" charset="0"/>
              <a:buChar char="•"/>
            </a:pPr>
            <a:r>
              <a:rPr lang="en-US" b="0" i="0" dirty="0">
                <a:solidFill>
                  <a:srgbClr val="000000"/>
                </a:solidFill>
                <a:effectLst/>
                <a:latin typeface="inter-regular"/>
              </a:rPr>
              <a:t>The overall performance can be reduced as it scans the database for multiple times.</a:t>
            </a:r>
          </a:p>
          <a:p>
            <a:pPr algn="just">
              <a:buFont typeface="Arial" panose="020B0604020202020204" pitchFamily="34" charset="0"/>
              <a:buChar char="•"/>
            </a:pPr>
            <a:r>
              <a:rPr lang="en-US" b="0" i="0" dirty="0">
                <a:solidFill>
                  <a:srgbClr val="000000"/>
                </a:solidFill>
                <a:effectLst/>
                <a:latin typeface="inter-regular"/>
              </a:rPr>
              <a:t>The time complexity and space complexity of the </a:t>
            </a:r>
            <a:r>
              <a:rPr lang="en-US" b="0" i="0" dirty="0" err="1">
                <a:solidFill>
                  <a:srgbClr val="000000"/>
                </a:solidFill>
                <a:effectLst/>
                <a:latin typeface="inter-regular"/>
              </a:rPr>
              <a:t>apriori</a:t>
            </a:r>
            <a:r>
              <a:rPr lang="en-US" b="0" i="0" dirty="0">
                <a:solidFill>
                  <a:srgbClr val="000000"/>
                </a:solidFill>
                <a:effectLst/>
                <a:latin typeface="inter-regular"/>
              </a:rPr>
              <a:t> algorithm is O(2</a:t>
            </a:r>
            <a:r>
              <a:rPr lang="en-US" b="0" i="0" baseline="30000" dirty="0">
                <a:solidFill>
                  <a:srgbClr val="000000"/>
                </a:solidFill>
                <a:effectLst/>
                <a:latin typeface="inter-regular"/>
              </a:rPr>
              <a:t>D</a:t>
            </a:r>
            <a:r>
              <a:rPr lang="en-US" b="0" i="0" dirty="0">
                <a:solidFill>
                  <a:srgbClr val="000000"/>
                </a:solidFill>
                <a:effectLst/>
                <a:latin typeface="inter-regular"/>
              </a:rPr>
              <a:t>), which is very high. Here D represents the horizontal width present in the database.</a:t>
            </a:r>
          </a:p>
          <a:p>
            <a:pPr marL="0" indent="0" algn="just">
              <a:buNone/>
            </a:pPr>
            <a:endParaRPr lang="en-US" b="0" i="0" dirty="0">
              <a:solidFill>
                <a:srgbClr val="000000"/>
              </a:solidFill>
              <a:effectLst/>
              <a:latin typeface="inter-regular"/>
            </a:endParaRPr>
          </a:p>
        </p:txBody>
      </p:sp>
      <p:sp>
        <p:nvSpPr>
          <p:cNvPr id="4" name="Footer Placeholder 3">
            <a:extLst>
              <a:ext uri="{FF2B5EF4-FFF2-40B4-BE49-F238E27FC236}">
                <a16:creationId xmlns:a16="http://schemas.microsoft.com/office/drawing/2014/main" id="{1CC66253-71A0-65CE-733F-8590CE9DF573}"/>
              </a:ext>
            </a:extLst>
          </p:cNvPr>
          <p:cNvSpPr>
            <a:spLocks noGrp="1"/>
          </p:cNvSpPr>
          <p:nvPr>
            <p:ph type="ftr" sz="quarter" idx="11"/>
          </p:nvPr>
        </p:nvSpPr>
        <p:spPr/>
        <p:txBody>
          <a:bodyPr/>
          <a:lstStyle/>
          <a:p>
            <a:r>
              <a:rPr lang="en-IN"/>
              <a:t>Dr. Sarvesh Vishwakarma</a:t>
            </a:r>
          </a:p>
        </p:txBody>
      </p:sp>
    </p:spTree>
    <p:extLst>
      <p:ext uri="{BB962C8B-B14F-4D97-AF65-F5344CB8AC3E}">
        <p14:creationId xmlns:p14="http://schemas.microsoft.com/office/powerpoint/2010/main" val="2782454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0FE2-361A-D261-35B6-303BB2DA2802}"/>
              </a:ext>
            </a:extLst>
          </p:cNvPr>
          <p:cNvSpPr>
            <a:spLocks noGrp="1"/>
          </p:cNvSpPr>
          <p:nvPr>
            <p:ph type="title"/>
          </p:nvPr>
        </p:nvSpPr>
        <p:spPr/>
        <p:txBody>
          <a:bodyPr/>
          <a:lstStyle/>
          <a:p>
            <a:r>
              <a:rPr lang="en-IN" dirty="0" err="1"/>
              <a:t>Apriori</a:t>
            </a:r>
            <a:r>
              <a:rPr lang="en-IN" dirty="0"/>
              <a:t> Algorithm</a:t>
            </a:r>
          </a:p>
        </p:txBody>
      </p:sp>
      <p:sp>
        <p:nvSpPr>
          <p:cNvPr id="3" name="Content Placeholder 2">
            <a:extLst>
              <a:ext uri="{FF2B5EF4-FFF2-40B4-BE49-F238E27FC236}">
                <a16:creationId xmlns:a16="http://schemas.microsoft.com/office/drawing/2014/main" id="{FF11A2B1-2314-D733-BE17-67D0831DB06F}"/>
              </a:ext>
            </a:extLst>
          </p:cNvPr>
          <p:cNvSpPr>
            <a:spLocks noGrp="1"/>
          </p:cNvSpPr>
          <p:nvPr>
            <p:ph idx="1"/>
          </p:nvPr>
        </p:nvSpPr>
        <p:spPr/>
        <p:txBody>
          <a:bodyPr/>
          <a:lstStyle/>
          <a:p>
            <a:r>
              <a:rPr lang="en-US" b="0" i="0" dirty="0">
                <a:solidFill>
                  <a:srgbClr val="333333"/>
                </a:solidFill>
                <a:effectLst/>
                <a:latin typeface="inter-regular"/>
              </a:rPr>
              <a:t>The </a:t>
            </a:r>
            <a:r>
              <a:rPr lang="en-US" b="0" i="0" dirty="0" err="1">
                <a:solidFill>
                  <a:srgbClr val="333333"/>
                </a:solidFill>
                <a:effectLst/>
                <a:latin typeface="inter-regular"/>
              </a:rPr>
              <a:t>Apriori</a:t>
            </a:r>
            <a:r>
              <a:rPr lang="en-US" b="0" i="0" dirty="0">
                <a:solidFill>
                  <a:srgbClr val="333333"/>
                </a:solidFill>
                <a:effectLst/>
                <a:latin typeface="inter-regular"/>
              </a:rPr>
              <a:t> algorithm uses frequent </a:t>
            </a:r>
            <a:r>
              <a:rPr lang="en-US" b="0" i="0" dirty="0" err="1">
                <a:solidFill>
                  <a:srgbClr val="333333"/>
                </a:solidFill>
                <a:effectLst/>
                <a:latin typeface="inter-regular"/>
              </a:rPr>
              <a:t>itemsets</a:t>
            </a:r>
            <a:r>
              <a:rPr lang="en-US" b="0" i="0" dirty="0">
                <a:solidFill>
                  <a:srgbClr val="333333"/>
                </a:solidFill>
                <a:effectLst/>
                <a:latin typeface="inter-regular"/>
              </a:rPr>
              <a:t> to generate association rules, and it is designed to work on the databases that contain transactions. </a:t>
            </a:r>
          </a:p>
          <a:p>
            <a:r>
              <a:rPr lang="en-US" b="0" i="0" dirty="0">
                <a:solidFill>
                  <a:srgbClr val="333333"/>
                </a:solidFill>
                <a:effectLst/>
                <a:latin typeface="inter-regular"/>
              </a:rPr>
              <a:t>With the help of these association rule, it determines how strongly or how weakly two objects are connected. </a:t>
            </a:r>
          </a:p>
          <a:p>
            <a:r>
              <a:rPr lang="en-US" b="0" i="0" dirty="0">
                <a:solidFill>
                  <a:srgbClr val="333333"/>
                </a:solidFill>
                <a:effectLst/>
                <a:latin typeface="inter-regular"/>
              </a:rPr>
              <a:t>This algorithm uses a </a:t>
            </a:r>
            <a:r>
              <a:rPr lang="en-US" b="1" i="0" dirty="0">
                <a:solidFill>
                  <a:srgbClr val="333333"/>
                </a:solidFill>
                <a:effectLst/>
                <a:latin typeface="inter-bold"/>
              </a:rPr>
              <a:t>breadth-first search</a:t>
            </a:r>
            <a:r>
              <a:rPr lang="en-US" b="0" i="0" dirty="0">
                <a:solidFill>
                  <a:srgbClr val="333333"/>
                </a:solidFill>
                <a:effectLst/>
                <a:latin typeface="inter-regular"/>
              </a:rPr>
              <a:t> and </a:t>
            </a:r>
            <a:r>
              <a:rPr lang="en-US" b="1" i="0" dirty="0">
                <a:solidFill>
                  <a:srgbClr val="333333"/>
                </a:solidFill>
                <a:effectLst/>
                <a:latin typeface="inter-bold"/>
              </a:rPr>
              <a:t>Hash Tree</a:t>
            </a:r>
            <a:r>
              <a:rPr lang="en-US" b="0" i="0" dirty="0">
                <a:solidFill>
                  <a:srgbClr val="333333"/>
                </a:solidFill>
                <a:effectLst/>
                <a:latin typeface="inter-regular"/>
              </a:rPr>
              <a:t> to calculate the itemset associations efficiently. </a:t>
            </a:r>
          </a:p>
          <a:p>
            <a:r>
              <a:rPr lang="en-US" b="0" i="0" dirty="0">
                <a:solidFill>
                  <a:srgbClr val="333333"/>
                </a:solidFill>
                <a:effectLst/>
                <a:latin typeface="inter-regular"/>
              </a:rPr>
              <a:t>It is the iterative process for finding the frequent </a:t>
            </a:r>
            <a:r>
              <a:rPr lang="en-US" b="0" i="0" dirty="0" err="1">
                <a:solidFill>
                  <a:srgbClr val="333333"/>
                </a:solidFill>
                <a:effectLst/>
                <a:latin typeface="inter-regular"/>
              </a:rPr>
              <a:t>itemsets</a:t>
            </a:r>
            <a:r>
              <a:rPr lang="en-US" b="0" i="0" dirty="0">
                <a:solidFill>
                  <a:srgbClr val="333333"/>
                </a:solidFill>
                <a:effectLst/>
                <a:latin typeface="inter-regular"/>
              </a:rPr>
              <a:t> from the large dataset.</a:t>
            </a:r>
            <a:endParaRPr lang="en-IN" dirty="0"/>
          </a:p>
        </p:txBody>
      </p:sp>
      <p:sp>
        <p:nvSpPr>
          <p:cNvPr id="4" name="Footer Placeholder 3">
            <a:extLst>
              <a:ext uri="{FF2B5EF4-FFF2-40B4-BE49-F238E27FC236}">
                <a16:creationId xmlns:a16="http://schemas.microsoft.com/office/drawing/2014/main" id="{C9BB600B-FCC8-0DF5-9DE2-D83A98920646}"/>
              </a:ext>
            </a:extLst>
          </p:cNvPr>
          <p:cNvSpPr>
            <a:spLocks noGrp="1"/>
          </p:cNvSpPr>
          <p:nvPr>
            <p:ph type="ftr" sz="quarter" idx="11"/>
          </p:nvPr>
        </p:nvSpPr>
        <p:spPr/>
        <p:txBody>
          <a:bodyPr/>
          <a:lstStyle/>
          <a:p>
            <a:r>
              <a:rPr lang="en-IN"/>
              <a:t>Dr. Sarvesh Vishwakarma</a:t>
            </a:r>
          </a:p>
        </p:txBody>
      </p:sp>
    </p:spTree>
    <p:extLst>
      <p:ext uri="{BB962C8B-B14F-4D97-AF65-F5344CB8AC3E}">
        <p14:creationId xmlns:p14="http://schemas.microsoft.com/office/powerpoint/2010/main" val="290031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0FE2-361A-D261-35B6-303BB2DA2802}"/>
              </a:ext>
            </a:extLst>
          </p:cNvPr>
          <p:cNvSpPr>
            <a:spLocks noGrp="1"/>
          </p:cNvSpPr>
          <p:nvPr>
            <p:ph type="title"/>
          </p:nvPr>
        </p:nvSpPr>
        <p:spPr/>
        <p:txBody>
          <a:bodyPr/>
          <a:lstStyle/>
          <a:p>
            <a:r>
              <a:rPr lang="en-IN" dirty="0" err="1"/>
              <a:t>Apriori</a:t>
            </a:r>
            <a:r>
              <a:rPr lang="en-IN" dirty="0"/>
              <a:t> Algorithm (Application Area)</a:t>
            </a:r>
          </a:p>
        </p:txBody>
      </p:sp>
      <p:sp>
        <p:nvSpPr>
          <p:cNvPr id="3" name="Content Placeholder 2">
            <a:extLst>
              <a:ext uri="{FF2B5EF4-FFF2-40B4-BE49-F238E27FC236}">
                <a16:creationId xmlns:a16="http://schemas.microsoft.com/office/drawing/2014/main" id="{FF11A2B1-2314-D733-BE17-67D0831DB06F}"/>
              </a:ext>
            </a:extLst>
          </p:cNvPr>
          <p:cNvSpPr>
            <a:spLocks noGrp="1"/>
          </p:cNvSpPr>
          <p:nvPr>
            <p:ph idx="1"/>
          </p:nvPr>
        </p:nvSpPr>
        <p:spPr/>
        <p:txBody>
          <a:bodyPr/>
          <a:lstStyle/>
          <a:p>
            <a:r>
              <a:rPr lang="en-US" b="0" i="0" dirty="0">
                <a:solidFill>
                  <a:srgbClr val="333333"/>
                </a:solidFill>
                <a:effectLst/>
                <a:latin typeface="inter-regular"/>
              </a:rPr>
              <a:t>It is mainly used for </a:t>
            </a:r>
            <a:r>
              <a:rPr lang="en-US" b="0" i="1" dirty="0">
                <a:solidFill>
                  <a:srgbClr val="333333"/>
                </a:solidFill>
                <a:effectLst/>
                <a:latin typeface="inter-regular"/>
              </a:rPr>
              <a:t>market basket analysis</a:t>
            </a:r>
            <a:r>
              <a:rPr lang="en-US" b="0" i="0" dirty="0">
                <a:solidFill>
                  <a:srgbClr val="333333"/>
                </a:solidFill>
                <a:effectLst/>
                <a:latin typeface="inter-regular"/>
              </a:rPr>
              <a:t> and helps to find those products that can be bought together. </a:t>
            </a:r>
          </a:p>
          <a:p>
            <a:r>
              <a:rPr lang="en-US" b="0" i="0" dirty="0">
                <a:solidFill>
                  <a:srgbClr val="333333"/>
                </a:solidFill>
                <a:effectLst/>
                <a:latin typeface="inter-regular"/>
              </a:rPr>
              <a:t>It can also be used in the healthcare field to find drug reactions for patients. </a:t>
            </a:r>
          </a:p>
          <a:p>
            <a:pPr marL="0" indent="0">
              <a:buNone/>
            </a:pPr>
            <a:endParaRPr lang="en-IN" dirty="0"/>
          </a:p>
        </p:txBody>
      </p:sp>
      <p:sp>
        <p:nvSpPr>
          <p:cNvPr id="4" name="Footer Placeholder 3">
            <a:extLst>
              <a:ext uri="{FF2B5EF4-FFF2-40B4-BE49-F238E27FC236}">
                <a16:creationId xmlns:a16="http://schemas.microsoft.com/office/drawing/2014/main" id="{90F9629D-5178-3A00-099F-A19668E0B066}"/>
              </a:ext>
            </a:extLst>
          </p:cNvPr>
          <p:cNvSpPr>
            <a:spLocks noGrp="1"/>
          </p:cNvSpPr>
          <p:nvPr>
            <p:ph type="ftr" sz="quarter" idx="11"/>
          </p:nvPr>
        </p:nvSpPr>
        <p:spPr/>
        <p:txBody>
          <a:bodyPr/>
          <a:lstStyle/>
          <a:p>
            <a:r>
              <a:rPr lang="en-IN"/>
              <a:t>Dr. Sarvesh Vishwakarma</a:t>
            </a:r>
          </a:p>
        </p:txBody>
      </p:sp>
    </p:spTree>
    <p:extLst>
      <p:ext uri="{BB962C8B-B14F-4D97-AF65-F5344CB8AC3E}">
        <p14:creationId xmlns:p14="http://schemas.microsoft.com/office/powerpoint/2010/main" val="398177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0FE2-361A-D261-35B6-303BB2DA2802}"/>
              </a:ext>
            </a:extLst>
          </p:cNvPr>
          <p:cNvSpPr>
            <a:spLocks noGrp="1"/>
          </p:cNvSpPr>
          <p:nvPr>
            <p:ph type="title"/>
          </p:nvPr>
        </p:nvSpPr>
        <p:spPr/>
        <p:txBody>
          <a:bodyPr/>
          <a:lstStyle/>
          <a:p>
            <a:r>
              <a:rPr lang="en-IN" dirty="0" err="1"/>
              <a:t>Apriori</a:t>
            </a:r>
            <a:r>
              <a:rPr lang="en-IN" dirty="0"/>
              <a:t> Algorithm </a:t>
            </a:r>
          </a:p>
        </p:txBody>
      </p:sp>
      <p:sp>
        <p:nvSpPr>
          <p:cNvPr id="3" name="Content Placeholder 2">
            <a:extLst>
              <a:ext uri="{FF2B5EF4-FFF2-40B4-BE49-F238E27FC236}">
                <a16:creationId xmlns:a16="http://schemas.microsoft.com/office/drawing/2014/main" id="{FF11A2B1-2314-D733-BE17-67D0831DB06F}"/>
              </a:ext>
            </a:extLst>
          </p:cNvPr>
          <p:cNvSpPr>
            <a:spLocks noGrp="1"/>
          </p:cNvSpPr>
          <p:nvPr>
            <p:ph idx="1"/>
          </p:nvPr>
        </p:nvSpPr>
        <p:spPr/>
        <p:txBody>
          <a:bodyPr/>
          <a:lstStyle/>
          <a:p>
            <a:pPr marL="0" indent="0">
              <a:buNone/>
            </a:pPr>
            <a:r>
              <a:rPr lang="en-IN" b="1" i="0" dirty="0">
                <a:solidFill>
                  <a:srgbClr val="333333"/>
                </a:solidFill>
                <a:effectLst/>
                <a:latin typeface="inter-bold"/>
              </a:rPr>
              <a:t>What is Frequent Itemset?</a:t>
            </a:r>
            <a:r>
              <a:rPr lang="en-US" b="0" i="0" dirty="0">
                <a:solidFill>
                  <a:srgbClr val="333333"/>
                </a:solidFill>
                <a:effectLst/>
                <a:latin typeface="inter-regular"/>
              </a:rPr>
              <a:t> </a:t>
            </a:r>
          </a:p>
          <a:p>
            <a:pPr marL="0" indent="0">
              <a:buNone/>
            </a:pPr>
            <a:endParaRPr lang="en-US" b="0" i="0" dirty="0">
              <a:solidFill>
                <a:srgbClr val="333333"/>
              </a:solidFill>
              <a:effectLst/>
              <a:latin typeface="inter-regular"/>
            </a:endParaRPr>
          </a:p>
          <a:p>
            <a:r>
              <a:rPr lang="en-US" b="0" i="0" dirty="0">
                <a:solidFill>
                  <a:srgbClr val="333333"/>
                </a:solidFill>
                <a:effectLst/>
                <a:latin typeface="inter-regular"/>
              </a:rPr>
              <a:t>Frequent </a:t>
            </a:r>
            <a:r>
              <a:rPr lang="en-US" b="0" i="0" dirty="0" err="1">
                <a:solidFill>
                  <a:srgbClr val="333333"/>
                </a:solidFill>
                <a:effectLst/>
                <a:latin typeface="inter-regular"/>
              </a:rPr>
              <a:t>itemsets</a:t>
            </a:r>
            <a:r>
              <a:rPr lang="en-US" b="0" i="0" dirty="0">
                <a:solidFill>
                  <a:srgbClr val="333333"/>
                </a:solidFill>
                <a:effectLst/>
                <a:latin typeface="inter-regular"/>
              </a:rPr>
              <a:t> are those items whose support is greater than the threshold value or user-specified minimum support. </a:t>
            </a:r>
          </a:p>
          <a:p>
            <a:r>
              <a:rPr lang="en-US" b="0" i="0" dirty="0">
                <a:solidFill>
                  <a:srgbClr val="333333"/>
                </a:solidFill>
                <a:effectLst/>
                <a:latin typeface="inter-regular"/>
              </a:rPr>
              <a:t>It means if A &amp; B are the frequent </a:t>
            </a:r>
            <a:r>
              <a:rPr lang="en-US" b="0" i="0" dirty="0" err="1">
                <a:solidFill>
                  <a:srgbClr val="333333"/>
                </a:solidFill>
                <a:effectLst/>
                <a:latin typeface="inter-regular"/>
              </a:rPr>
              <a:t>itemsets</a:t>
            </a:r>
            <a:r>
              <a:rPr lang="en-US" b="0" i="0" dirty="0">
                <a:solidFill>
                  <a:srgbClr val="333333"/>
                </a:solidFill>
                <a:effectLst/>
                <a:latin typeface="inter-regular"/>
              </a:rPr>
              <a:t> together, then individually A and B should also be the frequent itemset. </a:t>
            </a:r>
          </a:p>
          <a:p>
            <a:r>
              <a:rPr lang="en-US" b="0" i="0" dirty="0">
                <a:solidFill>
                  <a:srgbClr val="333333"/>
                </a:solidFill>
                <a:effectLst/>
                <a:latin typeface="inter-regular"/>
              </a:rPr>
              <a:t>Suppose there are the two transactions: A= {1,2,3,4,5}, and B= {2,3,7}, in these two transactions, 2 and 3 are the frequent </a:t>
            </a:r>
            <a:r>
              <a:rPr lang="en-US" b="0" i="0" dirty="0" err="1">
                <a:solidFill>
                  <a:srgbClr val="333333"/>
                </a:solidFill>
                <a:effectLst/>
                <a:latin typeface="inter-regular"/>
              </a:rPr>
              <a:t>itemsets</a:t>
            </a:r>
            <a:r>
              <a:rPr lang="en-US" b="0" i="0" dirty="0">
                <a:solidFill>
                  <a:srgbClr val="333333"/>
                </a:solidFill>
                <a:effectLst/>
                <a:latin typeface="inter-regular"/>
              </a:rPr>
              <a:t>.</a:t>
            </a:r>
            <a:endParaRPr lang="en-IN" dirty="0"/>
          </a:p>
        </p:txBody>
      </p:sp>
      <p:sp>
        <p:nvSpPr>
          <p:cNvPr id="4" name="Footer Placeholder 3">
            <a:extLst>
              <a:ext uri="{FF2B5EF4-FFF2-40B4-BE49-F238E27FC236}">
                <a16:creationId xmlns:a16="http://schemas.microsoft.com/office/drawing/2014/main" id="{A79BDB27-9E62-0D19-779E-879B5C7F8E43}"/>
              </a:ext>
            </a:extLst>
          </p:cNvPr>
          <p:cNvSpPr>
            <a:spLocks noGrp="1"/>
          </p:cNvSpPr>
          <p:nvPr>
            <p:ph type="ftr" sz="quarter" idx="11"/>
          </p:nvPr>
        </p:nvSpPr>
        <p:spPr/>
        <p:txBody>
          <a:bodyPr/>
          <a:lstStyle/>
          <a:p>
            <a:r>
              <a:rPr lang="en-IN"/>
              <a:t>Dr. Sarvesh Vishwakarma</a:t>
            </a:r>
          </a:p>
        </p:txBody>
      </p:sp>
    </p:spTree>
    <p:extLst>
      <p:ext uri="{BB962C8B-B14F-4D97-AF65-F5344CB8AC3E}">
        <p14:creationId xmlns:p14="http://schemas.microsoft.com/office/powerpoint/2010/main" val="1604651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0FE2-361A-D261-35B6-303BB2DA2802}"/>
              </a:ext>
            </a:extLst>
          </p:cNvPr>
          <p:cNvSpPr>
            <a:spLocks noGrp="1"/>
          </p:cNvSpPr>
          <p:nvPr>
            <p:ph type="title"/>
          </p:nvPr>
        </p:nvSpPr>
        <p:spPr/>
        <p:txBody>
          <a:bodyPr/>
          <a:lstStyle/>
          <a:p>
            <a:r>
              <a:rPr lang="en-IN" b="0" i="0" dirty="0">
                <a:effectLst/>
                <a:latin typeface="erdana"/>
              </a:rPr>
              <a:t>Steps for </a:t>
            </a:r>
            <a:r>
              <a:rPr lang="en-IN" b="0" i="0" dirty="0" err="1">
                <a:effectLst/>
                <a:latin typeface="erdana"/>
              </a:rPr>
              <a:t>Apriori</a:t>
            </a:r>
            <a:r>
              <a:rPr lang="en-IN" b="0" i="0" dirty="0">
                <a:effectLst/>
                <a:latin typeface="erdana"/>
              </a:rPr>
              <a:t> Algorithm</a:t>
            </a:r>
            <a:endParaRPr lang="en-IN" dirty="0"/>
          </a:p>
        </p:txBody>
      </p:sp>
      <p:sp>
        <p:nvSpPr>
          <p:cNvPr id="3" name="Content Placeholder 2">
            <a:extLst>
              <a:ext uri="{FF2B5EF4-FFF2-40B4-BE49-F238E27FC236}">
                <a16:creationId xmlns:a16="http://schemas.microsoft.com/office/drawing/2014/main" id="{FF11A2B1-2314-D733-BE17-67D0831DB06F}"/>
              </a:ext>
            </a:extLst>
          </p:cNvPr>
          <p:cNvSpPr>
            <a:spLocks noGrp="1"/>
          </p:cNvSpPr>
          <p:nvPr>
            <p:ph idx="1"/>
          </p:nvPr>
        </p:nvSpPr>
        <p:spPr/>
        <p:txBody>
          <a:bodyPr/>
          <a:lstStyle/>
          <a:p>
            <a:pPr marL="514350" indent="-514350">
              <a:buFont typeface="+mj-lt"/>
              <a:buAutoNum type="arabicPeriod"/>
            </a:pPr>
            <a:r>
              <a:rPr lang="en-US" b="0" i="0" dirty="0">
                <a:solidFill>
                  <a:srgbClr val="333333"/>
                </a:solidFill>
                <a:effectLst/>
                <a:latin typeface="inter-regular"/>
              </a:rPr>
              <a:t>Determine the support of </a:t>
            </a:r>
            <a:r>
              <a:rPr lang="en-US" b="0" i="0" dirty="0" err="1">
                <a:solidFill>
                  <a:srgbClr val="333333"/>
                </a:solidFill>
                <a:effectLst/>
                <a:latin typeface="inter-regular"/>
              </a:rPr>
              <a:t>itemsets</a:t>
            </a:r>
            <a:r>
              <a:rPr lang="en-US" b="0" i="0" dirty="0">
                <a:solidFill>
                  <a:srgbClr val="333333"/>
                </a:solidFill>
                <a:effectLst/>
                <a:latin typeface="inter-regular"/>
              </a:rPr>
              <a:t> in the transactional database, and select the minimum support and confidence. </a:t>
            </a:r>
          </a:p>
          <a:p>
            <a:pPr marL="514350" indent="-514350">
              <a:buFont typeface="+mj-lt"/>
              <a:buAutoNum type="arabicPeriod"/>
            </a:pPr>
            <a:r>
              <a:rPr lang="en-US" b="0" i="0" dirty="0">
                <a:solidFill>
                  <a:srgbClr val="333333"/>
                </a:solidFill>
                <a:effectLst/>
                <a:latin typeface="inter-regular"/>
              </a:rPr>
              <a:t>Take all supports in the transaction with higher support value than the minimum or selected support value. </a:t>
            </a:r>
          </a:p>
          <a:p>
            <a:pPr marL="514350" indent="-514350">
              <a:buFont typeface="+mj-lt"/>
              <a:buAutoNum type="arabicPeriod"/>
            </a:pPr>
            <a:r>
              <a:rPr lang="en-US" b="0" i="0" dirty="0">
                <a:solidFill>
                  <a:srgbClr val="333333"/>
                </a:solidFill>
                <a:effectLst/>
                <a:latin typeface="inter-regular"/>
              </a:rPr>
              <a:t>Find all the rules of these subsets that have higher confidence value than the threshold or minimum confidence. </a:t>
            </a:r>
          </a:p>
          <a:p>
            <a:pPr marL="514350" indent="-514350">
              <a:buFont typeface="+mj-lt"/>
              <a:buAutoNum type="arabicPeriod"/>
            </a:pPr>
            <a:r>
              <a:rPr lang="en-US" b="0" i="0" dirty="0">
                <a:solidFill>
                  <a:srgbClr val="333333"/>
                </a:solidFill>
                <a:effectLst/>
                <a:latin typeface="inter-regular"/>
              </a:rPr>
              <a:t>Sort the rules as the decreasing order of lift.</a:t>
            </a:r>
            <a:endParaRPr lang="en-IN" dirty="0"/>
          </a:p>
        </p:txBody>
      </p:sp>
      <p:sp>
        <p:nvSpPr>
          <p:cNvPr id="4" name="Footer Placeholder 3">
            <a:extLst>
              <a:ext uri="{FF2B5EF4-FFF2-40B4-BE49-F238E27FC236}">
                <a16:creationId xmlns:a16="http://schemas.microsoft.com/office/drawing/2014/main" id="{E9B0F0ED-AFD0-2225-9C96-9F8E8C260239}"/>
              </a:ext>
            </a:extLst>
          </p:cNvPr>
          <p:cNvSpPr>
            <a:spLocks noGrp="1"/>
          </p:cNvSpPr>
          <p:nvPr>
            <p:ph type="ftr" sz="quarter" idx="11"/>
          </p:nvPr>
        </p:nvSpPr>
        <p:spPr/>
        <p:txBody>
          <a:bodyPr/>
          <a:lstStyle/>
          <a:p>
            <a:r>
              <a:rPr lang="en-IN"/>
              <a:t>Dr. Sarvesh Vishwakarma</a:t>
            </a:r>
          </a:p>
        </p:txBody>
      </p:sp>
    </p:spTree>
    <p:extLst>
      <p:ext uri="{BB962C8B-B14F-4D97-AF65-F5344CB8AC3E}">
        <p14:creationId xmlns:p14="http://schemas.microsoft.com/office/powerpoint/2010/main" val="126183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0FE2-361A-D261-35B6-303BB2DA2802}"/>
              </a:ext>
            </a:extLst>
          </p:cNvPr>
          <p:cNvSpPr>
            <a:spLocks noGrp="1"/>
          </p:cNvSpPr>
          <p:nvPr>
            <p:ph type="title"/>
          </p:nvPr>
        </p:nvSpPr>
        <p:spPr/>
        <p:txBody>
          <a:bodyPr/>
          <a:lstStyle/>
          <a:p>
            <a:r>
              <a:rPr lang="en-IN" b="0" i="0" dirty="0" err="1">
                <a:effectLst/>
                <a:latin typeface="erdana"/>
              </a:rPr>
              <a:t>Apriori</a:t>
            </a:r>
            <a:r>
              <a:rPr lang="en-IN" b="0" i="0" dirty="0">
                <a:effectLst/>
                <a:latin typeface="erdana"/>
              </a:rPr>
              <a:t> Algorithm Working</a:t>
            </a:r>
            <a:endParaRPr lang="en-IN" dirty="0"/>
          </a:p>
        </p:txBody>
      </p:sp>
      <p:sp>
        <p:nvSpPr>
          <p:cNvPr id="3" name="Content Placeholder 2">
            <a:extLst>
              <a:ext uri="{FF2B5EF4-FFF2-40B4-BE49-F238E27FC236}">
                <a16:creationId xmlns:a16="http://schemas.microsoft.com/office/drawing/2014/main" id="{FF11A2B1-2314-D733-BE17-67D0831DB06F}"/>
              </a:ext>
            </a:extLst>
          </p:cNvPr>
          <p:cNvSpPr>
            <a:spLocks noGrp="1"/>
          </p:cNvSpPr>
          <p:nvPr>
            <p:ph idx="1"/>
          </p:nvPr>
        </p:nvSpPr>
        <p:spPr/>
        <p:txBody>
          <a:bodyPr/>
          <a:lstStyle/>
          <a:p>
            <a:pPr marL="0" indent="0">
              <a:buNone/>
            </a:pPr>
            <a:r>
              <a:rPr lang="en-US" b="1" i="0" dirty="0">
                <a:solidFill>
                  <a:srgbClr val="333333"/>
                </a:solidFill>
                <a:effectLst/>
                <a:latin typeface="inter-bold"/>
              </a:rPr>
              <a:t>Example:</a:t>
            </a:r>
            <a:r>
              <a:rPr lang="en-US" b="0" i="0" dirty="0">
                <a:solidFill>
                  <a:srgbClr val="333333"/>
                </a:solidFill>
                <a:effectLst/>
                <a:latin typeface="inter-regular"/>
              </a:rPr>
              <a:t> Suppose we have the following dataset that has various transactions, and from this dataset, we need to find the frequent </a:t>
            </a:r>
            <a:r>
              <a:rPr lang="en-US" b="0" i="0" dirty="0" err="1">
                <a:solidFill>
                  <a:srgbClr val="333333"/>
                </a:solidFill>
                <a:effectLst/>
                <a:latin typeface="inter-regular"/>
              </a:rPr>
              <a:t>itemsets</a:t>
            </a:r>
            <a:r>
              <a:rPr lang="en-US" b="0" i="0" dirty="0">
                <a:solidFill>
                  <a:srgbClr val="333333"/>
                </a:solidFill>
                <a:effectLst/>
                <a:latin typeface="inter-regular"/>
              </a:rPr>
              <a:t> and generate the association rules using the </a:t>
            </a:r>
            <a:r>
              <a:rPr lang="en-US" b="0" i="0" dirty="0" err="1">
                <a:solidFill>
                  <a:srgbClr val="333333"/>
                </a:solidFill>
                <a:effectLst/>
                <a:latin typeface="inter-regular"/>
              </a:rPr>
              <a:t>Apriori</a:t>
            </a:r>
            <a:r>
              <a:rPr lang="en-US" b="0" i="0" dirty="0">
                <a:solidFill>
                  <a:srgbClr val="333333"/>
                </a:solidFill>
                <a:effectLst/>
                <a:latin typeface="inter-regular"/>
              </a:rPr>
              <a:t> algorithm: </a:t>
            </a:r>
          </a:p>
          <a:p>
            <a:pPr marL="0" indent="0">
              <a:buNone/>
            </a:pPr>
            <a:endParaRPr lang="en-IN" dirty="0"/>
          </a:p>
        </p:txBody>
      </p:sp>
      <p:graphicFrame>
        <p:nvGraphicFramePr>
          <p:cNvPr id="4" name="Table 4">
            <a:extLst>
              <a:ext uri="{FF2B5EF4-FFF2-40B4-BE49-F238E27FC236}">
                <a16:creationId xmlns:a16="http://schemas.microsoft.com/office/drawing/2014/main" id="{18331CED-A5D4-2522-6D59-E00D480B4869}"/>
              </a:ext>
            </a:extLst>
          </p:cNvPr>
          <p:cNvGraphicFramePr>
            <a:graphicFrameLocks noGrp="1"/>
          </p:cNvGraphicFramePr>
          <p:nvPr>
            <p:extLst>
              <p:ext uri="{D42A27DB-BD31-4B8C-83A1-F6EECF244321}">
                <p14:modId xmlns:p14="http://schemas.microsoft.com/office/powerpoint/2010/main" val="3140014123"/>
              </p:ext>
            </p:extLst>
          </p:nvPr>
        </p:nvGraphicFramePr>
        <p:xfrm>
          <a:off x="2722769" y="3061433"/>
          <a:ext cx="2967384" cy="3657600"/>
        </p:xfrm>
        <a:graphic>
          <a:graphicData uri="http://schemas.openxmlformats.org/drawingml/2006/table">
            <a:tbl>
              <a:tblPr firstRow="1" bandRow="1">
                <a:tableStyleId>{5940675A-B579-460E-94D1-54222C63F5DA}</a:tableStyleId>
              </a:tblPr>
              <a:tblGrid>
                <a:gridCol w="1483692">
                  <a:extLst>
                    <a:ext uri="{9D8B030D-6E8A-4147-A177-3AD203B41FA5}">
                      <a16:colId xmlns:a16="http://schemas.microsoft.com/office/drawing/2014/main" val="3188939664"/>
                    </a:ext>
                  </a:extLst>
                </a:gridCol>
                <a:gridCol w="1483692">
                  <a:extLst>
                    <a:ext uri="{9D8B030D-6E8A-4147-A177-3AD203B41FA5}">
                      <a16:colId xmlns:a16="http://schemas.microsoft.com/office/drawing/2014/main" val="846131634"/>
                    </a:ext>
                  </a:extLst>
                </a:gridCol>
              </a:tblGrid>
              <a:tr h="310119">
                <a:tc>
                  <a:txBody>
                    <a:bodyPr/>
                    <a:lstStyle/>
                    <a:p>
                      <a:r>
                        <a:rPr lang="en-IN" dirty="0"/>
                        <a:t>TID</a:t>
                      </a:r>
                    </a:p>
                  </a:txBody>
                  <a:tcPr/>
                </a:tc>
                <a:tc>
                  <a:txBody>
                    <a:bodyPr/>
                    <a:lstStyle/>
                    <a:p>
                      <a:r>
                        <a:rPr lang="en-IN" dirty="0"/>
                        <a:t>ITEMSETS</a:t>
                      </a:r>
                    </a:p>
                  </a:txBody>
                  <a:tcPr/>
                </a:tc>
                <a:extLst>
                  <a:ext uri="{0D108BD9-81ED-4DB2-BD59-A6C34878D82A}">
                    <a16:rowId xmlns:a16="http://schemas.microsoft.com/office/drawing/2014/main" val="965251520"/>
                  </a:ext>
                </a:extLst>
              </a:tr>
              <a:tr h="310119">
                <a:tc>
                  <a:txBody>
                    <a:bodyPr/>
                    <a:lstStyle/>
                    <a:p>
                      <a:r>
                        <a:rPr lang="en-IN" dirty="0"/>
                        <a:t>T1</a:t>
                      </a:r>
                    </a:p>
                  </a:txBody>
                  <a:tcPr/>
                </a:tc>
                <a:tc>
                  <a:txBody>
                    <a:bodyPr/>
                    <a:lstStyle/>
                    <a:p>
                      <a:r>
                        <a:rPr lang="en-IN" dirty="0"/>
                        <a:t>A, B</a:t>
                      </a:r>
                    </a:p>
                  </a:txBody>
                  <a:tcPr/>
                </a:tc>
                <a:extLst>
                  <a:ext uri="{0D108BD9-81ED-4DB2-BD59-A6C34878D82A}">
                    <a16:rowId xmlns:a16="http://schemas.microsoft.com/office/drawing/2014/main" val="1540140782"/>
                  </a:ext>
                </a:extLst>
              </a:tr>
              <a:tr h="310119">
                <a:tc>
                  <a:txBody>
                    <a:bodyPr/>
                    <a:lstStyle/>
                    <a:p>
                      <a:r>
                        <a:rPr lang="en-IN" dirty="0"/>
                        <a:t>T2</a:t>
                      </a:r>
                    </a:p>
                  </a:txBody>
                  <a:tcPr/>
                </a:tc>
                <a:tc>
                  <a:txBody>
                    <a:bodyPr/>
                    <a:lstStyle/>
                    <a:p>
                      <a:r>
                        <a:rPr lang="en-IN" dirty="0"/>
                        <a:t>B, D</a:t>
                      </a:r>
                    </a:p>
                  </a:txBody>
                  <a:tcPr/>
                </a:tc>
                <a:extLst>
                  <a:ext uri="{0D108BD9-81ED-4DB2-BD59-A6C34878D82A}">
                    <a16:rowId xmlns:a16="http://schemas.microsoft.com/office/drawing/2014/main" val="2434595614"/>
                  </a:ext>
                </a:extLst>
              </a:tr>
              <a:tr h="310119">
                <a:tc>
                  <a:txBody>
                    <a:bodyPr/>
                    <a:lstStyle/>
                    <a:p>
                      <a:r>
                        <a:rPr lang="en-IN" dirty="0"/>
                        <a:t>T3</a:t>
                      </a:r>
                    </a:p>
                  </a:txBody>
                  <a:tcPr/>
                </a:tc>
                <a:tc>
                  <a:txBody>
                    <a:bodyPr/>
                    <a:lstStyle/>
                    <a:p>
                      <a:r>
                        <a:rPr lang="en-IN" dirty="0"/>
                        <a:t>B, C</a:t>
                      </a:r>
                    </a:p>
                  </a:txBody>
                  <a:tcPr/>
                </a:tc>
                <a:extLst>
                  <a:ext uri="{0D108BD9-81ED-4DB2-BD59-A6C34878D82A}">
                    <a16:rowId xmlns:a16="http://schemas.microsoft.com/office/drawing/2014/main" val="944539131"/>
                  </a:ext>
                </a:extLst>
              </a:tr>
              <a:tr h="310119">
                <a:tc>
                  <a:txBody>
                    <a:bodyPr/>
                    <a:lstStyle/>
                    <a:p>
                      <a:r>
                        <a:rPr lang="en-IN" dirty="0"/>
                        <a:t>T4</a:t>
                      </a:r>
                    </a:p>
                  </a:txBody>
                  <a:tcPr/>
                </a:tc>
                <a:tc>
                  <a:txBody>
                    <a:bodyPr/>
                    <a:lstStyle/>
                    <a:p>
                      <a:r>
                        <a:rPr lang="en-IN" dirty="0"/>
                        <a:t>A, B, D</a:t>
                      </a:r>
                    </a:p>
                  </a:txBody>
                  <a:tcPr/>
                </a:tc>
                <a:extLst>
                  <a:ext uri="{0D108BD9-81ED-4DB2-BD59-A6C34878D82A}">
                    <a16:rowId xmlns:a16="http://schemas.microsoft.com/office/drawing/2014/main" val="4133076416"/>
                  </a:ext>
                </a:extLst>
              </a:tr>
              <a:tr h="310119">
                <a:tc>
                  <a:txBody>
                    <a:bodyPr/>
                    <a:lstStyle/>
                    <a:p>
                      <a:r>
                        <a:rPr lang="en-IN" dirty="0"/>
                        <a:t>T5</a:t>
                      </a:r>
                    </a:p>
                  </a:txBody>
                  <a:tcPr/>
                </a:tc>
                <a:tc>
                  <a:txBody>
                    <a:bodyPr/>
                    <a:lstStyle/>
                    <a:p>
                      <a:r>
                        <a:rPr lang="en-IN" dirty="0"/>
                        <a:t>A, C</a:t>
                      </a:r>
                    </a:p>
                  </a:txBody>
                  <a:tcPr/>
                </a:tc>
                <a:extLst>
                  <a:ext uri="{0D108BD9-81ED-4DB2-BD59-A6C34878D82A}">
                    <a16:rowId xmlns:a16="http://schemas.microsoft.com/office/drawing/2014/main" val="4217230293"/>
                  </a:ext>
                </a:extLst>
              </a:tr>
              <a:tr h="310119">
                <a:tc>
                  <a:txBody>
                    <a:bodyPr/>
                    <a:lstStyle/>
                    <a:p>
                      <a:r>
                        <a:rPr lang="en-IN" dirty="0"/>
                        <a:t>T6</a:t>
                      </a:r>
                    </a:p>
                  </a:txBody>
                  <a:tcPr/>
                </a:tc>
                <a:tc>
                  <a:txBody>
                    <a:bodyPr/>
                    <a:lstStyle/>
                    <a:p>
                      <a:r>
                        <a:rPr lang="en-IN" dirty="0"/>
                        <a:t>B, C</a:t>
                      </a:r>
                    </a:p>
                  </a:txBody>
                  <a:tcPr/>
                </a:tc>
                <a:extLst>
                  <a:ext uri="{0D108BD9-81ED-4DB2-BD59-A6C34878D82A}">
                    <a16:rowId xmlns:a16="http://schemas.microsoft.com/office/drawing/2014/main" val="3582619384"/>
                  </a:ext>
                </a:extLst>
              </a:tr>
              <a:tr h="310119">
                <a:tc>
                  <a:txBody>
                    <a:bodyPr/>
                    <a:lstStyle/>
                    <a:p>
                      <a:r>
                        <a:rPr lang="en-IN" dirty="0"/>
                        <a:t>T7</a:t>
                      </a:r>
                    </a:p>
                  </a:txBody>
                  <a:tcPr/>
                </a:tc>
                <a:tc>
                  <a:txBody>
                    <a:bodyPr/>
                    <a:lstStyle/>
                    <a:p>
                      <a:r>
                        <a:rPr lang="en-IN" dirty="0"/>
                        <a:t>A, C</a:t>
                      </a:r>
                    </a:p>
                  </a:txBody>
                  <a:tcPr/>
                </a:tc>
                <a:extLst>
                  <a:ext uri="{0D108BD9-81ED-4DB2-BD59-A6C34878D82A}">
                    <a16:rowId xmlns:a16="http://schemas.microsoft.com/office/drawing/2014/main" val="4027693412"/>
                  </a:ext>
                </a:extLst>
              </a:tr>
              <a:tr h="310119">
                <a:tc>
                  <a:txBody>
                    <a:bodyPr/>
                    <a:lstStyle/>
                    <a:p>
                      <a:r>
                        <a:rPr lang="en-IN" dirty="0"/>
                        <a:t>T8</a:t>
                      </a:r>
                    </a:p>
                  </a:txBody>
                  <a:tcPr/>
                </a:tc>
                <a:tc>
                  <a:txBody>
                    <a:bodyPr/>
                    <a:lstStyle/>
                    <a:p>
                      <a:r>
                        <a:rPr lang="en-IN" dirty="0"/>
                        <a:t>A, B, C, E</a:t>
                      </a:r>
                    </a:p>
                  </a:txBody>
                  <a:tcPr/>
                </a:tc>
                <a:extLst>
                  <a:ext uri="{0D108BD9-81ED-4DB2-BD59-A6C34878D82A}">
                    <a16:rowId xmlns:a16="http://schemas.microsoft.com/office/drawing/2014/main" val="2924259782"/>
                  </a:ext>
                </a:extLst>
              </a:tr>
              <a:tr h="310119">
                <a:tc>
                  <a:txBody>
                    <a:bodyPr/>
                    <a:lstStyle/>
                    <a:p>
                      <a:r>
                        <a:rPr lang="en-IN" dirty="0"/>
                        <a:t>T9</a:t>
                      </a:r>
                    </a:p>
                  </a:txBody>
                  <a:tcPr/>
                </a:tc>
                <a:tc>
                  <a:txBody>
                    <a:bodyPr/>
                    <a:lstStyle/>
                    <a:p>
                      <a:r>
                        <a:rPr lang="en-IN" dirty="0"/>
                        <a:t>A, B, C</a:t>
                      </a:r>
                    </a:p>
                  </a:txBody>
                  <a:tcPr/>
                </a:tc>
                <a:extLst>
                  <a:ext uri="{0D108BD9-81ED-4DB2-BD59-A6C34878D82A}">
                    <a16:rowId xmlns:a16="http://schemas.microsoft.com/office/drawing/2014/main" val="2498599729"/>
                  </a:ext>
                </a:extLst>
              </a:tr>
            </a:tbl>
          </a:graphicData>
        </a:graphic>
      </p:graphicFrame>
      <p:sp>
        <p:nvSpPr>
          <p:cNvPr id="5" name="TextBox 4">
            <a:extLst>
              <a:ext uri="{FF2B5EF4-FFF2-40B4-BE49-F238E27FC236}">
                <a16:creationId xmlns:a16="http://schemas.microsoft.com/office/drawing/2014/main" id="{DD6EFB68-6205-1F41-DDB0-19DAD115DD5D}"/>
              </a:ext>
            </a:extLst>
          </p:cNvPr>
          <p:cNvSpPr txBox="1"/>
          <p:nvPr/>
        </p:nvSpPr>
        <p:spPr>
          <a:xfrm>
            <a:off x="6157291" y="3205370"/>
            <a:ext cx="5059017" cy="1015663"/>
          </a:xfrm>
          <a:prstGeom prst="rect">
            <a:avLst/>
          </a:prstGeom>
          <a:noFill/>
        </p:spPr>
        <p:txBody>
          <a:bodyPr wrap="square" rtlCol="0">
            <a:spAutoFit/>
          </a:bodyPr>
          <a:lstStyle/>
          <a:p>
            <a:r>
              <a:rPr lang="en-IN" sz="2000" b="1" dirty="0"/>
              <a:t>Given:</a:t>
            </a:r>
          </a:p>
          <a:p>
            <a:r>
              <a:rPr lang="en-IN" sz="2000" b="1" dirty="0"/>
              <a:t>Minimum Support = 2</a:t>
            </a:r>
          </a:p>
          <a:p>
            <a:r>
              <a:rPr lang="en-IN" sz="2000" b="1" dirty="0"/>
              <a:t>Minimum Confidence = 50%</a:t>
            </a:r>
          </a:p>
        </p:txBody>
      </p:sp>
      <p:sp>
        <p:nvSpPr>
          <p:cNvPr id="6" name="Footer Placeholder 5">
            <a:extLst>
              <a:ext uri="{FF2B5EF4-FFF2-40B4-BE49-F238E27FC236}">
                <a16:creationId xmlns:a16="http://schemas.microsoft.com/office/drawing/2014/main" id="{4699C3E4-06A5-3B11-6352-DFFF0C3671E9}"/>
              </a:ext>
            </a:extLst>
          </p:cNvPr>
          <p:cNvSpPr>
            <a:spLocks noGrp="1"/>
          </p:cNvSpPr>
          <p:nvPr>
            <p:ph type="ftr" sz="quarter" idx="11"/>
          </p:nvPr>
        </p:nvSpPr>
        <p:spPr/>
        <p:txBody>
          <a:bodyPr/>
          <a:lstStyle/>
          <a:p>
            <a:r>
              <a:rPr lang="en-IN"/>
              <a:t>Dr. Sarvesh Vishwakarma</a:t>
            </a:r>
          </a:p>
        </p:txBody>
      </p:sp>
    </p:spTree>
    <p:extLst>
      <p:ext uri="{BB962C8B-B14F-4D97-AF65-F5344CB8AC3E}">
        <p14:creationId xmlns:p14="http://schemas.microsoft.com/office/powerpoint/2010/main" val="136773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0FE2-361A-D261-35B6-303BB2DA2802}"/>
              </a:ext>
            </a:extLst>
          </p:cNvPr>
          <p:cNvSpPr>
            <a:spLocks noGrp="1"/>
          </p:cNvSpPr>
          <p:nvPr>
            <p:ph type="title"/>
          </p:nvPr>
        </p:nvSpPr>
        <p:spPr/>
        <p:txBody>
          <a:bodyPr/>
          <a:lstStyle/>
          <a:p>
            <a:r>
              <a:rPr lang="en-US" b="0" i="0" dirty="0">
                <a:effectLst/>
                <a:latin typeface="erdana"/>
              </a:rPr>
              <a:t>Step-1: Calculating C1 and L1:</a:t>
            </a:r>
            <a:endParaRPr lang="en-IN" dirty="0"/>
          </a:p>
        </p:txBody>
      </p:sp>
      <p:sp>
        <p:nvSpPr>
          <p:cNvPr id="3" name="Content Placeholder 2">
            <a:extLst>
              <a:ext uri="{FF2B5EF4-FFF2-40B4-BE49-F238E27FC236}">
                <a16:creationId xmlns:a16="http://schemas.microsoft.com/office/drawing/2014/main" id="{FF11A2B1-2314-D733-BE17-67D0831DB06F}"/>
              </a:ext>
            </a:extLst>
          </p:cNvPr>
          <p:cNvSpPr>
            <a:spLocks noGrp="1"/>
          </p:cNvSpPr>
          <p:nvPr>
            <p:ph idx="1"/>
          </p:nvPr>
        </p:nvSpPr>
        <p:spPr/>
        <p:txBody>
          <a:bodyPr/>
          <a:lstStyle/>
          <a:p>
            <a:pPr marL="0" indent="0">
              <a:buNone/>
            </a:pPr>
            <a:r>
              <a:rPr lang="en-US" b="0" i="0" dirty="0">
                <a:solidFill>
                  <a:srgbClr val="000000"/>
                </a:solidFill>
                <a:effectLst/>
                <a:latin typeface="inter-regular"/>
              </a:rPr>
              <a:t>In the first step, we will create a table that contains support count (The frequency of each itemset individually in the dataset) of each itemset in the given dataset. This table is called the </a:t>
            </a:r>
            <a:r>
              <a:rPr lang="en-US" b="1" i="0" dirty="0">
                <a:solidFill>
                  <a:srgbClr val="000000"/>
                </a:solidFill>
                <a:effectLst/>
                <a:latin typeface="inter-bold"/>
              </a:rPr>
              <a:t>Candidate set or C1.</a:t>
            </a:r>
            <a:r>
              <a:rPr lang="en-US" b="0" i="0" dirty="0">
                <a:solidFill>
                  <a:srgbClr val="333333"/>
                </a:solidFill>
                <a:effectLst/>
                <a:latin typeface="inter-regular"/>
              </a:rPr>
              <a:t> </a:t>
            </a:r>
          </a:p>
        </p:txBody>
      </p:sp>
      <p:graphicFrame>
        <p:nvGraphicFramePr>
          <p:cNvPr id="4" name="Table 4">
            <a:extLst>
              <a:ext uri="{FF2B5EF4-FFF2-40B4-BE49-F238E27FC236}">
                <a16:creationId xmlns:a16="http://schemas.microsoft.com/office/drawing/2014/main" id="{B2B0D98B-234D-5986-F719-F51982D25F84}"/>
              </a:ext>
            </a:extLst>
          </p:cNvPr>
          <p:cNvGraphicFramePr>
            <a:graphicFrameLocks noGrp="1"/>
          </p:cNvGraphicFramePr>
          <p:nvPr>
            <p:extLst>
              <p:ext uri="{D42A27DB-BD31-4B8C-83A1-F6EECF244321}">
                <p14:modId xmlns:p14="http://schemas.microsoft.com/office/powerpoint/2010/main" val="2586335904"/>
              </p:ext>
            </p:extLst>
          </p:nvPr>
        </p:nvGraphicFramePr>
        <p:xfrm>
          <a:off x="3681895" y="3304941"/>
          <a:ext cx="3186044" cy="2194560"/>
        </p:xfrm>
        <a:graphic>
          <a:graphicData uri="http://schemas.openxmlformats.org/drawingml/2006/table">
            <a:tbl>
              <a:tblPr firstRow="1" bandRow="1">
                <a:tableStyleId>{5940675A-B579-460E-94D1-54222C63F5DA}</a:tableStyleId>
              </a:tblPr>
              <a:tblGrid>
                <a:gridCol w="1138583">
                  <a:extLst>
                    <a:ext uri="{9D8B030D-6E8A-4147-A177-3AD203B41FA5}">
                      <a16:colId xmlns:a16="http://schemas.microsoft.com/office/drawing/2014/main" val="3188939664"/>
                    </a:ext>
                  </a:extLst>
                </a:gridCol>
                <a:gridCol w="2047461">
                  <a:extLst>
                    <a:ext uri="{9D8B030D-6E8A-4147-A177-3AD203B41FA5}">
                      <a16:colId xmlns:a16="http://schemas.microsoft.com/office/drawing/2014/main" val="846131634"/>
                    </a:ext>
                  </a:extLst>
                </a:gridCol>
              </a:tblGrid>
              <a:tr h="310119">
                <a:tc>
                  <a:txBody>
                    <a:bodyPr/>
                    <a:lstStyle/>
                    <a:p>
                      <a:r>
                        <a:rPr lang="en-IN" dirty="0"/>
                        <a:t>ITEMSET</a:t>
                      </a:r>
                    </a:p>
                  </a:txBody>
                  <a:tcPr/>
                </a:tc>
                <a:tc>
                  <a:txBody>
                    <a:bodyPr/>
                    <a:lstStyle/>
                    <a:p>
                      <a:r>
                        <a:rPr lang="en-IN" dirty="0"/>
                        <a:t>SUPPORT_COUNTS</a:t>
                      </a:r>
                    </a:p>
                  </a:txBody>
                  <a:tcPr/>
                </a:tc>
                <a:extLst>
                  <a:ext uri="{0D108BD9-81ED-4DB2-BD59-A6C34878D82A}">
                    <a16:rowId xmlns:a16="http://schemas.microsoft.com/office/drawing/2014/main" val="965251520"/>
                  </a:ext>
                </a:extLst>
              </a:tr>
              <a:tr h="310119">
                <a:tc>
                  <a:txBody>
                    <a:bodyPr/>
                    <a:lstStyle/>
                    <a:p>
                      <a:r>
                        <a:rPr lang="en-IN" dirty="0"/>
                        <a:t>A</a:t>
                      </a:r>
                    </a:p>
                  </a:txBody>
                  <a:tcPr/>
                </a:tc>
                <a:tc>
                  <a:txBody>
                    <a:bodyPr/>
                    <a:lstStyle/>
                    <a:p>
                      <a:r>
                        <a:rPr lang="en-IN" dirty="0"/>
                        <a:t>6</a:t>
                      </a:r>
                    </a:p>
                  </a:txBody>
                  <a:tcPr/>
                </a:tc>
                <a:extLst>
                  <a:ext uri="{0D108BD9-81ED-4DB2-BD59-A6C34878D82A}">
                    <a16:rowId xmlns:a16="http://schemas.microsoft.com/office/drawing/2014/main" val="1540140782"/>
                  </a:ext>
                </a:extLst>
              </a:tr>
              <a:tr h="310119">
                <a:tc>
                  <a:txBody>
                    <a:bodyPr/>
                    <a:lstStyle/>
                    <a:p>
                      <a:r>
                        <a:rPr lang="en-IN" dirty="0"/>
                        <a:t>B</a:t>
                      </a:r>
                    </a:p>
                  </a:txBody>
                  <a:tcPr/>
                </a:tc>
                <a:tc>
                  <a:txBody>
                    <a:bodyPr/>
                    <a:lstStyle/>
                    <a:p>
                      <a:r>
                        <a:rPr lang="en-IN" dirty="0"/>
                        <a:t>7</a:t>
                      </a:r>
                    </a:p>
                  </a:txBody>
                  <a:tcPr/>
                </a:tc>
                <a:extLst>
                  <a:ext uri="{0D108BD9-81ED-4DB2-BD59-A6C34878D82A}">
                    <a16:rowId xmlns:a16="http://schemas.microsoft.com/office/drawing/2014/main" val="2434595614"/>
                  </a:ext>
                </a:extLst>
              </a:tr>
              <a:tr h="310119">
                <a:tc>
                  <a:txBody>
                    <a:bodyPr/>
                    <a:lstStyle/>
                    <a:p>
                      <a:r>
                        <a:rPr lang="en-IN" dirty="0"/>
                        <a:t>C</a:t>
                      </a:r>
                    </a:p>
                  </a:txBody>
                  <a:tcPr/>
                </a:tc>
                <a:tc>
                  <a:txBody>
                    <a:bodyPr/>
                    <a:lstStyle/>
                    <a:p>
                      <a:r>
                        <a:rPr lang="en-IN" dirty="0"/>
                        <a:t>5</a:t>
                      </a:r>
                    </a:p>
                  </a:txBody>
                  <a:tcPr/>
                </a:tc>
                <a:extLst>
                  <a:ext uri="{0D108BD9-81ED-4DB2-BD59-A6C34878D82A}">
                    <a16:rowId xmlns:a16="http://schemas.microsoft.com/office/drawing/2014/main" val="944539131"/>
                  </a:ext>
                </a:extLst>
              </a:tr>
              <a:tr h="310119">
                <a:tc>
                  <a:txBody>
                    <a:bodyPr/>
                    <a:lstStyle/>
                    <a:p>
                      <a:r>
                        <a:rPr lang="en-IN" dirty="0"/>
                        <a:t>D</a:t>
                      </a:r>
                    </a:p>
                  </a:txBody>
                  <a:tcPr/>
                </a:tc>
                <a:tc>
                  <a:txBody>
                    <a:bodyPr/>
                    <a:lstStyle/>
                    <a:p>
                      <a:r>
                        <a:rPr lang="en-IN" dirty="0"/>
                        <a:t>2</a:t>
                      </a:r>
                    </a:p>
                  </a:txBody>
                  <a:tcPr/>
                </a:tc>
                <a:extLst>
                  <a:ext uri="{0D108BD9-81ED-4DB2-BD59-A6C34878D82A}">
                    <a16:rowId xmlns:a16="http://schemas.microsoft.com/office/drawing/2014/main" val="4133076416"/>
                  </a:ext>
                </a:extLst>
              </a:tr>
              <a:tr h="310119">
                <a:tc>
                  <a:txBody>
                    <a:bodyPr/>
                    <a:lstStyle/>
                    <a:p>
                      <a:r>
                        <a:rPr lang="en-IN" dirty="0"/>
                        <a:t>E</a:t>
                      </a:r>
                    </a:p>
                  </a:txBody>
                  <a:tcPr/>
                </a:tc>
                <a:tc>
                  <a:txBody>
                    <a:bodyPr/>
                    <a:lstStyle/>
                    <a:p>
                      <a:r>
                        <a:rPr lang="en-IN" dirty="0"/>
                        <a:t>1</a:t>
                      </a:r>
                    </a:p>
                  </a:txBody>
                  <a:tcPr/>
                </a:tc>
                <a:extLst>
                  <a:ext uri="{0D108BD9-81ED-4DB2-BD59-A6C34878D82A}">
                    <a16:rowId xmlns:a16="http://schemas.microsoft.com/office/drawing/2014/main" val="4217230293"/>
                  </a:ext>
                </a:extLst>
              </a:tr>
            </a:tbl>
          </a:graphicData>
        </a:graphic>
      </p:graphicFrame>
      <p:sp>
        <p:nvSpPr>
          <p:cNvPr id="5" name="Footer Placeholder 4">
            <a:extLst>
              <a:ext uri="{FF2B5EF4-FFF2-40B4-BE49-F238E27FC236}">
                <a16:creationId xmlns:a16="http://schemas.microsoft.com/office/drawing/2014/main" id="{C5125218-0F4A-8721-7305-A6DBC9079F10}"/>
              </a:ext>
            </a:extLst>
          </p:cNvPr>
          <p:cNvSpPr>
            <a:spLocks noGrp="1"/>
          </p:cNvSpPr>
          <p:nvPr>
            <p:ph type="ftr" sz="quarter" idx="11"/>
          </p:nvPr>
        </p:nvSpPr>
        <p:spPr/>
        <p:txBody>
          <a:bodyPr/>
          <a:lstStyle/>
          <a:p>
            <a:r>
              <a:rPr lang="en-IN"/>
              <a:t>Dr. Sarvesh Vishwakarma</a:t>
            </a:r>
          </a:p>
        </p:txBody>
      </p:sp>
    </p:spTree>
    <p:extLst>
      <p:ext uri="{BB962C8B-B14F-4D97-AF65-F5344CB8AC3E}">
        <p14:creationId xmlns:p14="http://schemas.microsoft.com/office/powerpoint/2010/main" val="519107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0FE2-361A-D261-35B6-303BB2DA2802}"/>
              </a:ext>
            </a:extLst>
          </p:cNvPr>
          <p:cNvSpPr>
            <a:spLocks noGrp="1"/>
          </p:cNvSpPr>
          <p:nvPr>
            <p:ph type="title"/>
          </p:nvPr>
        </p:nvSpPr>
        <p:spPr/>
        <p:txBody>
          <a:bodyPr/>
          <a:lstStyle/>
          <a:p>
            <a:r>
              <a:rPr lang="en-US" b="0" i="0" dirty="0">
                <a:effectLst/>
                <a:latin typeface="erdana"/>
              </a:rPr>
              <a:t>Step-1: Calculating C1 and L1:</a:t>
            </a:r>
            <a:endParaRPr lang="en-IN" dirty="0"/>
          </a:p>
        </p:txBody>
      </p:sp>
      <p:sp>
        <p:nvSpPr>
          <p:cNvPr id="3" name="Content Placeholder 2">
            <a:extLst>
              <a:ext uri="{FF2B5EF4-FFF2-40B4-BE49-F238E27FC236}">
                <a16:creationId xmlns:a16="http://schemas.microsoft.com/office/drawing/2014/main" id="{FF11A2B1-2314-D733-BE17-67D0831DB06F}"/>
              </a:ext>
            </a:extLst>
          </p:cNvPr>
          <p:cNvSpPr>
            <a:spLocks noGrp="1"/>
          </p:cNvSpPr>
          <p:nvPr>
            <p:ph idx="1"/>
          </p:nvPr>
        </p:nvSpPr>
        <p:spPr/>
        <p:txBody>
          <a:bodyPr/>
          <a:lstStyle/>
          <a:p>
            <a:pPr marL="0" indent="0">
              <a:buNone/>
            </a:pPr>
            <a:r>
              <a:rPr lang="en-US" b="0" i="0" dirty="0">
                <a:solidFill>
                  <a:srgbClr val="000000"/>
                </a:solidFill>
                <a:effectLst/>
                <a:latin typeface="inter-regular"/>
              </a:rPr>
              <a:t>Now, we will take out all the </a:t>
            </a:r>
            <a:r>
              <a:rPr lang="en-US" b="0" i="0" dirty="0" err="1">
                <a:solidFill>
                  <a:srgbClr val="000000"/>
                </a:solidFill>
                <a:effectLst/>
                <a:latin typeface="inter-regular"/>
              </a:rPr>
              <a:t>itemsets</a:t>
            </a:r>
            <a:r>
              <a:rPr lang="en-US" b="0" i="0" dirty="0">
                <a:solidFill>
                  <a:srgbClr val="000000"/>
                </a:solidFill>
                <a:effectLst/>
                <a:latin typeface="inter-regular"/>
              </a:rPr>
              <a:t> that have the greater support count that the Minimum Support (2). It will give us the table for the </a:t>
            </a:r>
            <a:r>
              <a:rPr lang="en-US" b="1" i="0" dirty="0">
                <a:solidFill>
                  <a:srgbClr val="000000"/>
                </a:solidFill>
                <a:effectLst/>
                <a:latin typeface="inter-bold"/>
              </a:rPr>
              <a:t>frequent itemset L1.</a:t>
            </a:r>
            <a:br>
              <a:rPr lang="en-US" dirty="0"/>
            </a:br>
            <a:r>
              <a:rPr lang="en-US" b="0" i="0" dirty="0">
                <a:solidFill>
                  <a:srgbClr val="000000"/>
                </a:solidFill>
                <a:effectLst/>
                <a:latin typeface="inter-regular"/>
              </a:rPr>
              <a:t>Since all the </a:t>
            </a:r>
            <a:r>
              <a:rPr lang="en-US" b="0" i="0" dirty="0" err="1">
                <a:solidFill>
                  <a:srgbClr val="000000"/>
                </a:solidFill>
                <a:effectLst/>
                <a:latin typeface="inter-regular"/>
              </a:rPr>
              <a:t>itemsets</a:t>
            </a:r>
            <a:r>
              <a:rPr lang="en-US" b="0" i="0" dirty="0">
                <a:solidFill>
                  <a:srgbClr val="000000"/>
                </a:solidFill>
                <a:effectLst/>
                <a:latin typeface="inter-regular"/>
              </a:rPr>
              <a:t> have greater or equal support count than the minimum support, except the E, so E itemset will be removed.</a:t>
            </a:r>
            <a:r>
              <a:rPr lang="en-US" b="0" i="0" dirty="0">
                <a:solidFill>
                  <a:srgbClr val="333333"/>
                </a:solidFill>
                <a:effectLst/>
                <a:latin typeface="inter-regular"/>
              </a:rPr>
              <a:t> </a:t>
            </a:r>
          </a:p>
        </p:txBody>
      </p:sp>
      <p:graphicFrame>
        <p:nvGraphicFramePr>
          <p:cNvPr id="4" name="Table 4">
            <a:extLst>
              <a:ext uri="{FF2B5EF4-FFF2-40B4-BE49-F238E27FC236}">
                <a16:creationId xmlns:a16="http://schemas.microsoft.com/office/drawing/2014/main" id="{B2B0D98B-234D-5986-F719-F51982D25F84}"/>
              </a:ext>
            </a:extLst>
          </p:cNvPr>
          <p:cNvGraphicFramePr>
            <a:graphicFrameLocks noGrp="1"/>
          </p:cNvGraphicFramePr>
          <p:nvPr>
            <p:extLst>
              <p:ext uri="{D42A27DB-BD31-4B8C-83A1-F6EECF244321}">
                <p14:modId xmlns:p14="http://schemas.microsoft.com/office/powerpoint/2010/main" val="2597964008"/>
              </p:ext>
            </p:extLst>
          </p:nvPr>
        </p:nvGraphicFramePr>
        <p:xfrm>
          <a:off x="3597413" y="3982403"/>
          <a:ext cx="3186044" cy="1828800"/>
        </p:xfrm>
        <a:graphic>
          <a:graphicData uri="http://schemas.openxmlformats.org/drawingml/2006/table">
            <a:tbl>
              <a:tblPr firstRow="1" bandRow="1">
                <a:tableStyleId>{5940675A-B579-460E-94D1-54222C63F5DA}</a:tableStyleId>
              </a:tblPr>
              <a:tblGrid>
                <a:gridCol w="1138583">
                  <a:extLst>
                    <a:ext uri="{9D8B030D-6E8A-4147-A177-3AD203B41FA5}">
                      <a16:colId xmlns:a16="http://schemas.microsoft.com/office/drawing/2014/main" val="3188939664"/>
                    </a:ext>
                  </a:extLst>
                </a:gridCol>
                <a:gridCol w="2047461">
                  <a:extLst>
                    <a:ext uri="{9D8B030D-6E8A-4147-A177-3AD203B41FA5}">
                      <a16:colId xmlns:a16="http://schemas.microsoft.com/office/drawing/2014/main" val="846131634"/>
                    </a:ext>
                  </a:extLst>
                </a:gridCol>
              </a:tblGrid>
              <a:tr h="310119">
                <a:tc>
                  <a:txBody>
                    <a:bodyPr/>
                    <a:lstStyle/>
                    <a:p>
                      <a:r>
                        <a:rPr lang="en-IN" dirty="0"/>
                        <a:t>ITEMSET</a:t>
                      </a:r>
                    </a:p>
                  </a:txBody>
                  <a:tcPr/>
                </a:tc>
                <a:tc>
                  <a:txBody>
                    <a:bodyPr/>
                    <a:lstStyle/>
                    <a:p>
                      <a:r>
                        <a:rPr lang="en-IN" dirty="0"/>
                        <a:t>SUPPORT_COUNTS</a:t>
                      </a:r>
                    </a:p>
                  </a:txBody>
                  <a:tcPr/>
                </a:tc>
                <a:extLst>
                  <a:ext uri="{0D108BD9-81ED-4DB2-BD59-A6C34878D82A}">
                    <a16:rowId xmlns:a16="http://schemas.microsoft.com/office/drawing/2014/main" val="965251520"/>
                  </a:ext>
                </a:extLst>
              </a:tr>
              <a:tr h="310119">
                <a:tc>
                  <a:txBody>
                    <a:bodyPr/>
                    <a:lstStyle/>
                    <a:p>
                      <a:r>
                        <a:rPr lang="en-IN" dirty="0"/>
                        <a:t>A</a:t>
                      </a:r>
                    </a:p>
                  </a:txBody>
                  <a:tcPr/>
                </a:tc>
                <a:tc>
                  <a:txBody>
                    <a:bodyPr/>
                    <a:lstStyle/>
                    <a:p>
                      <a:r>
                        <a:rPr lang="en-IN" dirty="0"/>
                        <a:t>6</a:t>
                      </a:r>
                    </a:p>
                  </a:txBody>
                  <a:tcPr/>
                </a:tc>
                <a:extLst>
                  <a:ext uri="{0D108BD9-81ED-4DB2-BD59-A6C34878D82A}">
                    <a16:rowId xmlns:a16="http://schemas.microsoft.com/office/drawing/2014/main" val="1540140782"/>
                  </a:ext>
                </a:extLst>
              </a:tr>
              <a:tr h="310119">
                <a:tc>
                  <a:txBody>
                    <a:bodyPr/>
                    <a:lstStyle/>
                    <a:p>
                      <a:r>
                        <a:rPr lang="en-IN" dirty="0"/>
                        <a:t>B</a:t>
                      </a:r>
                    </a:p>
                  </a:txBody>
                  <a:tcPr/>
                </a:tc>
                <a:tc>
                  <a:txBody>
                    <a:bodyPr/>
                    <a:lstStyle/>
                    <a:p>
                      <a:r>
                        <a:rPr lang="en-IN" dirty="0"/>
                        <a:t>7</a:t>
                      </a:r>
                    </a:p>
                  </a:txBody>
                  <a:tcPr/>
                </a:tc>
                <a:extLst>
                  <a:ext uri="{0D108BD9-81ED-4DB2-BD59-A6C34878D82A}">
                    <a16:rowId xmlns:a16="http://schemas.microsoft.com/office/drawing/2014/main" val="2434595614"/>
                  </a:ext>
                </a:extLst>
              </a:tr>
              <a:tr h="310119">
                <a:tc>
                  <a:txBody>
                    <a:bodyPr/>
                    <a:lstStyle/>
                    <a:p>
                      <a:r>
                        <a:rPr lang="en-IN" dirty="0"/>
                        <a:t>C</a:t>
                      </a:r>
                    </a:p>
                  </a:txBody>
                  <a:tcPr/>
                </a:tc>
                <a:tc>
                  <a:txBody>
                    <a:bodyPr/>
                    <a:lstStyle/>
                    <a:p>
                      <a:r>
                        <a:rPr lang="en-IN" dirty="0"/>
                        <a:t>5</a:t>
                      </a:r>
                    </a:p>
                  </a:txBody>
                  <a:tcPr/>
                </a:tc>
                <a:extLst>
                  <a:ext uri="{0D108BD9-81ED-4DB2-BD59-A6C34878D82A}">
                    <a16:rowId xmlns:a16="http://schemas.microsoft.com/office/drawing/2014/main" val="944539131"/>
                  </a:ext>
                </a:extLst>
              </a:tr>
              <a:tr h="310119">
                <a:tc>
                  <a:txBody>
                    <a:bodyPr/>
                    <a:lstStyle/>
                    <a:p>
                      <a:r>
                        <a:rPr lang="en-IN" dirty="0"/>
                        <a:t>D</a:t>
                      </a:r>
                    </a:p>
                  </a:txBody>
                  <a:tcPr/>
                </a:tc>
                <a:tc>
                  <a:txBody>
                    <a:bodyPr/>
                    <a:lstStyle/>
                    <a:p>
                      <a:r>
                        <a:rPr lang="en-IN" dirty="0"/>
                        <a:t>2</a:t>
                      </a:r>
                    </a:p>
                  </a:txBody>
                  <a:tcPr/>
                </a:tc>
                <a:extLst>
                  <a:ext uri="{0D108BD9-81ED-4DB2-BD59-A6C34878D82A}">
                    <a16:rowId xmlns:a16="http://schemas.microsoft.com/office/drawing/2014/main" val="4133076416"/>
                  </a:ext>
                </a:extLst>
              </a:tr>
            </a:tbl>
          </a:graphicData>
        </a:graphic>
      </p:graphicFrame>
      <p:sp>
        <p:nvSpPr>
          <p:cNvPr id="5" name="Footer Placeholder 4">
            <a:extLst>
              <a:ext uri="{FF2B5EF4-FFF2-40B4-BE49-F238E27FC236}">
                <a16:creationId xmlns:a16="http://schemas.microsoft.com/office/drawing/2014/main" id="{04AA3FBF-CF69-0A57-E77C-39BC853BE0BF}"/>
              </a:ext>
            </a:extLst>
          </p:cNvPr>
          <p:cNvSpPr>
            <a:spLocks noGrp="1"/>
          </p:cNvSpPr>
          <p:nvPr>
            <p:ph type="ftr" sz="quarter" idx="11"/>
          </p:nvPr>
        </p:nvSpPr>
        <p:spPr/>
        <p:txBody>
          <a:bodyPr/>
          <a:lstStyle/>
          <a:p>
            <a:r>
              <a:rPr lang="en-IN"/>
              <a:t>Dr. Sarvesh Vishwakarma</a:t>
            </a:r>
          </a:p>
        </p:txBody>
      </p:sp>
    </p:spTree>
    <p:extLst>
      <p:ext uri="{BB962C8B-B14F-4D97-AF65-F5344CB8AC3E}">
        <p14:creationId xmlns:p14="http://schemas.microsoft.com/office/powerpoint/2010/main" val="1063705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0FE2-361A-D261-35B6-303BB2DA2802}"/>
              </a:ext>
            </a:extLst>
          </p:cNvPr>
          <p:cNvSpPr>
            <a:spLocks noGrp="1"/>
          </p:cNvSpPr>
          <p:nvPr>
            <p:ph type="title"/>
          </p:nvPr>
        </p:nvSpPr>
        <p:spPr/>
        <p:txBody>
          <a:bodyPr/>
          <a:lstStyle/>
          <a:p>
            <a:r>
              <a:rPr lang="en-US" b="0" i="0" dirty="0">
                <a:effectLst/>
                <a:latin typeface="erdana"/>
              </a:rPr>
              <a:t>Step-2: Candidate Generation C2, and L2:</a:t>
            </a:r>
            <a:endParaRPr lang="en-IN" dirty="0"/>
          </a:p>
        </p:txBody>
      </p:sp>
      <p:sp>
        <p:nvSpPr>
          <p:cNvPr id="3" name="Content Placeholder 2">
            <a:extLst>
              <a:ext uri="{FF2B5EF4-FFF2-40B4-BE49-F238E27FC236}">
                <a16:creationId xmlns:a16="http://schemas.microsoft.com/office/drawing/2014/main" id="{FF11A2B1-2314-D733-BE17-67D0831DB06F}"/>
              </a:ext>
            </a:extLst>
          </p:cNvPr>
          <p:cNvSpPr>
            <a:spLocks noGrp="1"/>
          </p:cNvSpPr>
          <p:nvPr>
            <p:ph idx="1"/>
          </p:nvPr>
        </p:nvSpPr>
        <p:spPr/>
        <p:txBody>
          <a:bodyPr/>
          <a:lstStyle/>
          <a:p>
            <a:r>
              <a:rPr lang="en-US" b="0" i="0" dirty="0">
                <a:solidFill>
                  <a:srgbClr val="000000"/>
                </a:solidFill>
                <a:effectLst/>
                <a:latin typeface="inter-regular"/>
              </a:rPr>
              <a:t>In this step, we will generate C2 with the help of L1. In C2, we will create the pair of the </a:t>
            </a:r>
            <a:r>
              <a:rPr lang="en-US" b="0" i="0" dirty="0" err="1">
                <a:solidFill>
                  <a:srgbClr val="000000"/>
                </a:solidFill>
                <a:effectLst/>
                <a:latin typeface="inter-regular"/>
              </a:rPr>
              <a:t>itemsets</a:t>
            </a:r>
            <a:r>
              <a:rPr lang="en-US" b="0" i="0" dirty="0">
                <a:solidFill>
                  <a:srgbClr val="000000"/>
                </a:solidFill>
                <a:effectLst/>
                <a:latin typeface="inter-regular"/>
              </a:rPr>
              <a:t> of L1 in the form of subsets.</a:t>
            </a:r>
          </a:p>
          <a:p>
            <a:r>
              <a:rPr lang="en-US" b="0" i="0" dirty="0">
                <a:solidFill>
                  <a:srgbClr val="000000"/>
                </a:solidFill>
                <a:effectLst/>
                <a:latin typeface="inter-regular"/>
              </a:rPr>
              <a:t>After creating the subsets, we will again find the support count from the main transaction table of datasets, i.e., how many times these pairs have occurred together in the given dataset. So, we will get the below table for C2:</a:t>
            </a:r>
            <a:r>
              <a:rPr lang="en-US" b="0" i="0" dirty="0">
                <a:solidFill>
                  <a:srgbClr val="333333"/>
                </a:solidFill>
                <a:effectLst/>
                <a:latin typeface="inter-regular"/>
              </a:rPr>
              <a:t> </a:t>
            </a:r>
          </a:p>
        </p:txBody>
      </p:sp>
      <p:graphicFrame>
        <p:nvGraphicFramePr>
          <p:cNvPr id="4" name="Table 4">
            <a:extLst>
              <a:ext uri="{FF2B5EF4-FFF2-40B4-BE49-F238E27FC236}">
                <a16:creationId xmlns:a16="http://schemas.microsoft.com/office/drawing/2014/main" id="{B2B0D98B-234D-5986-F719-F51982D25F84}"/>
              </a:ext>
            </a:extLst>
          </p:cNvPr>
          <p:cNvGraphicFramePr>
            <a:graphicFrameLocks noGrp="1"/>
          </p:cNvGraphicFramePr>
          <p:nvPr>
            <p:extLst>
              <p:ext uri="{D42A27DB-BD31-4B8C-83A1-F6EECF244321}">
                <p14:modId xmlns:p14="http://schemas.microsoft.com/office/powerpoint/2010/main" val="3714709192"/>
              </p:ext>
            </p:extLst>
          </p:nvPr>
        </p:nvGraphicFramePr>
        <p:xfrm>
          <a:off x="4188790" y="4084776"/>
          <a:ext cx="3186044" cy="2560320"/>
        </p:xfrm>
        <a:graphic>
          <a:graphicData uri="http://schemas.openxmlformats.org/drawingml/2006/table">
            <a:tbl>
              <a:tblPr firstRow="1" bandRow="1">
                <a:tableStyleId>{5940675A-B579-460E-94D1-54222C63F5DA}</a:tableStyleId>
              </a:tblPr>
              <a:tblGrid>
                <a:gridCol w="1138583">
                  <a:extLst>
                    <a:ext uri="{9D8B030D-6E8A-4147-A177-3AD203B41FA5}">
                      <a16:colId xmlns:a16="http://schemas.microsoft.com/office/drawing/2014/main" val="3188939664"/>
                    </a:ext>
                  </a:extLst>
                </a:gridCol>
                <a:gridCol w="2047461">
                  <a:extLst>
                    <a:ext uri="{9D8B030D-6E8A-4147-A177-3AD203B41FA5}">
                      <a16:colId xmlns:a16="http://schemas.microsoft.com/office/drawing/2014/main" val="846131634"/>
                    </a:ext>
                  </a:extLst>
                </a:gridCol>
              </a:tblGrid>
              <a:tr h="310119">
                <a:tc>
                  <a:txBody>
                    <a:bodyPr/>
                    <a:lstStyle/>
                    <a:p>
                      <a:r>
                        <a:rPr lang="en-IN" dirty="0"/>
                        <a:t>ITEMSET</a:t>
                      </a:r>
                    </a:p>
                  </a:txBody>
                  <a:tcPr/>
                </a:tc>
                <a:tc>
                  <a:txBody>
                    <a:bodyPr/>
                    <a:lstStyle/>
                    <a:p>
                      <a:r>
                        <a:rPr lang="en-IN" dirty="0"/>
                        <a:t>SUPPORT_COUNTS</a:t>
                      </a:r>
                    </a:p>
                  </a:txBody>
                  <a:tcPr/>
                </a:tc>
                <a:extLst>
                  <a:ext uri="{0D108BD9-81ED-4DB2-BD59-A6C34878D82A}">
                    <a16:rowId xmlns:a16="http://schemas.microsoft.com/office/drawing/2014/main" val="965251520"/>
                  </a:ext>
                </a:extLst>
              </a:tr>
              <a:tr h="310119">
                <a:tc>
                  <a:txBody>
                    <a:bodyPr/>
                    <a:lstStyle/>
                    <a:p>
                      <a:r>
                        <a:rPr lang="en-IN" dirty="0"/>
                        <a:t>{A, B}</a:t>
                      </a:r>
                    </a:p>
                  </a:txBody>
                  <a:tcPr/>
                </a:tc>
                <a:tc>
                  <a:txBody>
                    <a:bodyPr/>
                    <a:lstStyle/>
                    <a:p>
                      <a:r>
                        <a:rPr lang="en-IN" dirty="0"/>
                        <a:t>4</a:t>
                      </a:r>
                    </a:p>
                  </a:txBody>
                  <a:tcPr/>
                </a:tc>
                <a:extLst>
                  <a:ext uri="{0D108BD9-81ED-4DB2-BD59-A6C34878D82A}">
                    <a16:rowId xmlns:a16="http://schemas.microsoft.com/office/drawing/2014/main" val="1540140782"/>
                  </a:ext>
                </a:extLst>
              </a:tr>
              <a:tr h="310119">
                <a:tc>
                  <a:txBody>
                    <a:bodyPr/>
                    <a:lstStyle/>
                    <a:p>
                      <a:r>
                        <a:rPr lang="en-IN" dirty="0"/>
                        <a:t>{A, C}</a:t>
                      </a:r>
                    </a:p>
                  </a:txBody>
                  <a:tcPr/>
                </a:tc>
                <a:tc>
                  <a:txBody>
                    <a:bodyPr/>
                    <a:lstStyle/>
                    <a:p>
                      <a:r>
                        <a:rPr lang="en-IN" dirty="0"/>
                        <a:t>4</a:t>
                      </a:r>
                    </a:p>
                  </a:txBody>
                  <a:tcPr/>
                </a:tc>
                <a:extLst>
                  <a:ext uri="{0D108BD9-81ED-4DB2-BD59-A6C34878D82A}">
                    <a16:rowId xmlns:a16="http://schemas.microsoft.com/office/drawing/2014/main" val="2434595614"/>
                  </a:ext>
                </a:extLst>
              </a:tr>
              <a:tr h="310119">
                <a:tc>
                  <a:txBody>
                    <a:bodyPr/>
                    <a:lstStyle/>
                    <a:p>
                      <a:r>
                        <a:rPr lang="en-IN" dirty="0"/>
                        <a:t>{A, D}</a:t>
                      </a:r>
                    </a:p>
                  </a:txBody>
                  <a:tcPr/>
                </a:tc>
                <a:tc>
                  <a:txBody>
                    <a:bodyPr/>
                    <a:lstStyle/>
                    <a:p>
                      <a:r>
                        <a:rPr lang="en-IN" dirty="0"/>
                        <a:t>1</a:t>
                      </a:r>
                    </a:p>
                  </a:txBody>
                  <a:tcPr/>
                </a:tc>
                <a:extLst>
                  <a:ext uri="{0D108BD9-81ED-4DB2-BD59-A6C34878D82A}">
                    <a16:rowId xmlns:a16="http://schemas.microsoft.com/office/drawing/2014/main" val="944539131"/>
                  </a:ext>
                </a:extLst>
              </a:tr>
              <a:tr h="310119">
                <a:tc>
                  <a:txBody>
                    <a:bodyPr/>
                    <a:lstStyle/>
                    <a:p>
                      <a:r>
                        <a:rPr lang="en-IN" dirty="0"/>
                        <a:t>{B, C}</a:t>
                      </a:r>
                    </a:p>
                  </a:txBody>
                  <a:tcPr/>
                </a:tc>
                <a:tc>
                  <a:txBody>
                    <a:bodyPr/>
                    <a:lstStyle/>
                    <a:p>
                      <a:r>
                        <a:rPr lang="en-IN" dirty="0"/>
                        <a:t>4</a:t>
                      </a:r>
                    </a:p>
                  </a:txBody>
                  <a:tcPr/>
                </a:tc>
                <a:extLst>
                  <a:ext uri="{0D108BD9-81ED-4DB2-BD59-A6C34878D82A}">
                    <a16:rowId xmlns:a16="http://schemas.microsoft.com/office/drawing/2014/main" val="4133076416"/>
                  </a:ext>
                </a:extLst>
              </a:tr>
              <a:tr h="310119">
                <a:tc>
                  <a:txBody>
                    <a:bodyPr/>
                    <a:lstStyle/>
                    <a:p>
                      <a:r>
                        <a:rPr lang="en-IN" dirty="0"/>
                        <a:t>{B, D}</a:t>
                      </a:r>
                    </a:p>
                  </a:txBody>
                  <a:tcPr/>
                </a:tc>
                <a:tc>
                  <a:txBody>
                    <a:bodyPr/>
                    <a:lstStyle/>
                    <a:p>
                      <a:r>
                        <a:rPr lang="en-IN" dirty="0"/>
                        <a:t>2</a:t>
                      </a:r>
                    </a:p>
                  </a:txBody>
                  <a:tcPr/>
                </a:tc>
                <a:extLst>
                  <a:ext uri="{0D108BD9-81ED-4DB2-BD59-A6C34878D82A}">
                    <a16:rowId xmlns:a16="http://schemas.microsoft.com/office/drawing/2014/main" val="494123845"/>
                  </a:ext>
                </a:extLst>
              </a:tr>
              <a:tr h="310119">
                <a:tc>
                  <a:txBody>
                    <a:bodyPr/>
                    <a:lstStyle/>
                    <a:p>
                      <a:r>
                        <a:rPr lang="en-IN" dirty="0"/>
                        <a:t>{C, D}</a:t>
                      </a:r>
                    </a:p>
                  </a:txBody>
                  <a:tcPr/>
                </a:tc>
                <a:tc>
                  <a:txBody>
                    <a:bodyPr/>
                    <a:lstStyle/>
                    <a:p>
                      <a:r>
                        <a:rPr lang="en-IN" dirty="0"/>
                        <a:t>0</a:t>
                      </a:r>
                    </a:p>
                  </a:txBody>
                  <a:tcPr/>
                </a:tc>
                <a:extLst>
                  <a:ext uri="{0D108BD9-81ED-4DB2-BD59-A6C34878D82A}">
                    <a16:rowId xmlns:a16="http://schemas.microsoft.com/office/drawing/2014/main" val="732799976"/>
                  </a:ext>
                </a:extLst>
              </a:tr>
            </a:tbl>
          </a:graphicData>
        </a:graphic>
      </p:graphicFrame>
      <p:sp>
        <p:nvSpPr>
          <p:cNvPr id="5" name="Footer Placeholder 4">
            <a:extLst>
              <a:ext uri="{FF2B5EF4-FFF2-40B4-BE49-F238E27FC236}">
                <a16:creationId xmlns:a16="http://schemas.microsoft.com/office/drawing/2014/main" id="{4D88D2BB-C617-DA4E-D510-A7D88981B4E8}"/>
              </a:ext>
            </a:extLst>
          </p:cNvPr>
          <p:cNvSpPr>
            <a:spLocks noGrp="1"/>
          </p:cNvSpPr>
          <p:nvPr>
            <p:ph type="ftr" sz="quarter" idx="11"/>
          </p:nvPr>
        </p:nvSpPr>
        <p:spPr/>
        <p:txBody>
          <a:bodyPr/>
          <a:lstStyle/>
          <a:p>
            <a:r>
              <a:rPr lang="en-IN"/>
              <a:t>Dr. Sarvesh Vishwakarma</a:t>
            </a:r>
          </a:p>
        </p:txBody>
      </p:sp>
    </p:spTree>
    <p:extLst>
      <p:ext uri="{BB962C8B-B14F-4D97-AF65-F5344CB8AC3E}">
        <p14:creationId xmlns:p14="http://schemas.microsoft.com/office/powerpoint/2010/main" val="3954197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1152</Words>
  <Application>Microsoft Office PowerPoint</Application>
  <PresentationFormat>Widescreen</PresentationFormat>
  <Paragraphs>144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erdana</vt:lpstr>
      <vt:lpstr>inter-bold</vt:lpstr>
      <vt:lpstr>inter-regular</vt:lpstr>
      <vt:lpstr>Office Theme</vt:lpstr>
      <vt:lpstr>Apriori Algorithm </vt:lpstr>
      <vt:lpstr>Apriori Algorithm</vt:lpstr>
      <vt:lpstr>Apriori Algorithm (Application Area)</vt:lpstr>
      <vt:lpstr>Apriori Algorithm </vt:lpstr>
      <vt:lpstr>Steps for Apriori Algorithm</vt:lpstr>
      <vt:lpstr>Apriori Algorithm Working</vt:lpstr>
      <vt:lpstr>Step-1: Calculating C1 and L1:</vt:lpstr>
      <vt:lpstr>Step-1: Calculating C1 and L1:</vt:lpstr>
      <vt:lpstr>Step-2: Candidate Generation C2, and L2:</vt:lpstr>
      <vt:lpstr>Step-2: Candidate Generation C2, and L2:</vt:lpstr>
      <vt:lpstr>Step-3: Candidate generation C3, and L3:</vt:lpstr>
      <vt:lpstr>Step-4: Finding the association rules for the subsets:</vt:lpstr>
      <vt:lpstr>   Consider the below table:   </vt:lpstr>
      <vt:lpstr>Advantages of Apriori Algorithm</vt:lpstr>
      <vt:lpstr>Disadvantages of Apriori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Apriori Algorithm</dc:title>
  <dc:creator>sarvesh vishwakarma</dc:creator>
  <cp:lastModifiedBy>sarvesh vishwakarma</cp:lastModifiedBy>
  <cp:revision>5</cp:revision>
  <dcterms:created xsi:type="dcterms:W3CDTF">2023-08-11T10:06:38Z</dcterms:created>
  <dcterms:modified xsi:type="dcterms:W3CDTF">2023-09-15T09:24:50Z</dcterms:modified>
</cp:coreProperties>
</file>