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CF364-6D60-411A-B20B-D51CCB0B76E0}" v="3" dt="2021-10-02T05:41:57.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FB18F-26EA-4783-A950-6C4F44ACA7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5BF57B0-8D0F-48C1-9B3B-B2F63C925480}">
      <dgm:prSet/>
      <dgm:spPr/>
      <dgm:t>
        <a:bodyPr/>
        <a:lstStyle/>
        <a:p>
          <a:pPr>
            <a:lnSpc>
              <a:spcPct val="100000"/>
            </a:lnSpc>
          </a:pPr>
          <a:r>
            <a:rPr lang="en-US" b="0" i="0"/>
            <a:t>K-means clustering is one of the simplest and popular unsupervised machine learning algorithms.</a:t>
          </a:r>
          <a:endParaRPr lang="en-US"/>
        </a:p>
      </dgm:t>
    </dgm:pt>
    <dgm:pt modelId="{9A91FE11-DC9B-4B87-87E0-C60F40EEDD1F}" type="parTrans" cxnId="{B8D1D58A-3492-41A2-BD4E-9ED55811B93A}">
      <dgm:prSet/>
      <dgm:spPr/>
      <dgm:t>
        <a:bodyPr/>
        <a:lstStyle/>
        <a:p>
          <a:endParaRPr lang="en-US"/>
        </a:p>
      </dgm:t>
    </dgm:pt>
    <dgm:pt modelId="{CC748B66-6301-4429-BEBE-1EFF2F4D9854}" type="sibTrans" cxnId="{B8D1D58A-3492-41A2-BD4E-9ED55811B93A}">
      <dgm:prSet/>
      <dgm:spPr/>
      <dgm:t>
        <a:bodyPr/>
        <a:lstStyle/>
        <a:p>
          <a:endParaRPr lang="en-US"/>
        </a:p>
      </dgm:t>
    </dgm:pt>
    <dgm:pt modelId="{7C0CB649-879D-4F39-8FA9-A286FE2BFC74}">
      <dgm:prSet/>
      <dgm:spPr/>
      <dgm:t>
        <a:bodyPr/>
        <a:lstStyle/>
        <a:p>
          <a:pPr>
            <a:lnSpc>
              <a:spcPct val="100000"/>
            </a:lnSpc>
          </a:pPr>
          <a:r>
            <a:rPr lang="en-US" b="0" i="0"/>
            <a:t>Typically, unsupervised algorithms make inferences from datasets using only input vectors without referring to known, or labelled, outcomes.</a:t>
          </a:r>
          <a:endParaRPr lang="en-US"/>
        </a:p>
      </dgm:t>
    </dgm:pt>
    <dgm:pt modelId="{E18010AC-A731-41B1-9F1B-A3FAA4E132D2}" type="parTrans" cxnId="{6A998F33-76BD-4454-8CBB-A0C412175F19}">
      <dgm:prSet/>
      <dgm:spPr/>
      <dgm:t>
        <a:bodyPr/>
        <a:lstStyle/>
        <a:p>
          <a:endParaRPr lang="en-US"/>
        </a:p>
      </dgm:t>
    </dgm:pt>
    <dgm:pt modelId="{16641C57-C453-48D9-AE6B-91E69DB4F952}" type="sibTrans" cxnId="{6A998F33-76BD-4454-8CBB-A0C412175F19}">
      <dgm:prSet/>
      <dgm:spPr/>
      <dgm:t>
        <a:bodyPr/>
        <a:lstStyle/>
        <a:p>
          <a:endParaRPr lang="en-US"/>
        </a:p>
      </dgm:t>
    </dgm:pt>
    <dgm:pt modelId="{8924D6FE-AE37-4E92-877A-9BD67C2CB4AE}">
      <dgm:prSet/>
      <dgm:spPr/>
      <dgm:t>
        <a:bodyPr/>
        <a:lstStyle/>
        <a:p>
          <a:pPr>
            <a:lnSpc>
              <a:spcPct val="100000"/>
            </a:lnSpc>
          </a:pPr>
          <a:r>
            <a:rPr lang="en-US" b="0" i="0"/>
            <a:t>“The objective of K-means is simple: group similar data points together and discover underlying patterns. To achieve this objective, K-means looks for a fixed number (</a:t>
          </a:r>
          <a:r>
            <a:rPr lang="en-US" b="0" i="1"/>
            <a:t>k</a:t>
          </a:r>
          <a:r>
            <a:rPr lang="en-US" b="0" i="0"/>
            <a:t>) of clusters in a dataset.”</a:t>
          </a:r>
          <a:endParaRPr lang="en-US"/>
        </a:p>
      </dgm:t>
    </dgm:pt>
    <dgm:pt modelId="{D6BF8FAD-20C5-4938-8159-D47B97AEBC15}" type="parTrans" cxnId="{80F694C0-A1EE-4EFD-BB13-7EBEC67EB45E}">
      <dgm:prSet/>
      <dgm:spPr/>
      <dgm:t>
        <a:bodyPr/>
        <a:lstStyle/>
        <a:p>
          <a:endParaRPr lang="en-US"/>
        </a:p>
      </dgm:t>
    </dgm:pt>
    <dgm:pt modelId="{49F14092-89A4-4C33-84D0-D938EEE61466}" type="sibTrans" cxnId="{80F694C0-A1EE-4EFD-BB13-7EBEC67EB45E}">
      <dgm:prSet/>
      <dgm:spPr/>
      <dgm:t>
        <a:bodyPr/>
        <a:lstStyle/>
        <a:p>
          <a:endParaRPr lang="en-US"/>
        </a:p>
      </dgm:t>
    </dgm:pt>
    <dgm:pt modelId="{8DA7672D-9D67-4E95-8A34-97238A78FA45}">
      <dgm:prSet/>
      <dgm:spPr/>
      <dgm:t>
        <a:bodyPr/>
        <a:lstStyle/>
        <a:p>
          <a:pPr>
            <a:lnSpc>
              <a:spcPct val="100000"/>
            </a:lnSpc>
          </a:pPr>
          <a:r>
            <a:rPr lang="en-US"/>
            <a:t>Define a target number k, which refers to the number of centroids you need in the dataset. </a:t>
          </a:r>
        </a:p>
      </dgm:t>
    </dgm:pt>
    <dgm:pt modelId="{3A47F5F4-9643-4758-8905-150ECB85B359}" type="parTrans" cxnId="{29DDBDAF-1988-4631-858E-D1ACFCE74F47}">
      <dgm:prSet/>
      <dgm:spPr/>
      <dgm:t>
        <a:bodyPr/>
        <a:lstStyle/>
        <a:p>
          <a:endParaRPr lang="en-US"/>
        </a:p>
      </dgm:t>
    </dgm:pt>
    <dgm:pt modelId="{0814B655-A573-4A03-9D84-B2ED7213F6EA}" type="sibTrans" cxnId="{29DDBDAF-1988-4631-858E-D1ACFCE74F47}">
      <dgm:prSet/>
      <dgm:spPr/>
      <dgm:t>
        <a:bodyPr/>
        <a:lstStyle/>
        <a:p>
          <a:endParaRPr lang="en-US"/>
        </a:p>
      </dgm:t>
    </dgm:pt>
    <dgm:pt modelId="{348CBF07-845C-467A-BB80-EBC62A4F95F6}">
      <dgm:prSet/>
      <dgm:spPr/>
      <dgm:t>
        <a:bodyPr/>
        <a:lstStyle/>
        <a:p>
          <a:pPr>
            <a:lnSpc>
              <a:spcPct val="100000"/>
            </a:lnSpc>
          </a:pPr>
          <a:r>
            <a:rPr lang="en-US"/>
            <a:t>A centroid is the imaginary or real location representing the center of the cluster.</a:t>
          </a:r>
        </a:p>
      </dgm:t>
    </dgm:pt>
    <dgm:pt modelId="{A7DB70C8-3607-4E9A-8988-D503D5F85D89}" type="parTrans" cxnId="{94926665-A81C-467B-B79F-ADF150417139}">
      <dgm:prSet/>
      <dgm:spPr/>
      <dgm:t>
        <a:bodyPr/>
        <a:lstStyle/>
        <a:p>
          <a:endParaRPr lang="en-US"/>
        </a:p>
      </dgm:t>
    </dgm:pt>
    <dgm:pt modelId="{9DAED681-71CF-4B1B-836E-AE549DF3903D}" type="sibTrans" cxnId="{94926665-A81C-467B-B79F-ADF150417139}">
      <dgm:prSet/>
      <dgm:spPr/>
      <dgm:t>
        <a:bodyPr/>
        <a:lstStyle/>
        <a:p>
          <a:endParaRPr lang="en-US"/>
        </a:p>
      </dgm:t>
    </dgm:pt>
    <dgm:pt modelId="{5A3D75DE-238D-4A2E-B82C-3ED3EE6C5ED4}" type="pres">
      <dgm:prSet presAssocID="{274FB18F-26EA-4783-A950-6C4F44ACA737}" presName="root" presStyleCnt="0">
        <dgm:presLayoutVars>
          <dgm:dir/>
          <dgm:resizeHandles val="exact"/>
        </dgm:presLayoutVars>
      </dgm:prSet>
      <dgm:spPr/>
    </dgm:pt>
    <dgm:pt modelId="{6CC2BF75-3289-4AFB-A547-28E4807813BF}" type="pres">
      <dgm:prSet presAssocID="{F5BF57B0-8D0F-48C1-9B3B-B2F63C925480}" presName="compNode" presStyleCnt="0"/>
      <dgm:spPr/>
    </dgm:pt>
    <dgm:pt modelId="{3C26990A-3EB0-41D9-81BE-93388D7E2253}" type="pres">
      <dgm:prSet presAssocID="{F5BF57B0-8D0F-48C1-9B3B-B2F63C925480}" presName="bgRect" presStyleLbl="bgShp" presStyleIdx="0" presStyleCnt="5"/>
      <dgm:spPr/>
    </dgm:pt>
    <dgm:pt modelId="{6A5F481A-2DD8-48CC-8C97-2039956DE6A8}" type="pres">
      <dgm:prSet presAssocID="{F5BF57B0-8D0F-48C1-9B3B-B2F63C9254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622E04B1-5E61-4FE9-BAE7-408E657335CD}" type="pres">
      <dgm:prSet presAssocID="{F5BF57B0-8D0F-48C1-9B3B-B2F63C925480}" presName="spaceRect" presStyleCnt="0"/>
      <dgm:spPr/>
    </dgm:pt>
    <dgm:pt modelId="{821693EC-0D01-4E7C-954F-393134DD1C8A}" type="pres">
      <dgm:prSet presAssocID="{F5BF57B0-8D0F-48C1-9B3B-B2F63C925480}" presName="parTx" presStyleLbl="revTx" presStyleIdx="0" presStyleCnt="5">
        <dgm:presLayoutVars>
          <dgm:chMax val="0"/>
          <dgm:chPref val="0"/>
        </dgm:presLayoutVars>
      </dgm:prSet>
      <dgm:spPr/>
    </dgm:pt>
    <dgm:pt modelId="{89EBCBBB-73C3-49BE-8D39-FFB4CE69495C}" type="pres">
      <dgm:prSet presAssocID="{CC748B66-6301-4429-BEBE-1EFF2F4D9854}" presName="sibTrans" presStyleCnt="0"/>
      <dgm:spPr/>
    </dgm:pt>
    <dgm:pt modelId="{1984DE74-E3A2-446E-8445-DDE7757CE08E}" type="pres">
      <dgm:prSet presAssocID="{7C0CB649-879D-4F39-8FA9-A286FE2BFC74}" presName="compNode" presStyleCnt="0"/>
      <dgm:spPr/>
    </dgm:pt>
    <dgm:pt modelId="{CB93CD37-C643-45EC-BF06-516032000AD7}" type="pres">
      <dgm:prSet presAssocID="{7C0CB649-879D-4F39-8FA9-A286FE2BFC74}" presName="bgRect" presStyleLbl="bgShp" presStyleIdx="1" presStyleCnt="5"/>
      <dgm:spPr/>
    </dgm:pt>
    <dgm:pt modelId="{952F7765-3326-4013-8D91-48CE12581FED}" type="pres">
      <dgm:prSet presAssocID="{7C0CB649-879D-4F39-8FA9-A286FE2BFC7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6DC74A38-6122-4B0F-97C7-F26F018468EE}" type="pres">
      <dgm:prSet presAssocID="{7C0CB649-879D-4F39-8FA9-A286FE2BFC74}" presName="spaceRect" presStyleCnt="0"/>
      <dgm:spPr/>
    </dgm:pt>
    <dgm:pt modelId="{FF7A0236-58BB-412F-A9A7-60BEBC08031A}" type="pres">
      <dgm:prSet presAssocID="{7C0CB649-879D-4F39-8FA9-A286FE2BFC74}" presName="parTx" presStyleLbl="revTx" presStyleIdx="1" presStyleCnt="5">
        <dgm:presLayoutVars>
          <dgm:chMax val="0"/>
          <dgm:chPref val="0"/>
        </dgm:presLayoutVars>
      </dgm:prSet>
      <dgm:spPr/>
    </dgm:pt>
    <dgm:pt modelId="{78EE95E5-3191-44C7-8470-7A3645B284E1}" type="pres">
      <dgm:prSet presAssocID="{16641C57-C453-48D9-AE6B-91E69DB4F952}" presName="sibTrans" presStyleCnt="0"/>
      <dgm:spPr/>
    </dgm:pt>
    <dgm:pt modelId="{E0604415-BC2C-47C8-B5D9-90C3A7A5299B}" type="pres">
      <dgm:prSet presAssocID="{8924D6FE-AE37-4E92-877A-9BD67C2CB4AE}" presName="compNode" presStyleCnt="0"/>
      <dgm:spPr/>
    </dgm:pt>
    <dgm:pt modelId="{B4FC00EE-846A-4C7E-A30A-3FD287F21A5E}" type="pres">
      <dgm:prSet presAssocID="{8924D6FE-AE37-4E92-877A-9BD67C2CB4AE}" presName="bgRect" presStyleLbl="bgShp" presStyleIdx="2" presStyleCnt="5"/>
      <dgm:spPr/>
    </dgm:pt>
    <dgm:pt modelId="{358F59EC-F7B1-4F7D-BB9D-2B3F27388BA7}" type="pres">
      <dgm:prSet presAssocID="{8924D6FE-AE37-4E92-877A-9BD67C2CB4A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AF730067-9DBD-4189-A6C6-87A1C5CCB16C}" type="pres">
      <dgm:prSet presAssocID="{8924D6FE-AE37-4E92-877A-9BD67C2CB4AE}" presName="spaceRect" presStyleCnt="0"/>
      <dgm:spPr/>
    </dgm:pt>
    <dgm:pt modelId="{0B1E892F-8E37-4C9D-BD72-B3303C9A3C54}" type="pres">
      <dgm:prSet presAssocID="{8924D6FE-AE37-4E92-877A-9BD67C2CB4AE}" presName="parTx" presStyleLbl="revTx" presStyleIdx="2" presStyleCnt="5">
        <dgm:presLayoutVars>
          <dgm:chMax val="0"/>
          <dgm:chPref val="0"/>
        </dgm:presLayoutVars>
      </dgm:prSet>
      <dgm:spPr/>
    </dgm:pt>
    <dgm:pt modelId="{A5FF9B51-1E1C-49A7-A29F-F2171B5CB18D}" type="pres">
      <dgm:prSet presAssocID="{49F14092-89A4-4C33-84D0-D938EEE61466}" presName="sibTrans" presStyleCnt="0"/>
      <dgm:spPr/>
    </dgm:pt>
    <dgm:pt modelId="{58E4AF7A-5967-43AB-8A74-2A8BF591D114}" type="pres">
      <dgm:prSet presAssocID="{8DA7672D-9D67-4E95-8A34-97238A78FA45}" presName="compNode" presStyleCnt="0"/>
      <dgm:spPr/>
    </dgm:pt>
    <dgm:pt modelId="{36DE9ECD-2A4A-4F60-ABB4-FF7EAD635746}" type="pres">
      <dgm:prSet presAssocID="{8DA7672D-9D67-4E95-8A34-97238A78FA45}" presName="bgRect" presStyleLbl="bgShp" presStyleIdx="3" presStyleCnt="5"/>
      <dgm:spPr/>
    </dgm:pt>
    <dgm:pt modelId="{CD29ADDF-C1CE-441E-AF7C-A9FA00F135BD}" type="pres">
      <dgm:prSet presAssocID="{8DA7672D-9D67-4E95-8A34-97238A78FA4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F951E418-D820-4C97-BFC6-4ABB13E6A5D0}" type="pres">
      <dgm:prSet presAssocID="{8DA7672D-9D67-4E95-8A34-97238A78FA45}" presName="spaceRect" presStyleCnt="0"/>
      <dgm:spPr/>
    </dgm:pt>
    <dgm:pt modelId="{120A69BA-7AC6-48A4-A271-D9A11A277A9B}" type="pres">
      <dgm:prSet presAssocID="{8DA7672D-9D67-4E95-8A34-97238A78FA45}" presName="parTx" presStyleLbl="revTx" presStyleIdx="3" presStyleCnt="5">
        <dgm:presLayoutVars>
          <dgm:chMax val="0"/>
          <dgm:chPref val="0"/>
        </dgm:presLayoutVars>
      </dgm:prSet>
      <dgm:spPr/>
    </dgm:pt>
    <dgm:pt modelId="{591E32D5-95E1-474F-9B33-A09D5853BE4B}" type="pres">
      <dgm:prSet presAssocID="{0814B655-A573-4A03-9D84-B2ED7213F6EA}" presName="sibTrans" presStyleCnt="0"/>
      <dgm:spPr/>
    </dgm:pt>
    <dgm:pt modelId="{1F6B5C46-BC97-45B8-B4FD-E2A3BC4262E5}" type="pres">
      <dgm:prSet presAssocID="{348CBF07-845C-467A-BB80-EBC62A4F95F6}" presName="compNode" presStyleCnt="0"/>
      <dgm:spPr/>
    </dgm:pt>
    <dgm:pt modelId="{67EA0970-FB9C-456D-A719-E2248B1648F4}" type="pres">
      <dgm:prSet presAssocID="{348CBF07-845C-467A-BB80-EBC62A4F95F6}" presName="bgRect" presStyleLbl="bgShp" presStyleIdx="4" presStyleCnt="5"/>
      <dgm:spPr/>
    </dgm:pt>
    <dgm:pt modelId="{BF100008-1F12-4CFA-9CF1-09E689F5864F}" type="pres">
      <dgm:prSet presAssocID="{348CBF07-845C-467A-BB80-EBC62A4F95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rver"/>
        </a:ext>
      </dgm:extLst>
    </dgm:pt>
    <dgm:pt modelId="{01B29F0E-D9F7-4623-AF96-A5B8FC3B0E66}" type="pres">
      <dgm:prSet presAssocID="{348CBF07-845C-467A-BB80-EBC62A4F95F6}" presName="spaceRect" presStyleCnt="0"/>
      <dgm:spPr/>
    </dgm:pt>
    <dgm:pt modelId="{2C920CB9-174D-4F59-8CD1-09B2EB6CC833}" type="pres">
      <dgm:prSet presAssocID="{348CBF07-845C-467A-BB80-EBC62A4F95F6}" presName="parTx" presStyleLbl="revTx" presStyleIdx="4" presStyleCnt="5">
        <dgm:presLayoutVars>
          <dgm:chMax val="0"/>
          <dgm:chPref val="0"/>
        </dgm:presLayoutVars>
      </dgm:prSet>
      <dgm:spPr/>
    </dgm:pt>
  </dgm:ptLst>
  <dgm:cxnLst>
    <dgm:cxn modelId="{6FBD9501-2808-4820-B607-1E3ED9F59FFE}" type="presOf" srcId="{348CBF07-845C-467A-BB80-EBC62A4F95F6}" destId="{2C920CB9-174D-4F59-8CD1-09B2EB6CC833}" srcOrd="0" destOrd="0" presId="urn:microsoft.com/office/officeart/2018/2/layout/IconVerticalSolidList"/>
    <dgm:cxn modelId="{6A998F33-76BD-4454-8CBB-A0C412175F19}" srcId="{274FB18F-26EA-4783-A950-6C4F44ACA737}" destId="{7C0CB649-879D-4F39-8FA9-A286FE2BFC74}" srcOrd="1" destOrd="0" parTransId="{E18010AC-A731-41B1-9F1B-A3FAA4E132D2}" sibTransId="{16641C57-C453-48D9-AE6B-91E69DB4F952}"/>
    <dgm:cxn modelId="{94926665-A81C-467B-B79F-ADF150417139}" srcId="{274FB18F-26EA-4783-A950-6C4F44ACA737}" destId="{348CBF07-845C-467A-BB80-EBC62A4F95F6}" srcOrd="4" destOrd="0" parTransId="{A7DB70C8-3607-4E9A-8988-D503D5F85D89}" sibTransId="{9DAED681-71CF-4B1B-836E-AE549DF3903D}"/>
    <dgm:cxn modelId="{55896A79-0ADE-4408-858B-2170527A30AD}" type="presOf" srcId="{274FB18F-26EA-4783-A950-6C4F44ACA737}" destId="{5A3D75DE-238D-4A2E-B82C-3ED3EE6C5ED4}" srcOrd="0" destOrd="0" presId="urn:microsoft.com/office/officeart/2018/2/layout/IconVerticalSolidList"/>
    <dgm:cxn modelId="{B8D1D58A-3492-41A2-BD4E-9ED55811B93A}" srcId="{274FB18F-26EA-4783-A950-6C4F44ACA737}" destId="{F5BF57B0-8D0F-48C1-9B3B-B2F63C925480}" srcOrd="0" destOrd="0" parTransId="{9A91FE11-DC9B-4B87-87E0-C60F40EEDD1F}" sibTransId="{CC748B66-6301-4429-BEBE-1EFF2F4D9854}"/>
    <dgm:cxn modelId="{405EAA98-E403-440E-9435-6DAE6DB6899A}" type="presOf" srcId="{F5BF57B0-8D0F-48C1-9B3B-B2F63C925480}" destId="{821693EC-0D01-4E7C-954F-393134DD1C8A}" srcOrd="0" destOrd="0" presId="urn:microsoft.com/office/officeart/2018/2/layout/IconVerticalSolidList"/>
    <dgm:cxn modelId="{29DDBDAF-1988-4631-858E-D1ACFCE74F47}" srcId="{274FB18F-26EA-4783-A950-6C4F44ACA737}" destId="{8DA7672D-9D67-4E95-8A34-97238A78FA45}" srcOrd="3" destOrd="0" parTransId="{3A47F5F4-9643-4758-8905-150ECB85B359}" sibTransId="{0814B655-A573-4A03-9D84-B2ED7213F6EA}"/>
    <dgm:cxn modelId="{EAA3FCB9-4FD9-40AE-AAC9-5A9B1A9A9E9B}" type="presOf" srcId="{8924D6FE-AE37-4E92-877A-9BD67C2CB4AE}" destId="{0B1E892F-8E37-4C9D-BD72-B3303C9A3C54}" srcOrd="0" destOrd="0" presId="urn:microsoft.com/office/officeart/2018/2/layout/IconVerticalSolidList"/>
    <dgm:cxn modelId="{80F694C0-A1EE-4EFD-BB13-7EBEC67EB45E}" srcId="{274FB18F-26EA-4783-A950-6C4F44ACA737}" destId="{8924D6FE-AE37-4E92-877A-9BD67C2CB4AE}" srcOrd="2" destOrd="0" parTransId="{D6BF8FAD-20C5-4938-8159-D47B97AEBC15}" sibTransId="{49F14092-89A4-4C33-84D0-D938EEE61466}"/>
    <dgm:cxn modelId="{5E07F0EB-923B-4C9F-9C46-938E7EC6D1C5}" type="presOf" srcId="{7C0CB649-879D-4F39-8FA9-A286FE2BFC74}" destId="{FF7A0236-58BB-412F-A9A7-60BEBC08031A}" srcOrd="0" destOrd="0" presId="urn:microsoft.com/office/officeart/2018/2/layout/IconVerticalSolidList"/>
    <dgm:cxn modelId="{A8EB4BFD-4CC9-47E1-B5D2-7EFFE35E6ABE}" type="presOf" srcId="{8DA7672D-9D67-4E95-8A34-97238A78FA45}" destId="{120A69BA-7AC6-48A4-A271-D9A11A277A9B}" srcOrd="0" destOrd="0" presId="urn:microsoft.com/office/officeart/2018/2/layout/IconVerticalSolidList"/>
    <dgm:cxn modelId="{C2AA6FBA-D010-4ADC-A6D1-DC01837B814E}" type="presParOf" srcId="{5A3D75DE-238D-4A2E-B82C-3ED3EE6C5ED4}" destId="{6CC2BF75-3289-4AFB-A547-28E4807813BF}" srcOrd="0" destOrd="0" presId="urn:microsoft.com/office/officeart/2018/2/layout/IconVerticalSolidList"/>
    <dgm:cxn modelId="{29A8D2DF-0678-486D-92FF-858D3D6E2E16}" type="presParOf" srcId="{6CC2BF75-3289-4AFB-A547-28E4807813BF}" destId="{3C26990A-3EB0-41D9-81BE-93388D7E2253}" srcOrd="0" destOrd="0" presId="urn:microsoft.com/office/officeart/2018/2/layout/IconVerticalSolidList"/>
    <dgm:cxn modelId="{841D6D5A-3367-41D2-9889-10E60BE82187}" type="presParOf" srcId="{6CC2BF75-3289-4AFB-A547-28E4807813BF}" destId="{6A5F481A-2DD8-48CC-8C97-2039956DE6A8}" srcOrd="1" destOrd="0" presId="urn:microsoft.com/office/officeart/2018/2/layout/IconVerticalSolidList"/>
    <dgm:cxn modelId="{77C410C7-0256-4F03-AEE0-DD2FDB00412A}" type="presParOf" srcId="{6CC2BF75-3289-4AFB-A547-28E4807813BF}" destId="{622E04B1-5E61-4FE9-BAE7-408E657335CD}" srcOrd="2" destOrd="0" presId="urn:microsoft.com/office/officeart/2018/2/layout/IconVerticalSolidList"/>
    <dgm:cxn modelId="{A2D5DECF-02C8-43D8-A269-E6C7E9CF0296}" type="presParOf" srcId="{6CC2BF75-3289-4AFB-A547-28E4807813BF}" destId="{821693EC-0D01-4E7C-954F-393134DD1C8A}" srcOrd="3" destOrd="0" presId="urn:microsoft.com/office/officeart/2018/2/layout/IconVerticalSolidList"/>
    <dgm:cxn modelId="{AEDB364A-2CB4-42A1-97E1-20773054D6FB}" type="presParOf" srcId="{5A3D75DE-238D-4A2E-B82C-3ED3EE6C5ED4}" destId="{89EBCBBB-73C3-49BE-8D39-FFB4CE69495C}" srcOrd="1" destOrd="0" presId="urn:microsoft.com/office/officeart/2018/2/layout/IconVerticalSolidList"/>
    <dgm:cxn modelId="{1CB33A61-EE49-4A2C-8D8D-401094E19CF9}" type="presParOf" srcId="{5A3D75DE-238D-4A2E-B82C-3ED3EE6C5ED4}" destId="{1984DE74-E3A2-446E-8445-DDE7757CE08E}" srcOrd="2" destOrd="0" presId="urn:microsoft.com/office/officeart/2018/2/layout/IconVerticalSolidList"/>
    <dgm:cxn modelId="{999BD54E-B288-4893-B065-FF3F0EA31FFE}" type="presParOf" srcId="{1984DE74-E3A2-446E-8445-DDE7757CE08E}" destId="{CB93CD37-C643-45EC-BF06-516032000AD7}" srcOrd="0" destOrd="0" presId="urn:microsoft.com/office/officeart/2018/2/layout/IconVerticalSolidList"/>
    <dgm:cxn modelId="{13E49E3C-11E3-455F-BA97-AFDB9942C080}" type="presParOf" srcId="{1984DE74-E3A2-446E-8445-DDE7757CE08E}" destId="{952F7765-3326-4013-8D91-48CE12581FED}" srcOrd="1" destOrd="0" presId="urn:microsoft.com/office/officeart/2018/2/layout/IconVerticalSolidList"/>
    <dgm:cxn modelId="{9F457C12-5B29-4CF3-982A-A99B287B1FB8}" type="presParOf" srcId="{1984DE74-E3A2-446E-8445-DDE7757CE08E}" destId="{6DC74A38-6122-4B0F-97C7-F26F018468EE}" srcOrd="2" destOrd="0" presId="urn:microsoft.com/office/officeart/2018/2/layout/IconVerticalSolidList"/>
    <dgm:cxn modelId="{0EF18141-5027-4734-8DE5-A03F7369DFE2}" type="presParOf" srcId="{1984DE74-E3A2-446E-8445-DDE7757CE08E}" destId="{FF7A0236-58BB-412F-A9A7-60BEBC08031A}" srcOrd="3" destOrd="0" presId="urn:microsoft.com/office/officeart/2018/2/layout/IconVerticalSolidList"/>
    <dgm:cxn modelId="{AF5A21D5-09F7-4343-93FA-A81FBFE3BCDF}" type="presParOf" srcId="{5A3D75DE-238D-4A2E-B82C-3ED3EE6C5ED4}" destId="{78EE95E5-3191-44C7-8470-7A3645B284E1}" srcOrd="3" destOrd="0" presId="urn:microsoft.com/office/officeart/2018/2/layout/IconVerticalSolidList"/>
    <dgm:cxn modelId="{5FFEE5D0-481F-4AF9-BB32-F05A411E9D06}" type="presParOf" srcId="{5A3D75DE-238D-4A2E-B82C-3ED3EE6C5ED4}" destId="{E0604415-BC2C-47C8-B5D9-90C3A7A5299B}" srcOrd="4" destOrd="0" presId="urn:microsoft.com/office/officeart/2018/2/layout/IconVerticalSolidList"/>
    <dgm:cxn modelId="{5C412735-ABE2-45BA-AC3D-7D473D2F27BF}" type="presParOf" srcId="{E0604415-BC2C-47C8-B5D9-90C3A7A5299B}" destId="{B4FC00EE-846A-4C7E-A30A-3FD287F21A5E}" srcOrd="0" destOrd="0" presId="urn:microsoft.com/office/officeart/2018/2/layout/IconVerticalSolidList"/>
    <dgm:cxn modelId="{F99C36EF-2BD4-4705-94CA-CF2B940D4129}" type="presParOf" srcId="{E0604415-BC2C-47C8-B5D9-90C3A7A5299B}" destId="{358F59EC-F7B1-4F7D-BB9D-2B3F27388BA7}" srcOrd="1" destOrd="0" presId="urn:microsoft.com/office/officeart/2018/2/layout/IconVerticalSolidList"/>
    <dgm:cxn modelId="{A3BA8CD6-89D3-49AC-BEB4-BD1A416C8754}" type="presParOf" srcId="{E0604415-BC2C-47C8-B5D9-90C3A7A5299B}" destId="{AF730067-9DBD-4189-A6C6-87A1C5CCB16C}" srcOrd="2" destOrd="0" presId="urn:microsoft.com/office/officeart/2018/2/layout/IconVerticalSolidList"/>
    <dgm:cxn modelId="{73B9EB89-2D39-4674-960E-510300B64328}" type="presParOf" srcId="{E0604415-BC2C-47C8-B5D9-90C3A7A5299B}" destId="{0B1E892F-8E37-4C9D-BD72-B3303C9A3C54}" srcOrd="3" destOrd="0" presId="urn:microsoft.com/office/officeart/2018/2/layout/IconVerticalSolidList"/>
    <dgm:cxn modelId="{887D25E9-55E7-42CF-A62D-95755F166B9F}" type="presParOf" srcId="{5A3D75DE-238D-4A2E-B82C-3ED3EE6C5ED4}" destId="{A5FF9B51-1E1C-49A7-A29F-F2171B5CB18D}" srcOrd="5" destOrd="0" presId="urn:microsoft.com/office/officeart/2018/2/layout/IconVerticalSolidList"/>
    <dgm:cxn modelId="{FC51B4B2-8064-4A84-AF13-2AF74B0ABAF9}" type="presParOf" srcId="{5A3D75DE-238D-4A2E-B82C-3ED3EE6C5ED4}" destId="{58E4AF7A-5967-43AB-8A74-2A8BF591D114}" srcOrd="6" destOrd="0" presId="urn:microsoft.com/office/officeart/2018/2/layout/IconVerticalSolidList"/>
    <dgm:cxn modelId="{9C30677B-4938-484E-953A-F29C69E91A96}" type="presParOf" srcId="{58E4AF7A-5967-43AB-8A74-2A8BF591D114}" destId="{36DE9ECD-2A4A-4F60-ABB4-FF7EAD635746}" srcOrd="0" destOrd="0" presId="urn:microsoft.com/office/officeart/2018/2/layout/IconVerticalSolidList"/>
    <dgm:cxn modelId="{0E018610-92C9-4428-9957-3D370E79805E}" type="presParOf" srcId="{58E4AF7A-5967-43AB-8A74-2A8BF591D114}" destId="{CD29ADDF-C1CE-441E-AF7C-A9FA00F135BD}" srcOrd="1" destOrd="0" presId="urn:microsoft.com/office/officeart/2018/2/layout/IconVerticalSolidList"/>
    <dgm:cxn modelId="{50772765-F663-4F91-926A-969B54C4649C}" type="presParOf" srcId="{58E4AF7A-5967-43AB-8A74-2A8BF591D114}" destId="{F951E418-D820-4C97-BFC6-4ABB13E6A5D0}" srcOrd="2" destOrd="0" presId="urn:microsoft.com/office/officeart/2018/2/layout/IconVerticalSolidList"/>
    <dgm:cxn modelId="{1C1DC7D0-93FA-4CF8-A2E3-770908AEBD55}" type="presParOf" srcId="{58E4AF7A-5967-43AB-8A74-2A8BF591D114}" destId="{120A69BA-7AC6-48A4-A271-D9A11A277A9B}" srcOrd="3" destOrd="0" presId="urn:microsoft.com/office/officeart/2018/2/layout/IconVerticalSolidList"/>
    <dgm:cxn modelId="{2E3112A3-1FCE-40B8-8F2F-3B6D35E1FEE3}" type="presParOf" srcId="{5A3D75DE-238D-4A2E-B82C-3ED3EE6C5ED4}" destId="{591E32D5-95E1-474F-9B33-A09D5853BE4B}" srcOrd="7" destOrd="0" presId="urn:microsoft.com/office/officeart/2018/2/layout/IconVerticalSolidList"/>
    <dgm:cxn modelId="{1AD419CC-D80E-40DB-BA88-67A42B9E52CF}" type="presParOf" srcId="{5A3D75DE-238D-4A2E-B82C-3ED3EE6C5ED4}" destId="{1F6B5C46-BC97-45B8-B4FD-E2A3BC4262E5}" srcOrd="8" destOrd="0" presId="urn:microsoft.com/office/officeart/2018/2/layout/IconVerticalSolidList"/>
    <dgm:cxn modelId="{2C4688DA-EADD-409D-8EE3-2C6D9C1B8A96}" type="presParOf" srcId="{1F6B5C46-BC97-45B8-B4FD-E2A3BC4262E5}" destId="{67EA0970-FB9C-456D-A719-E2248B1648F4}" srcOrd="0" destOrd="0" presId="urn:microsoft.com/office/officeart/2018/2/layout/IconVerticalSolidList"/>
    <dgm:cxn modelId="{51AB6089-5C1C-4F49-BDC2-C124D968BCC9}" type="presParOf" srcId="{1F6B5C46-BC97-45B8-B4FD-E2A3BC4262E5}" destId="{BF100008-1F12-4CFA-9CF1-09E689F5864F}" srcOrd="1" destOrd="0" presId="urn:microsoft.com/office/officeart/2018/2/layout/IconVerticalSolidList"/>
    <dgm:cxn modelId="{0B4AD9E9-0BA6-4F73-9B00-5B49CC28C45A}" type="presParOf" srcId="{1F6B5C46-BC97-45B8-B4FD-E2A3BC4262E5}" destId="{01B29F0E-D9F7-4623-AF96-A5B8FC3B0E66}" srcOrd="2" destOrd="0" presId="urn:microsoft.com/office/officeart/2018/2/layout/IconVerticalSolidList"/>
    <dgm:cxn modelId="{D434C5AA-0805-4F6B-AD5C-DC21251B4DBC}" type="presParOf" srcId="{1F6B5C46-BC97-45B8-B4FD-E2A3BC4262E5}" destId="{2C920CB9-174D-4F59-8CD1-09B2EB6CC8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F46D4C-2B1F-4291-9AA6-8E47F2AED505}"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166AA8C2-CDAF-43C5-8EDC-DA78AACAB445}">
      <dgm:prSet/>
      <dgm:spPr/>
      <dgm:t>
        <a:bodyPr/>
        <a:lstStyle/>
        <a:p>
          <a:r>
            <a:rPr lang="en-IN" b="1" i="0"/>
            <a:t>Step 1: Import libraries</a:t>
          </a:r>
          <a:endParaRPr lang="en-US"/>
        </a:p>
      </dgm:t>
    </dgm:pt>
    <dgm:pt modelId="{84D62214-B047-4A0C-B174-43726BDB25F5}" type="parTrans" cxnId="{6D85B191-F026-42B2-939D-65027820677A}">
      <dgm:prSet/>
      <dgm:spPr/>
      <dgm:t>
        <a:bodyPr/>
        <a:lstStyle/>
        <a:p>
          <a:endParaRPr lang="en-US"/>
        </a:p>
      </dgm:t>
    </dgm:pt>
    <dgm:pt modelId="{34372461-0819-4CDE-B60F-056E000FB8DD}" type="sibTrans" cxnId="{6D85B191-F026-42B2-939D-65027820677A}">
      <dgm:prSet/>
      <dgm:spPr/>
      <dgm:t>
        <a:bodyPr/>
        <a:lstStyle/>
        <a:p>
          <a:endParaRPr lang="en-US"/>
        </a:p>
      </dgm:t>
    </dgm:pt>
    <dgm:pt modelId="{7686FCD1-5ED5-4A69-BC89-25D30909AB0D}">
      <dgm:prSet/>
      <dgm:spPr/>
      <dgm:t>
        <a:bodyPr/>
        <a:lstStyle/>
        <a:p>
          <a:r>
            <a:rPr lang="en-IN" b="1" i="0"/>
            <a:t>Step 2: Generate random data</a:t>
          </a:r>
          <a:endParaRPr lang="en-US"/>
        </a:p>
      </dgm:t>
    </dgm:pt>
    <dgm:pt modelId="{2BAAE214-CBC1-4B0D-95F0-0C399017E601}" type="parTrans" cxnId="{65EB99B0-AB3E-40CF-B53A-52BFFE2D3890}">
      <dgm:prSet/>
      <dgm:spPr/>
      <dgm:t>
        <a:bodyPr/>
        <a:lstStyle/>
        <a:p>
          <a:endParaRPr lang="en-US"/>
        </a:p>
      </dgm:t>
    </dgm:pt>
    <dgm:pt modelId="{FD5C7783-6560-4F84-8450-52E0D869E181}" type="sibTrans" cxnId="{65EB99B0-AB3E-40CF-B53A-52BFFE2D3890}">
      <dgm:prSet/>
      <dgm:spPr/>
      <dgm:t>
        <a:bodyPr/>
        <a:lstStyle/>
        <a:p>
          <a:endParaRPr lang="en-US"/>
        </a:p>
      </dgm:t>
    </dgm:pt>
    <dgm:pt modelId="{0B7029D6-9FCC-4867-8E5D-0654FA96C4A4}">
      <dgm:prSet/>
      <dgm:spPr/>
      <dgm:t>
        <a:bodyPr/>
        <a:lstStyle/>
        <a:p>
          <a:r>
            <a:rPr lang="en-IN" b="1" i="0"/>
            <a:t>Step 3: Use Scikit-Learn</a:t>
          </a:r>
          <a:endParaRPr lang="en-US"/>
        </a:p>
      </dgm:t>
    </dgm:pt>
    <dgm:pt modelId="{73C2AAFB-5DA1-46D3-AA2F-FA570A17CA33}" type="parTrans" cxnId="{4744153C-74BD-41C5-960F-EB56402F6850}">
      <dgm:prSet/>
      <dgm:spPr/>
      <dgm:t>
        <a:bodyPr/>
        <a:lstStyle/>
        <a:p>
          <a:endParaRPr lang="en-US"/>
        </a:p>
      </dgm:t>
    </dgm:pt>
    <dgm:pt modelId="{8259434A-2CB1-4884-9216-6730A2D52004}" type="sibTrans" cxnId="{4744153C-74BD-41C5-960F-EB56402F6850}">
      <dgm:prSet/>
      <dgm:spPr/>
      <dgm:t>
        <a:bodyPr/>
        <a:lstStyle/>
        <a:p>
          <a:endParaRPr lang="en-US"/>
        </a:p>
      </dgm:t>
    </dgm:pt>
    <dgm:pt modelId="{7FAFDD5E-CAC4-436A-9A2B-BB7556AC4CBC}">
      <dgm:prSet/>
      <dgm:spPr/>
      <dgm:t>
        <a:bodyPr/>
        <a:lstStyle/>
        <a:p>
          <a:r>
            <a:rPr lang="en-US" b="1" i="0"/>
            <a:t>Step 4: Finding the centroid</a:t>
          </a:r>
          <a:endParaRPr lang="en-US"/>
        </a:p>
      </dgm:t>
    </dgm:pt>
    <dgm:pt modelId="{78311CAE-CC43-4C99-B6AA-83223F2F8278}" type="parTrans" cxnId="{8C8FFC8C-4C0C-41E7-A27B-8B54ED8C3C50}">
      <dgm:prSet/>
      <dgm:spPr/>
      <dgm:t>
        <a:bodyPr/>
        <a:lstStyle/>
        <a:p>
          <a:endParaRPr lang="en-US"/>
        </a:p>
      </dgm:t>
    </dgm:pt>
    <dgm:pt modelId="{BD434C1E-4F30-44CF-B9B0-A8C71A2DC90A}" type="sibTrans" cxnId="{8C8FFC8C-4C0C-41E7-A27B-8B54ED8C3C50}">
      <dgm:prSet/>
      <dgm:spPr/>
      <dgm:t>
        <a:bodyPr/>
        <a:lstStyle/>
        <a:p>
          <a:endParaRPr lang="en-US"/>
        </a:p>
      </dgm:t>
    </dgm:pt>
    <dgm:pt modelId="{5390BA8C-CB6B-459A-ABCE-1730BB9EC6F5}">
      <dgm:prSet/>
      <dgm:spPr/>
      <dgm:t>
        <a:bodyPr/>
        <a:lstStyle/>
        <a:p>
          <a:r>
            <a:rPr lang="en-US" b="1" i="0"/>
            <a:t>Step 5: Testing the algorithm</a:t>
          </a:r>
          <a:endParaRPr lang="en-US"/>
        </a:p>
      </dgm:t>
    </dgm:pt>
    <dgm:pt modelId="{F7D01E95-FECD-497D-90C9-3B2969E39A14}" type="parTrans" cxnId="{741551B6-9053-4507-870B-B4D893F54A9B}">
      <dgm:prSet/>
      <dgm:spPr/>
      <dgm:t>
        <a:bodyPr/>
        <a:lstStyle/>
        <a:p>
          <a:endParaRPr lang="en-US"/>
        </a:p>
      </dgm:t>
    </dgm:pt>
    <dgm:pt modelId="{CF07EAF9-BC65-46E1-80D8-8E407C619640}" type="sibTrans" cxnId="{741551B6-9053-4507-870B-B4D893F54A9B}">
      <dgm:prSet/>
      <dgm:spPr/>
      <dgm:t>
        <a:bodyPr/>
        <a:lstStyle/>
        <a:p>
          <a:endParaRPr lang="en-US"/>
        </a:p>
      </dgm:t>
    </dgm:pt>
    <dgm:pt modelId="{8F0D3EC9-B686-4DA3-8DA9-7514DEE67B5F}" type="pres">
      <dgm:prSet presAssocID="{CBF46D4C-2B1F-4291-9AA6-8E47F2AED505}" presName="Name0" presStyleCnt="0">
        <dgm:presLayoutVars>
          <dgm:dir/>
          <dgm:resizeHandles val="exact"/>
        </dgm:presLayoutVars>
      </dgm:prSet>
      <dgm:spPr/>
    </dgm:pt>
    <dgm:pt modelId="{3B020AA8-6E85-473F-AE30-E1B440510167}" type="pres">
      <dgm:prSet presAssocID="{166AA8C2-CDAF-43C5-8EDC-DA78AACAB445}" presName="node" presStyleLbl="node1" presStyleIdx="0" presStyleCnt="5">
        <dgm:presLayoutVars>
          <dgm:bulletEnabled val="1"/>
        </dgm:presLayoutVars>
      </dgm:prSet>
      <dgm:spPr/>
    </dgm:pt>
    <dgm:pt modelId="{9E2B5E52-43D3-4200-A2D2-6D58B0A7C433}" type="pres">
      <dgm:prSet presAssocID="{34372461-0819-4CDE-B60F-056E000FB8DD}" presName="sibTrans" presStyleLbl="sibTrans1D1" presStyleIdx="0" presStyleCnt="4"/>
      <dgm:spPr/>
    </dgm:pt>
    <dgm:pt modelId="{22508A51-A39B-4B74-9403-35006BFCAC4C}" type="pres">
      <dgm:prSet presAssocID="{34372461-0819-4CDE-B60F-056E000FB8DD}" presName="connectorText" presStyleLbl="sibTrans1D1" presStyleIdx="0" presStyleCnt="4"/>
      <dgm:spPr/>
    </dgm:pt>
    <dgm:pt modelId="{A8BCCEAA-C1BB-48D5-BBD9-C99D83F00FCA}" type="pres">
      <dgm:prSet presAssocID="{7686FCD1-5ED5-4A69-BC89-25D30909AB0D}" presName="node" presStyleLbl="node1" presStyleIdx="1" presStyleCnt="5">
        <dgm:presLayoutVars>
          <dgm:bulletEnabled val="1"/>
        </dgm:presLayoutVars>
      </dgm:prSet>
      <dgm:spPr/>
    </dgm:pt>
    <dgm:pt modelId="{B34F061C-1637-4EE3-BFDA-34D3A09CC3F6}" type="pres">
      <dgm:prSet presAssocID="{FD5C7783-6560-4F84-8450-52E0D869E181}" presName="sibTrans" presStyleLbl="sibTrans1D1" presStyleIdx="1" presStyleCnt="4"/>
      <dgm:spPr/>
    </dgm:pt>
    <dgm:pt modelId="{906C0088-E25B-482A-A703-9E48C4C4EB23}" type="pres">
      <dgm:prSet presAssocID="{FD5C7783-6560-4F84-8450-52E0D869E181}" presName="connectorText" presStyleLbl="sibTrans1D1" presStyleIdx="1" presStyleCnt="4"/>
      <dgm:spPr/>
    </dgm:pt>
    <dgm:pt modelId="{A56515A3-8923-4497-9945-87EC7865DE68}" type="pres">
      <dgm:prSet presAssocID="{0B7029D6-9FCC-4867-8E5D-0654FA96C4A4}" presName="node" presStyleLbl="node1" presStyleIdx="2" presStyleCnt="5">
        <dgm:presLayoutVars>
          <dgm:bulletEnabled val="1"/>
        </dgm:presLayoutVars>
      </dgm:prSet>
      <dgm:spPr/>
    </dgm:pt>
    <dgm:pt modelId="{69731F76-A054-479A-89EA-B6A089C02AE3}" type="pres">
      <dgm:prSet presAssocID="{8259434A-2CB1-4884-9216-6730A2D52004}" presName="sibTrans" presStyleLbl="sibTrans1D1" presStyleIdx="2" presStyleCnt="4"/>
      <dgm:spPr/>
    </dgm:pt>
    <dgm:pt modelId="{F5997838-5886-40FD-B24D-A2DE7B606232}" type="pres">
      <dgm:prSet presAssocID="{8259434A-2CB1-4884-9216-6730A2D52004}" presName="connectorText" presStyleLbl="sibTrans1D1" presStyleIdx="2" presStyleCnt="4"/>
      <dgm:spPr/>
    </dgm:pt>
    <dgm:pt modelId="{86AD959C-FF19-480D-8DC2-1B3DAC7F1C37}" type="pres">
      <dgm:prSet presAssocID="{7FAFDD5E-CAC4-436A-9A2B-BB7556AC4CBC}" presName="node" presStyleLbl="node1" presStyleIdx="3" presStyleCnt="5">
        <dgm:presLayoutVars>
          <dgm:bulletEnabled val="1"/>
        </dgm:presLayoutVars>
      </dgm:prSet>
      <dgm:spPr/>
    </dgm:pt>
    <dgm:pt modelId="{4489C442-1E96-4C4C-89DE-2AF1ECE076DE}" type="pres">
      <dgm:prSet presAssocID="{BD434C1E-4F30-44CF-B9B0-A8C71A2DC90A}" presName="sibTrans" presStyleLbl="sibTrans1D1" presStyleIdx="3" presStyleCnt="4"/>
      <dgm:spPr/>
    </dgm:pt>
    <dgm:pt modelId="{7F2590C5-4D9A-4CFE-A902-E791F0BF6328}" type="pres">
      <dgm:prSet presAssocID="{BD434C1E-4F30-44CF-B9B0-A8C71A2DC90A}" presName="connectorText" presStyleLbl="sibTrans1D1" presStyleIdx="3" presStyleCnt="4"/>
      <dgm:spPr/>
    </dgm:pt>
    <dgm:pt modelId="{E751B166-834B-40D6-AD2F-61629522A1F0}" type="pres">
      <dgm:prSet presAssocID="{5390BA8C-CB6B-459A-ABCE-1730BB9EC6F5}" presName="node" presStyleLbl="node1" presStyleIdx="4" presStyleCnt="5">
        <dgm:presLayoutVars>
          <dgm:bulletEnabled val="1"/>
        </dgm:presLayoutVars>
      </dgm:prSet>
      <dgm:spPr/>
    </dgm:pt>
  </dgm:ptLst>
  <dgm:cxnLst>
    <dgm:cxn modelId="{25AE3304-4E3F-4F30-AE15-3B3EB819B0DB}" type="presOf" srcId="{166AA8C2-CDAF-43C5-8EDC-DA78AACAB445}" destId="{3B020AA8-6E85-473F-AE30-E1B440510167}" srcOrd="0" destOrd="0" presId="urn:microsoft.com/office/officeart/2016/7/layout/RepeatingBendingProcessNew"/>
    <dgm:cxn modelId="{2373192E-A186-4275-9268-EC3E6DA4403C}" type="presOf" srcId="{CBF46D4C-2B1F-4291-9AA6-8E47F2AED505}" destId="{8F0D3EC9-B686-4DA3-8DA9-7514DEE67B5F}" srcOrd="0" destOrd="0" presId="urn:microsoft.com/office/officeart/2016/7/layout/RepeatingBendingProcessNew"/>
    <dgm:cxn modelId="{4744153C-74BD-41C5-960F-EB56402F6850}" srcId="{CBF46D4C-2B1F-4291-9AA6-8E47F2AED505}" destId="{0B7029D6-9FCC-4867-8E5D-0654FA96C4A4}" srcOrd="2" destOrd="0" parTransId="{73C2AAFB-5DA1-46D3-AA2F-FA570A17CA33}" sibTransId="{8259434A-2CB1-4884-9216-6730A2D52004}"/>
    <dgm:cxn modelId="{AE1FE55F-1A30-423D-93F0-432161F97C14}" type="presOf" srcId="{FD5C7783-6560-4F84-8450-52E0D869E181}" destId="{B34F061C-1637-4EE3-BFDA-34D3A09CC3F6}" srcOrd="0" destOrd="0" presId="urn:microsoft.com/office/officeart/2016/7/layout/RepeatingBendingProcessNew"/>
    <dgm:cxn modelId="{B3488346-72A4-446C-A45F-EB3C1F256BBC}" type="presOf" srcId="{BD434C1E-4F30-44CF-B9B0-A8C71A2DC90A}" destId="{7F2590C5-4D9A-4CFE-A902-E791F0BF6328}" srcOrd="1" destOrd="0" presId="urn:microsoft.com/office/officeart/2016/7/layout/RepeatingBendingProcessNew"/>
    <dgm:cxn modelId="{CA025B4A-90B4-4ECF-B267-5984EFC4264F}" type="presOf" srcId="{34372461-0819-4CDE-B60F-056E000FB8DD}" destId="{9E2B5E52-43D3-4200-A2D2-6D58B0A7C433}" srcOrd="0" destOrd="0" presId="urn:microsoft.com/office/officeart/2016/7/layout/RepeatingBendingProcessNew"/>
    <dgm:cxn modelId="{E58BAB76-C38C-4C26-97FB-B143275004A6}" type="presOf" srcId="{0B7029D6-9FCC-4867-8E5D-0654FA96C4A4}" destId="{A56515A3-8923-4497-9945-87EC7865DE68}" srcOrd="0" destOrd="0" presId="urn:microsoft.com/office/officeart/2016/7/layout/RepeatingBendingProcessNew"/>
    <dgm:cxn modelId="{0FF6FD85-38A1-4593-B141-A4341AAE11F3}" type="presOf" srcId="{8259434A-2CB1-4884-9216-6730A2D52004}" destId="{F5997838-5886-40FD-B24D-A2DE7B606232}" srcOrd="1" destOrd="0" presId="urn:microsoft.com/office/officeart/2016/7/layout/RepeatingBendingProcessNew"/>
    <dgm:cxn modelId="{8C8FFC8C-4C0C-41E7-A27B-8B54ED8C3C50}" srcId="{CBF46D4C-2B1F-4291-9AA6-8E47F2AED505}" destId="{7FAFDD5E-CAC4-436A-9A2B-BB7556AC4CBC}" srcOrd="3" destOrd="0" parTransId="{78311CAE-CC43-4C99-B6AA-83223F2F8278}" sibTransId="{BD434C1E-4F30-44CF-B9B0-A8C71A2DC90A}"/>
    <dgm:cxn modelId="{6D85B191-F026-42B2-939D-65027820677A}" srcId="{CBF46D4C-2B1F-4291-9AA6-8E47F2AED505}" destId="{166AA8C2-CDAF-43C5-8EDC-DA78AACAB445}" srcOrd="0" destOrd="0" parTransId="{84D62214-B047-4A0C-B174-43726BDB25F5}" sibTransId="{34372461-0819-4CDE-B60F-056E000FB8DD}"/>
    <dgm:cxn modelId="{2B0F87A1-D402-4636-B3D0-F15E1BDD43E8}" type="presOf" srcId="{8259434A-2CB1-4884-9216-6730A2D52004}" destId="{69731F76-A054-479A-89EA-B6A089C02AE3}" srcOrd="0" destOrd="0" presId="urn:microsoft.com/office/officeart/2016/7/layout/RepeatingBendingProcessNew"/>
    <dgm:cxn modelId="{65EB99B0-AB3E-40CF-B53A-52BFFE2D3890}" srcId="{CBF46D4C-2B1F-4291-9AA6-8E47F2AED505}" destId="{7686FCD1-5ED5-4A69-BC89-25D30909AB0D}" srcOrd="1" destOrd="0" parTransId="{2BAAE214-CBC1-4B0D-95F0-0C399017E601}" sibTransId="{FD5C7783-6560-4F84-8450-52E0D869E181}"/>
    <dgm:cxn modelId="{D510D9B4-DF97-4866-AE4D-67470754C7CB}" type="presOf" srcId="{7FAFDD5E-CAC4-436A-9A2B-BB7556AC4CBC}" destId="{86AD959C-FF19-480D-8DC2-1B3DAC7F1C37}" srcOrd="0" destOrd="0" presId="urn:microsoft.com/office/officeart/2016/7/layout/RepeatingBendingProcessNew"/>
    <dgm:cxn modelId="{741551B6-9053-4507-870B-B4D893F54A9B}" srcId="{CBF46D4C-2B1F-4291-9AA6-8E47F2AED505}" destId="{5390BA8C-CB6B-459A-ABCE-1730BB9EC6F5}" srcOrd="4" destOrd="0" parTransId="{F7D01E95-FECD-497D-90C9-3B2969E39A14}" sibTransId="{CF07EAF9-BC65-46E1-80D8-8E407C619640}"/>
    <dgm:cxn modelId="{9EED82BA-FFB6-4E11-A79A-89F00B06C3D4}" type="presOf" srcId="{34372461-0819-4CDE-B60F-056E000FB8DD}" destId="{22508A51-A39B-4B74-9403-35006BFCAC4C}" srcOrd="1" destOrd="0" presId="urn:microsoft.com/office/officeart/2016/7/layout/RepeatingBendingProcessNew"/>
    <dgm:cxn modelId="{8AD9D7C1-2DE0-4A2C-B038-CED5189F7F2B}" type="presOf" srcId="{7686FCD1-5ED5-4A69-BC89-25D30909AB0D}" destId="{A8BCCEAA-C1BB-48D5-BBD9-C99D83F00FCA}" srcOrd="0" destOrd="0" presId="urn:microsoft.com/office/officeart/2016/7/layout/RepeatingBendingProcessNew"/>
    <dgm:cxn modelId="{A2A91BD5-A77A-477B-8D43-2D163DDB1C1D}" type="presOf" srcId="{5390BA8C-CB6B-459A-ABCE-1730BB9EC6F5}" destId="{E751B166-834B-40D6-AD2F-61629522A1F0}" srcOrd="0" destOrd="0" presId="urn:microsoft.com/office/officeart/2016/7/layout/RepeatingBendingProcessNew"/>
    <dgm:cxn modelId="{2A1FC0D9-612D-4F03-8845-5B941707DE07}" type="presOf" srcId="{BD434C1E-4F30-44CF-B9B0-A8C71A2DC90A}" destId="{4489C442-1E96-4C4C-89DE-2AF1ECE076DE}" srcOrd="0" destOrd="0" presId="urn:microsoft.com/office/officeart/2016/7/layout/RepeatingBendingProcessNew"/>
    <dgm:cxn modelId="{48521EE1-CC9D-49DB-8114-63827C386D2D}" type="presOf" srcId="{FD5C7783-6560-4F84-8450-52E0D869E181}" destId="{906C0088-E25B-482A-A703-9E48C4C4EB23}" srcOrd="1" destOrd="0" presId="urn:microsoft.com/office/officeart/2016/7/layout/RepeatingBendingProcessNew"/>
    <dgm:cxn modelId="{256084E3-E634-4BC2-AF3E-200DAC4B7EE6}" type="presParOf" srcId="{8F0D3EC9-B686-4DA3-8DA9-7514DEE67B5F}" destId="{3B020AA8-6E85-473F-AE30-E1B440510167}" srcOrd="0" destOrd="0" presId="urn:microsoft.com/office/officeart/2016/7/layout/RepeatingBendingProcessNew"/>
    <dgm:cxn modelId="{654DD510-F630-439E-92DD-85287A140E8A}" type="presParOf" srcId="{8F0D3EC9-B686-4DA3-8DA9-7514DEE67B5F}" destId="{9E2B5E52-43D3-4200-A2D2-6D58B0A7C433}" srcOrd="1" destOrd="0" presId="urn:microsoft.com/office/officeart/2016/7/layout/RepeatingBendingProcessNew"/>
    <dgm:cxn modelId="{8EAB5E64-EF1F-4320-A231-6EB27BA1A11C}" type="presParOf" srcId="{9E2B5E52-43D3-4200-A2D2-6D58B0A7C433}" destId="{22508A51-A39B-4B74-9403-35006BFCAC4C}" srcOrd="0" destOrd="0" presId="urn:microsoft.com/office/officeart/2016/7/layout/RepeatingBendingProcessNew"/>
    <dgm:cxn modelId="{AA1EBCD1-25E3-48FD-92FC-220B6760199C}" type="presParOf" srcId="{8F0D3EC9-B686-4DA3-8DA9-7514DEE67B5F}" destId="{A8BCCEAA-C1BB-48D5-BBD9-C99D83F00FCA}" srcOrd="2" destOrd="0" presId="urn:microsoft.com/office/officeart/2016/7/layout/RepeatingBendingProcessNew"/>
    <dgm:cxn modelId="{A1936634-969B-4B30-AE94-DEA2B1A29B7D}" type="presParOf" srcId="{8F0D3EC9-B686-4DA3-8DA9-7514DEE67B5F}" destId="{B34F061C-1637-4EE3-BFDA-34D3A09CC3F6}" srcOrd="3" destOrd="0" presId="urn:microsoft.com/office/officeart/2016/7/layout/RepeatingBendingProcessNew"/>
    <dgm:cxn modelId="{06536169-94CF-4440-B3A1-F94C9406D586}" type="presParOf" srcId="{B34F061C-1637-4EE3-BFDA-34D3A09CC3F6}" destId="{906C0088-E25B-482A-A703-9E48C4C4EB23}" srcOrd="0" destOrd="0" presId="urn:microsoft.com/office/officeart/2016/7/layout/RepeatingBendingProcessNew"/>
    <dgm:cxn modelId="{BF648B2B-9763-4C9E-8A8B-DB328DCE2F0D}" type="presParOf" srcId="{8F0D3EC9-B686-4DA3-8DA9-7514DEE67B5F}" destId="{A56515A3-8923-4497-9945-87EC7865DE68}" srcOrd="4" destOrd="0" presId="urn:microsoft.com/office/officeart/2016/7/layout/RepeatingBendingProcessNew"/>
    <dgm:cxn modelId="{AC0C9C51-13B6-4A8F-95B4-D2DDE2E78CED}" type="presParOf" srcId="{8F0D3EC9-B686-4DA3-8DA9-7514DEE67B5F}" destId="{69731F76-A054-479A-89EA-B6A089C02AE3}" srcOrd="5" destOrd="0" presId="urn:microsoft.com/office/officeart/2016/7/layout/RepeatingBendingProcessNew"/>
    <dgm:cxn modelId="{8BC9AB0C-0A8B-4B44-8C31-C72DE775C86E}" type="presParOf" srcId="{69731F76-A054-479A-89EA-B6A089C02AE3}" destId="{F5997838-5886-40FD-B24D-A2DE7B606232}" srcOrd="0" destOrd="0" presId="urn:microsoft.com/office/officeart/2016/7/layout/RepeatingBendingProcessNew"/>
    <dgm:cxn modelId="{8C488A13-4B98-414A-AB57-5A459F270679}" type="presParOf" srcId="{8F0D3EC9-B686-4DA3-8DA9-7514DEE67B5F}" destId="{86AD959C-FF19-480D-8DC2-1B3DAC7F1C37}" srcOrd="6" destOrd="0" presId="urn:microsoft.com/office/officeart/2016/7/layout/RepeatingBendingProcessNew"/>
    <dgm:cxn modelId="{6FC957BD-041E-4466-A2DE-74EE8CECB40E}" type="presParOf" srcId="{8F0D3EC9-B686-4DA3-8DA9-7514DEE67B5F}" destId="{4489C442-1E96-4C4C-89DE-2AF1ECE076DE}" srcOrd="7" destOrd="0" presId="urn:microsoft.com/office/officeart/2016/7/layout/RepeatingBendingProcessNew"/>
    <dgm:cxn modelId="{72B15E0B-4749-4B1A-8916-2E387B9D02C0}" type="presParOf" srcId="{4489C442-1E96-4C4C-89DE-2AF1ECE076DE}" destId="{7F2590C5-4D9A-4CFE-A902-E791F0BF6328}" srcOrd="0" destOrd="0" presId="urn:microsoft.com/office/officeart/2016/7/layout/RepeatingBendingProcessNew"/>
    <dgm:cxn modelId="{74854CD8-7272-42BF-852B-CF5835ED91BD}" type="presParOf" srcId="{8F0D3EC9-B686-4DA3-8DA9-7514DEE67B5F}" destId="{E751B166-834B-40D6-AD2F-61629522A1F0}"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6990A-3EB0-41D9-81BE-93388D7E2253}">
      <dsp:nvSpPr>
        <dsp:cNvPr id="0" name=""/>
        <dsp:cNvSpPr/>
      </dsp:nvSpPr>
      <dsp:spPr>
        <a:xfrm>
          <a:off x="0" y="3660"/>
          <a:ext cx="10515600" cy="779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F481A-2DD8-48CC-8C97-2039956DE6A8}">
      <dsp:nvSpPr>
        <dsp:cNvPr id="0" name=""/>
        <dsp:cNvSpPr/>
      </dsp:nvSpPr>
      <dsp:spPr>
        <a:xfrm>
          <a:off x="235858" y="179092"/>
          <a:ext cx="428834" cy="428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1693EC-0D01-4E7C-954F-393134DD1C8A}">
      <dsp:nvSpPr>
        <dsp:cNvPr id="0" name=""/>
        <dsp:cNvSpPr/>
      </dsp:nvSpPr>
      <dsp:spPr>
        <a:xfrm>
          <a:off x="900552" y="3660"/>
          <a:ext cx="9615047" cy="77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8" tIns="82518" rIns="82518" bIns="82518" numCol="1" spcCol="1270" anchor="ctr" anchorCtr="0">
          <a:noAutofit/>
        </a:bodyPr>
        <a:lstStyle/>
        <a:p>
          <a:pPr marL="0" lvl="0" indent="0" algn="l" defTabSz="844550">
            <a:lnSpc>
              <a:spcPct val="100000"/>
            </a:lnSpc>
            <a:spcBef>
              <a:spcPct val="0"/>
            </a:spcBef>
            <a:spcAft>
              <a:spcPct val="35000"/>
            </a:spcAft>
            <a:buNone/>
          </a:pPr>
          <a:r>
            <a:rPr lang="en-US" sz="1900" b="0" i="0" kern="1200"/>
            <a:t>K-means clustering is one of the simplest and popular unsupervised machine learning algorithms.</a:t>
          </a:r>
          <a:endParaRPr lang="en-US" sz="1900" kern="1200"/>
        </a:p>
      </dsp:txBody>
      <dsp:txXfrm>
        <a:off x="900552" y="3660"/>
        <a:ext cx="9615047" cy="779698"/>
      </dsp:txXfrm>
    </dsp:sp>
    <dsp:sp modelId="{CB93CD37-C643-45EC-BF06-516032000AD7}">
      <dsp:nvSpPr>
        <dsp:cNvPr id="0" name=""/>
        <dsp:cNvSpPr/>
      </dsp:nvSpPr>
      <dsp:spPr>
        <a:xfrm>
          <a:off x="0" y="978284"/>
          <a:ext cx="10515600" cy="779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2F7765-3326-4013-8D91-48CE12581FED}">
      <dsp:nvSpPr>
        <dsp:cNvPr id="0" name=""/>
        <dsp:cNvSpPr/>
      </dsp:nvSpPr>
      <dsp:spPr>
        <a:xfrm>
          <a:off x="235858" y="1153716"/>
          <a:ext cx="428834" cy="428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A0236-58BB-412F-A9A7-60BEBC08031A}">
      <dsp:nvSpPr>
        <dsp:cNvPr id="0" name=""/>
        <dsp:cNvSpPr/>
      </dsp:nvSpPr>
      <dsp:spPr>
        <a:xfrm>
          <a:off x="900552" y="978284"/>
          <a:ext cx="9615047" cy="77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8" tIns="82518" rIns="82518" bIns="82518" numCol="1" spcCol="1270" anchor="ctr" anchorCtr="0">
          <a:noAutofit/>
        </a:bodyPr>
        <a:lstStyle/>
        <a:p>
          <a:pPr marL="0" lvl="0" indent="0" algn="l" defTabSz="844550">
            <a:lnSpc>
              <a:spcPct val="100000"/>
            </a:lnSpc>
            <a:spcBef>
              <a:spcPct val="0"/>
            </a:spcBef>
            <a:spcAft>
              <a:spcPct val="35000"/>
            </a:spcAft>
            <a:buNone/>
          </a:pPr>
          <a:r>
            <a:rPr lang="en-US" sz="1900" b="0" i="0" kern="1200"/>
            <a:t>Typically, unsupervised algorithms make inferences from datasets using only input vectors without referring to known, or labelled, outcomes.</a:t>
          </a:r>
          <a:endParaRPr lang="en-US" sz="1900" kern="1200"/>
        </a:p>
      </dsp:txBody>
      <dsp:txXfrm>
        <a:off x="900552" y="978284"/>
        <a:ext cx="9615047" cy="779698"/>
      </dsp:txXfrm>
    </dsp:sp>
    <dsp:sp modelId="{B4FC00EE-846A-4C7E-A30A-3FD287F21A5E}">
      <dsp:nvSpPr>
        <dsp:cNvPr id="0" name=""/>
        <dsp:cNvSpPr/>
      </dsp:nvSpPr>
      <dsp:spPr>
        <a:xfrm>
          <a:off x="0" y="1952907"/>
          <a:ext cx="10515600" cy="779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8F59EC-F7B1-4F7D-BB9D-2B3F27388BA7}">
      <dsp:nvSpPr>
        <dsp:cNvPr id="0" name=""/>
        <dsp:cNvSpPr/>
      </dsp:nvSpPr>
      <dsp:spPr>
        <a:xfrm>
          <a:off x="235858" y="2128339"/>
          <a:ext cx="428834" cy="428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1E892F-8E37-4C9D-BD72-B3303C9A3C54}">
      <dsp:nvSpPr>
        <dsp:cNvPr id="0" name=""/>
        <dsp:cNvSpPr/>
      </dsp:nvSpPr>
      <dsp:spPr>
        <a:xfrm>
          <a:off x="900552" y="1952907"/>
          <a:ext cx="9615047" cy="77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8" tIns="82518" rIns="82518" bIns="82518" numCol="1" spcCol="1270" anchor="ctr" anchorCtr="0">
          <a:noAutofit/>
        </a:bodyPr>
        <a:lstStyle/>
        <a:p>
          <a:pPr marL="0" lvl="0" indent="0" algn="l" defTabSz="844550">
            <a:lnSpc>
              <a:spcPct val="100000"/>
            </a:lnSpc>
            <a:spcBef>
              <a:spcPct val="0"/>
            </a:spcBef>
            <a:spcAft>
              <a:spcPct val="35000"/>
            </a:spcAft>
            <a:buNone/>
          </a:pPr>
          <a:r>
            <a:rPr lang="en-US" sz="1900" b="0" i="0" kern="1200"/>
            <a:t>“The objective of K-means is simple: group similar data points together and discover underlying patterns. To achieve this objective, K-means looks for a fixed number (</a:t>
          </a:r>
          <a:r>
            <a:rPr lang="en-US" sz="1900" b="0" i="1" kern="1200"/>
            <a:t>k</a:t>
          </a:r>
          <a:r>
            <a:rPr lang="en-US" sz="1900" b="0" i="0" kern="1200"/>
            <a:t>) of clusters in a dataset.”</a:t>
          </a:r>
          <a:endParaRPr lang="en-US" sz="1900" kern="1200"/>
        </a:p>
      </dsp:txBody>
      <dsp:txXfrm>
        <a:off x="900552" y="1952907"/>
        <a:ext cx="9615047" cy="779698"/>
      </dsp:txXfrm>
    </dsp:sp>
    <dsp:sp modelId="{36DE9ECD-2A4A-4F60-ABB4-FF7EAD635746}">
      <dsp:nvSpPr>
        <dsp:cNvPr id="0" name=""/>
        <dsp:cNvSpPr/>
      </dsp:nvSpPr>
      <dsp:spPr>
        <a:xfrm>
          <a:off x="0" y="2927531"/>
          <a:ext cx="10515600" cy="779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29ADDF-C1CE-441E-AF7C-A9FA00F135BD}">
      <dsp:nvSpPr>
        <dsp:cNvPr id="0" name=""/>
        <dsp:cNvSpPr/>
      </dsp:nvSpPr>
      <dsp:spPr>
        <a:xfrm>
          <a:off x="235858" y="3102963"/>
          <a:ext cx="428834" cy="428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0A69BA-7AC6-48A4-A271-D9A11A277A9B}">
      <dsp:nvSpPr>
        <dsp:cNvPr id="0" name=""/>
        <dsp:cNvSpPr/>
      </dsp:nvSpPr>
      <dsp:spPr>
        <a:xfrm>
          <a:off x="900552" y="2927531"/>
          <a:ext cx="9615047" cy="77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8" tIns="82518" rIns="82518" bIns="82518" numCol="1" spcCol="1270" anchor="ctr" anchorCtr="0">
          <a:noAutofit/>
        </a:bodyPr>
        <a:lstStyle/>
        <a:p>
          <a:pPr marL="0" lvl="0" indent="0" algn="l" defTabSz="844550">
            <a:lnSpc>
              <a:spcPct val="100000"/>
            </a:lnSpc>
            <a:spcBef>
              <a:spcPct val="0"/>
            </a:spcBef>
            <a:spcAft>
              <a:spcPct val="35000"/>
            </a:spcAft>
            <a:buNone/>
          </a:pPr>
          <a:r>
            <a:rPr lang="en-US" sz="1900" kern="1200"/>
            <a:t>Define a target number k, which refers to the number of centroids you need in the dataset. </a:t>
          </a:r>
        </a:p>
      </dsp:txBody>
      <dsp:txXfrm>
        <a:off x="900552" y="2927531"/>
        <a:ext cx="9615047" cy="779698"/>
      </dsp:txXfrm>
    </dsp:sp>
    <dsp:sp modelId="{67EA0970-FB9C-456D-A719-E2248B1648F4}">
      <dsp:nvSpPr>
        <dsp:cNvPr id="0" name=""/>
        <dsp:cNvSpPr/>
      </dsp:nvSpPr>
      <dsp:spPr>
        <a:xfrm>
          <a:off x="0" y="3902154"/>
          <a:ext cx="10515600" cy="7796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00008-1F12-4CFA-9CF1-09E689F5864F}">
      <dsp:nvSpPr>
        <dsp:cNvPr id="0" name=""/>
        <dsp:cNvSpPr/>
      </dsp:nvSpPr>
      <dsp:spPr>
        <a:xfrm>
          <a:off x="235858" y="4077586"/>
          <a:ext cx="428834" cy="4288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920CB9-174D-4F59-8CD1-09B2EB6CC833}">
      <dsp:nvSpPr>
        <dsp:cNvPr id="0" name=""/>
        <dsp:cNvSpPr/>
      </dsp:nvSpPr>
      <dsp:spPr>
        <a:xfrm>
          <a:off x="900552" y="3902154"/>
          <a:ext cx="9615047" cy="779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8" tIns="82518" rIns="82518" bIns="82518" numCol="1" spcCol="1270" anchor="ctr" anchorCtr="0">
          <a:noAutofit/>
        </a:bodyPr>
        <a:lstStyle/>
        <a:p>
          <a:pPr marL="0" lvl="0" indent="0" algn="l" defTabSz="844550">
            <a:lnSpc>
              <a:spcPct val="100000"/>
            </a:lnSpc>
            <a:spcBef>
              <a:spcPct val="0"/>
            </a:spcBef>
            <a:spcAft>
              <a:spcPct val="35000"/>
            </a:spcAft>
            <a:buNone/>
          </a:pPr>
          <a:r>
            <a:rPr lang="en-US" sz="1900" kern="1200"/>
            <a:t>A centroid is the imaginary or real location representing the center of the cluster.</a:t>
          </a:r>
        </a:p>
      </dsp:txBody>
      <dsp:txXfrm>
        <a:off x="900552" y="3902154"/>
        <a:ext cx="9615047" cy="779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B5E52-43D3-4200-A2D2-6D58B0A7C433}">
      <dsp:nvSpPr>
        <dsp:cNvPr id="0" name=""/>
        <dsp:cNvSpPr/>
      </dsp:nvSpPr>
      <dsp:spPr>
        <a:xfrm>
          <a:off x="2850052" y="685988"/>
          <a:ext cx="529335" cy="91440"/>
        </a:xfrm>
        <a:custGeom>
          <a:avLst/>
          <a:gdLst/>
          <a:ahLst/>
          <a:cxnLst/>
          <a:rect l="0" t="0" r="0" b="0"/>
          <a:pathLst>
            <a:path>
              <a:moveTo>
                <a:pt x="0" y="45720"/>
              </a:moveTo>
              <a:lnTo>
                <a:pt x="5293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728908"/>
        <a:ext cx="27996" cy="5599"/>
      </dsp:txXfrm>
    </dsp:sp>
    <dsp:sp modelId="{3B020AA8-6E85-473F-AE30-E1B440510167}">
      <dsp:nvSpPr>
        <dsp:cNvPr id="0" name=""/>
        <dsp:cNvSpPr/>
      </dsp:nvSpPr>
      <dsp:spPr>
        <a:xfrm>
          <a:off x="417351" y="1358"/>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1244600">
            <a:lnSpc>
              <a:spcPct val="90000"/>
            </a:lnSpc>
            <a:spcBef>
              <a:spcPct val="0"/>
            </a:spcBef>
            <a:spcAft>
              <a:spcPct val="35000"/>
            </a:spcAft>
            <a:buNone/>
          </a:pPr>
          <a:r>
            <a:rPr lang="en-IN" sz="2800" b="1" i="0" kern="1200"/>
            <a:t>Step 1: Import libraries</a:t>
          </a:r>
          <a:endParaRPr lang="en-US" sz="2800" kern="1200"/>
        </a:p>
      </dsp:txBody>
      <dsp:txXfrm>
        <a:off x="417351" y="1358"/>
        <a:ext cx="2434500" cy="1460700"/>
      </dsp:txXfrm>
    </dsp:sp>
    <dsp:sp modelId="{B34F061C-1637-4EE3-BFDA-34D3A09CC3F6}">
      <dsp:nvSpPr>
        <dsp:cNvPr id="0" name=""/>
        <dsp:cNvSpPr/>
      </dsp:nvSpPr>
      <dsp:spPr>
        <a:xfrm>
          <a:off x="1634602" y="1460258"/>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1722126"/>
        <a:ext cx="152316" cy="5599"/>
      </dsp:txXfrm>
    </dsp:sp>
    <dsp:sp modelId="{A8BCCEAA-C1BB-48D5-BBD9-C99D83F00FCA}">
      <dsp:nvSpPr>
        <dsp:cNvPr id="0" name=""/>
        <dsp:cNvSpPr/>
      </dsp:nvSpPr>
      <dsp:spPr>
        <a:xfrm>
          <a:off x="3411787" y="1358"/>
          <a:ext cx="2434500" cy="14607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1244600">
            <a:lnSpc>
              <a:spcPct val="90000"/>
            </a:lnSpc>
            <a:spcBef>
              <a:spcPct val="0"/>
            </a:spcBef>
            <a:spcAft>
              <a:spcPct val="35000"/>
            </a:spcAft>
            <a:buNone/>
          </a:pPr>
          <a:r>
            <a:rPr lang="en-IN" sz="2800" b="1" i="0" kern="1200"/>
            <a:t>Step 2: Generate random data</a:t>
          </a:r>
          <a:endParaRPr lang="en-US" sz="2800" kern="1200"/>
        </a:p>
      </dsp:txBody>
      <dsp:txXfrm>
        <a:off x="3411787" y="1358"/>
        <a:ext cx="2434500" cy="1460700"/>
      </dsp:txXfrm>
    </dsp:sp>
    <dsp:sp modelId="{69731F76-A054-479A-89EA-B6A089C02AE3}">
      <dsp:nvSpPr>
        <dsp:cNvPr id="0" name=""/>
        <dsp:cNvSpPr/>
      </dsp:nvSpPr>
      <dsp:spPr>
        <a:xfrm>
          <a:off x="2850052" y="2706624"/>
          <a:ext cx="529335" cy="91440"/>
        </a:xfrm>
        <a:custGeom>
          <a:avLst/>
          <a:gdLst/>
          <a:ahLst/>
          <a:cxnLst/>
          <a:rect l="0" t="0" r="0" b="0"/>
          <a:pathLst>
            <a:path>
              <a:moveTo>
                <a:pt x="0" y="45720"/>
              </a:moveTo>
              <a:lnTo>
                <a:pt x="5293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2749544"/>
        <a:ext cx="27996" cy="5599"/>
      </dsp:txXfrm>
    </dsp:sp>
    <dsp:sp modelId="{A56515A3-8923-4497-9945-87EC7865DE68}">
      <dsp:nvSpPr>
        <dsp:cNvPr id="0" name=""/>
        <dsp:cNvSpPr/>
      </dsp:nvSpPr>
      <dsp:spPr>
        <a:xfrm>
          <a:off x="417351" y="2021993"/>
          <a:ext cx="2434500" cy="14607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1244600">
            <a:lnSpc>
              <a:spcPct val="90000"/>
            </a:lnSpc>
            <a:spcBef>
              <a:spcPct val="0"/>
            </a:spcBef>
            <a:spcAft>
              <a:spcPct val="35000"/>
            </a:spcAft>
            <a:buNone/>
          </a:pPr>
          <a:r>
            <a:rPr lang="en-IN" sz="2800" b="1" i="0" kern="1200"/>
            <a:t>Step 3: Use Scikit-Learn</a:t>
          </a:r>
          <a:endParaRPr lang="en-US" sz="2800" kern="1200"/>
        </a:p>
      </dsp:txBody>
      <dsp:txXfrm>
        <a:off x="417351" y="2021993"/>
        <a:ext cx="2434500" cy="1460700"/>
      </dsp:txXfrm>
    </dsp:sp>
    <dsp:sp modelId="{4489C442-1E96-4C4C-89DE-2AF1ECE076DE}">
      <dsp:nvSpPr>
        <dsp:cNvPr id="0" name=""/>
        <dsp:cNvSpPr/>
      </dsp:nvSpPr>
      <dsp:spPr>
        <a:xfrm>
          <a:off x="1634602" y="3480894"/>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3742762"/>
        <a:ext cx="152316" cy="5599"/>
      </dsp:txXfrm>
    </dsp:sp>
    <dsp:sp modelId="{86AD959C-FF19-480D-8DC2-1B3DAC7F1C37}">
      <dsp:nvSpPr>
        <dsp:cNvPr id="0" name=""/>
        <dsp:cNvSpPr/>
      </dsp:nvSpPr>
      <dsp:spPr>
        <a:xfrm>
          <a:off x="3411787" y="2021993"/>
          <a:ext cx="2434500" cy="14607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1244600">
            <a:lnSpc>
              <a:spcPct val="90000"/>
            </a:lnSpc>
            <a:spcBef>
              <a:spcPct val="0"/>
            </a:spcBef>
            <a:spcAft>
              <a:spcPct val="35000"/>
            </a:spcAft>
            <a:buNone/>
          </a:pPr>
          <a:r>
            <a:rPr lang="en-US" sz="2800" b="1" i="0" kern="1200"/>
            <a:t>Step 4: Finding the centroid</a:t>
          </a:r>
          <a:endParaRPr lang="en-US" sz="2800" kern="1200"/>
        </a:p>
      </dsp:txBody>
      <dsp:txXfrm>
        <a:off x="3411787" y="2021993"/>
        <a:ext cx="2434500" cy="1460700"/>
      </dsp:txXfrm>
    </dsp:sp>
    <dsp:sp modelId="{E751B166-834B-40D6-AD2F-61629522A1F0}">
      <dsp:nvSpPr>
        <dsp:cNvPr id="0" name=""/>
        <dsp:cNvSpPr/>
      </dsp:nvSpPr>
      <dsp:spPr>
        <a:xfrm>
          <a:off x="417351" y="4042629"/>
          <a:ext cx="2434500" cy="14607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1244600">
            <a:lnSpc>
              <a:spcPct val="90000"/>
            </a:lnSpc>
            <a:spcBef>
              <a:spcPct val="0"/>
            </a:spcBef>
            <a:spcAft>
              <a:spcPct val="35000"/>
            </a:spcAft>
            <a:buNone/>
          </a:pPr>
          <a:r>
            <a:rPr lang="en-US" sz="2800" b="1" i="0" kern="1200"/>
            <a:t>Step 5: Testing the algorithm</a:t>
          </a:r>
          <a:endParaRPr lang="en-US" sz="2800" kern="1200"/>
        </a:p>
      </dsp:txBody>
      <dsp:txXfrm>
        <a:off x="417351" y="4042629"/>
        <a:ext cx="2434500" cy="1460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51B5-CA53-46EE-9816-E58964DBC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2503FA-56CA-40DE-9C7D-0323C289F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633690-C219-4BE3-BE46-A42E517335DE}"/>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5" name="Footer Placeholder 4">
            <a:extLst>
              <a:ext uri="{FF2B5EF4-FFF2-40B4-BE49-F238E27FC236}">
                <a16:creationId xmlns:a16="http://schemas.microsoft.com/office/drawing/2014/main" id="{054DFB9C-328D-4FC3-8D20-8249FCA36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E8001-475B-442D-984A-C64C0D44E402}"/>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232717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ECF4-39B0-4C28-804A-E42C43B63B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35285D-F0FE-4687-9DE0-9F19290D6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206D9-13DA-4816-88E6-7FA900F3C06B}"/>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5" name="Footer Placeholder 4">
            <a:extLst>
              <a:ext uri="{FF2B5EF4-FFF2-40B4-BE49-F238E27FC236}">
                <a16:creationId xmlns:a16="http://schemas.microsoft.com/office/drawing/2014/main" id="{6321927A-7C38-4B60-A935-01E341995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D0832-E7BE-4AE9-9923-814C69F781E0}"/>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278223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7126D-6BBE-4961-A767-2C90FAFC7C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B1E580-15F0-4937-9A6F-CA9BCCAB23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90AC9A-F797-4D62-9300-3706F0936B68}"/>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5" name="Footer Placeholder 4">
            <a:extLst>
              <a:ext uri="{FF2B5EF4-FFF2-40B4-BE49-F238E27FC236}">
                <a16:creationId xmlns:a16="http://schemas.microsoft.com/office/drawing/2014/main" id="{6E9CDB0E-1F8E-4975-8FFF-6DDA0A281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9B4FE5-8BE8-478D-9086-E1BAAF505061}"/>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297559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6B2F-13F5-44A2-9C93-2B9BD68836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35B90A-1EA4-494B-A959-1DF1B628CD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C1394-5D87-4013-819E-1CB3B0C96E01}"/>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5" name="Footer Placeholder 4">
            <a:extLst>
              <a:ext uri="{FF2B5EF4-FFF2-40B4-BE49-F238E27FC236}">
                <a16:creationId xmlns:a16="http://schemas.microsoft.com/office/drawing/2014/main" id="{2CED9C5E-EB7B-4141-9EE1-84C369701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90571-E259-42D5-B583-949614E02347}"/>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196242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680F-7DB2-427F-AD84-05EAEAD62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44A4F3-A3AD-46CB-9786-1232C5025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3B7E0-8AA4-4B4C-85A3-8FA48C7D9F08}"/>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5" name="Footer Placeholder 4">
            <a:extLst>
              <a:ext uri="{FF2B5EF4-FFF2-40B4-BE49-F238E27FC236}">
                <a16:creationId xmlns:a16="http://schemas.microsoft.com/office/drawing/2014/main" id="{808ACA42-F46B-4592-9D4E-CA879D2CF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D5ABC-1F2F-450B-AE53-D5CA148CEB28}"/>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243172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5622-A7CD-4F65-B8D3-12A8D04295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88A236-09AA-4DBD-B8A0-DAB09E76FF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8D9A6F-DC41-4514-9F61-8EDEC3ED97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275D47-888F-4984-8FB1-2AD953353CA8}"/>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6" name="Footer Placeholder 5">
            <a:extLst>
              <a:ext uri="{FF2B5EF4-FFF2-40B4-BE49-F238E27FC236}">
                <a16:creationId xmlns:a16="http://schemas.microsoft.com/office/drawing/2014/main" id="{DCD22F2B-4052-4A33-A5D6-F37983CC1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C1B670-366E-4A5C-85E8-D08F1EB5E738}"/>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277884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987E-C989-4F35-AC85-0579483B16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E26A57-3CEB-4319-B3B6-990F1A621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0781D-91E3-4FED-834D-13B5049604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B32D5D-9212-49AD-BA60-8BAE1FEE4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1E699-5521-4E26-85E2-046D7ED477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F4E123-6111-4803-ADDA-3BD5B8D87730}"/>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8" name="Footer Placeholder 7">
            <a:extLst>
              <a:ext uri="{FF2B5EF4-FFF2-40B4-BE49-F238E27FC236}">
                <a16:creationId xmlns:a16="http://schemas.microsoft.com/office/drawing/2014/main" id="{C4451309-D8DC-4456-8B8F-17895E021D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A91D66-64D7-4E85-B062-5B71CD302503}"/>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288851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170E-726C-447C-BD8D-F3B8EEE031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BE1F8A-798A-4938-8CF9-E793F7DC4CBC}"/>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4" name="Footer Placeholder 3">
            <a:extLst>
              <a:ext uri="{FF2B5EF4-FFF2-40B4-BE49-F238E27FC236}">
                <a16:creationId xmlns:a16="http://schemas.microsoft.com/office/drawing/2014/main" id="{D03F1864-4C28-4C41-BEC8-AA9E211811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97BE94-9943-4D8C-AB3B-A4AF3E31C31F}"/>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10768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13BD3-7277-4CE1-A2D3-0BF078817E92}"/>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3" name="Footer Placeholder 2">
            <a:extLst>
              <a:ext uri="{FF2B5EF4-FFF2-40B4-BE49-F238E27FC236}">
                <a16:creationId xmlns:a16="http://schemas.microsoft.com/office/drawing/2014/main" id="{5C3D4224-A6B5-494A-9248-D3BEBDDE5D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5F4379-3E22-45D2-8776-B53B56EDFC84}"/>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409180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21EC-270B-45E9-BF2D-3296E0BE0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68E7F9-8347-4E43-8204-9BFD78C5C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5A949-E590-4370-87E8-DAEA02B6C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40982-C2DB-4FF5-A421-78197DE246D5}"/>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6" name="Footer Placeholder 5">
            <a:extLst>
              <a:ext uri="{FF2B5EF4-FFF2-40B4-BE49-F238E27FC236}">
                <a16:creationId xmlns:a16="http://schemas.microsoft.com/office/drawing/2014/main" id="{A982472E-E968-4965-85CC-866AC8FD2D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EA3A9F-A12C-4B60-AF19-E81A90B86E01}"/>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396553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6515-F90E-4D9C-95C7-D3B19DB5D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9C3096-FB0E-4381-B5B9-99F33737E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966FD7-D632-44B0-ABCD-38F7D0136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E6752-F1AD-46BE-8101-F7A3BC753155}"/>
              </a:ext>
            </a:extLst>
          </p:cNvPr>
          <p:cNvSpPr>
            <a:spLocks noGrp="1"/>
          </p:cNvSpPr>
          <p:nvPr>
            <p:ph type="dt" sz="half" idx="10"/>
          </p:nvPr>
        </p:nvSpPr>
        <p:spPr/>
        <p:txBody>
          <a:bodyPr/>
          <a:lstStyle/>
          <a:p>
            <a:fld id="{3D781210-1BDC-441B-AC25-AE7D7F5D9DBF}" type="datetimeFigureOut">
              <a:rPr lang="en-IN" smtClean="0"/>
              <a:t>02-10-2021</a:t>
            </a:fld>
            <a:endParaRPr lang="en-IN"/>
          </a:p>
        </p:txBody>
      </p:sp>
      <p:sp>
        <p:nvSpPr>
          <p:cNvPr id="6" name="Footer Placeholder 5">
            <a:extLst>
              <a:ext uri="{FF2B5EF4-FFF2-40B4-BE49-F238E27FC236}">
                <a16:creationId xmlns:a16="http://schemas.microsoft.com/office/drawing/2014/main" id="{154FE912-C8D8-404F-9390-F2607BF7C3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2BED74-24DD-4A05-856E-10BCB10930B3}"/>
              </a:ext>
            </a:extLst>
          </p:cNvPr>
          <p:cNvSpPr>
            <a:spLocks noGrp="1"/>
          </p:cNvSpPr>
          <p:nvPr>
            <p:ph type="sldNum" sz="quarter" idx="12"/>
          </p:nvPr>
        </p:nvSpPr>
        <p:spPr/>
        <p:txBody>
          <a:bodyPr/>
          <a:lstStyle/>
          <a:p>
            <a:fld id="{3199B9E4-E8A0-4329-95FA-ED2BC4707FCA}" type="slidenum">
              <a:rPr lang="en-IN" smtClean="0"/>
              <a:t>‹#›</a:t>
            </a:fld>
            <a:endParaRPr lang="en-IN"/>
          </a:p>
        </p:txBody>
      </p:sp>
    </p:spTree>
    <p:extLst>
      <p:ext uri="{BB962C8B-B14F-4D97-AF65-F5344CB8AC3E}">
        <p14:creationId xmlns:p14="http://schemas.microsoft.com/office/powerpoint/2010/main" val="298825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A8C84-24C0-42DA-ACF8-83B9BD2F8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E8C6BB-411F-4B3D-8264-9BAC8BB113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F49F53-15ED-4B9D-B320-52ABE4558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81210-1BDC-441B-AC25-AE7D7F5D9DBF}" type="datetimeFigureOut">
              <a:rPr lang="en-IN" smtClean="0"/>
              <a:t>02-10-2021</a:t>
            </a:fld>
            <a:endParaRPr lang="en-IN"/>
          </a:p>
        </p:txBody>
      </p:sp>
      <p:sp>
        <p:nvSpPr>
          <p:cNvPr id="5" name="Footer Placeholder 4">
            <a:extLst>
              <a:ext uri="{FF2B5EF4-FFF2-40B4-BE49-F238E27FC236}">
                <a16:creationId xmlns:a16="http://schemas.microsoft.com/office/drawing/2014/main" id="{4F89982B-9CB0-487C-959E-A1422DDBD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8DD59A-6BBB-4D25-BD85-50090508C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9B9E4-E8A0-4329-95FA-ED2BC4707FCA}" type="slidenum">
              <a:rPr lang="en-IN" smtClean="0"/>
              <a:t>‹#›</a:t>
            </a:fld>
            <a:endParaRPr lang="en-IN"/>
          </a:p>
        </p:txBody>
      </p:sp>
    </p:spTree>
    <p:extLst>
      <p:ext uri="{BB962C8B-B14F-4D97-AF65-F5344CB8AC3E}">
        <p14:creationId xmlns:p14="http://schemas.microsoft.com/office/powerpoint/2010/main" val="3090251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16ED-51C3-46C3-9698-E777E905D250}"/>
              </a:ext>
            </a:extLst>
          </p:cNvPr>
          <p:cNvSpPr>
            <a:spLocks noGrp="1"/>
          </p:cNvSpPr>
          <p:nvPr>
            <p:ph type="ctrTitle"/>
          </p:nvPr>
        </p:nvSpPr>
        <p:spPr/>
        <p:txBody>
          <a:bodyPr/>
          <a:lstStyle/>
          <a:p>
            <a:r>
              <a:rPr lang="en-IN"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K-Means </a:t>
            </a:r>
          </a:p>
        </p:txBody>
      </p:sp>
      <p:sp>
        <p:nvSpPr>
          <p:cNvPr id="3" name="Subtitle 2">
            <a:extLst>
              <a:ext uri="{FF2B5EF4-FFF2-40B4-BE49-F238E27FC236}">
                <a16:creationId xmlns:a16="http://schemas.microsoft.com/office/drawing/2014/main" id="{529CE21B-55C4-4E8F-A63F-593968ABA9C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9190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46A06D4-9EC9-431F-8B13-4C1E28965166}"/>
              </a:ext>
            </a:extLst>
          </p:cNvPr>
          <p:cNvSpPr>
            <a:spLocks noGrp="1"/>
          </p:cNvSpPr>
          <p:nvPr>
            <p:ph type="title"/>
          </p:nvPr>
        </p:nvSpPr>
        <p:spPr>
          <a:xfrm>
            <a:off x="838200" y="713312"/>
            <a:ext cx="4038600" cy="5431376"/>
          </a:xfrm>
        </p:spPr>
        <p:txBody>
          <a:bodyPr>
            <a:normAutofit/>
          </a:bodyPr>
          <a:lstStyle/>
          <a:p>
            <a:r>
              <a:rPr lang="en-US" b="0" i="0">
                <a:effectLst/>
                <a:latin typeface="Lato" panose="020F0502020204030203" pitchFamily="34" charset="0"/>
              </a:rPr>
              <a:t>Stopping Criteria for K-Means Clustering</a:t>
            </a:r>
            <a:endParaRPr lang="en-IN" dirty="0"/>
          </a:p>
        </p:txBody>
      </p:sp>
      <p:sp>
        <p:nvSpPr>
          <p:cNvPr id="3" name="Content Placeholder 2">
            <a:extLst>
              <a:ext uri="{FF2B5EF4-FFF2-40B4-BE49-F238E27FC236}">
                <a16:creationId xmlns:a16="http://schemas.microsoft.com/office/drawing/2014/main" id="{10E11146-090A-478E-8810-90C7CD0C9CF3}"/>
              </a:ext>
            </a:extLst>
          </p:cNvPr>
          <p:cNvSpPr>
            <a:spLocks noGrp="1"/>
          </p:cNvSpPr>
          <p:nvPr>
            <p:ph idx="1"/>
          </p:nvPr>
        </p:nvSpPr>
        <p:spPr>
          <a:xfrm>
            <a:off x="6095999" y="713313"/>
            <a:ext cx="5257801" cy="5431376"/>
          </a:xfrm>
        </p:spPr>
        <p:txBody>
          <a:bodyPr anchor="ctr">
            <a:normAutofit/>
          </a:bodyPr>
          <a:lstStyle/>
          <a:p>
            <a:pPr marL="0" indent="0">
              <a:buNone/>
            </a:pPr>
            <a:r>
              <a:rPr lang="en-US" sz="2000" b="0" i="0">
                <a:effectLst/>
                <a:latin typeface="Lato" panose="020F0502020204030203" pitchFamily="34" charset="0"/>
              </a:rPr>
              <a:t>There are essentially three stopping criteria that can be adopted to stop the K-means algorithm:</a:t>
            </a:r>
          </a:p>
          <a:p>
            <a:pPr lvl="1">
              <a:buFont typeface="+mj-lt"/>
              <a:buAutoNum type="arabicPeriod"/>
            </a:pPr>
            <a:r>
              <a:rPr lang="en-US" sz="2000" b="0" i="0">
                <a:effectLst/>
                <a:latin typeface="Lato" panose="020F0502020204030203" pitchFamily="34" charset="0"/>
              </a:rPr>
              <a:t>Centroids of newly formed clusters do not change</a:t>
            </a:r>
          </a:p>
          <a:p>
            <a:pPr lvl="1">
              <a:buFont typeface="+mj-lt"/>
              <a:buAutoNum type="arabicPeriod"/>
            </a:pPr>
            <a:r>
              <a:rPr lang="en-US" sz="2000" b="0" i="0">
                <a:effectLst/>
                <a:latin typeface="Lato" panose="020F0502020204030203" pitchFamily="34" charset="0"/>
              </a:rPr>
              <a:t>Points remain in the same cluster</a:t>
            </a:r>
          </a:p>
          <a:p>
            <a:pPr lvl="1">
              <a:buFont typeface="+mj-lt"/>
              <a:buAutoNum type="arabicPeriod"/>
            </a:pPr>
            <a:r>
              <a:rPr lang="en-US" sz="2000" b="0" i="0">
                <a:effectLst/>
                <a:latin typeface="Lato" panose="020F0502020204030203" pitchFamily="34" charset="0"/>
              </a:rPr>
              <a:t>Maximum number of iterations are reached</a:t>
            </a:r>
          </a:p>
          <a:p>
            <a:endParaRPr lang="en-IN" sz="2000"/>
          </a:p>
        </p:txBody>
      </p:sp>
    </p:spTree>
    <p:extLst>
      <p:ext uri="{BB962C8B-B14F-4D97-AF65-F5344CB8AC3E}">
        <p14:creationId xmlns:p14="http://schemas.microsoft.com/office/powerpoint/2010/main" val="20847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k means algorithm">
            <a:extLst>
              <a:ext uri="{FF2B5EF4-FFF2-40B4-BE49-F238E27FC236}">
                <a16:creationId xmlns:a16="http://schemas.microsoft.com/office/drawing/2014/main" id="{E6B0989E-189B-47AB-94CC-60789B31CB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902291"/>
            <a:ext cx="10905066" cy="3053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20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8CB8-1BA0-4E77-B351-8224867393D8}"/>
              </a:ext>
            </a:extLst>
          </p:cNvPr>
          <p:cNvSpPr>
            <a:spLocks noGrp="1"/>
          </p:cNvSpPr>
          <p:nvPr>
            <p:ph type="title"/>
          </p:nvPr>
        </p:nvSpPr>
        <p:spPr>
          <a:xfrm>
            <a:off x="524741" y="620392"/>
            <a:ext cx="3808268" cy="5504688"/>
          </a:xfrm>
        </p:spPr>
        <p:txBody>
          <a:bodyPr>
            <a:normAutofit/>
          </a:bodyPr>
          <a:lstStyle/>
          <a:p>
            <a:r>
              <a:rPr lang="en-IN" sz="4700">
                <a:solidFill>
                  <a:schemeClr val="accent5"/>
                </a:solidFill>
              </a:rPr>
              <a:t>Implementing K- Means using Python</a:t>
            </a:r>
          </a:p>
        </p:txBody>
      </p:sp>
      <p:graphicFrame>
        <p:nvGraphicFramePr>
          <p:cNvPr id="5" name="Content Placeholder 2">
            <a:extLst>
              <a:ext uri="{FF2B5EF4-FFF2-40B4-BE49-F238E27FC236}">
                <a16:creationId xmlns:a16="http://schemas.microsoft.com/office/drawing/2014/main" id="{87736A97-2593-4E6F-BA9F-3A0A2AD4CEF6}"/>
              </a:ext>
            </a:extLst>
          </p:cNvPr>
          <p:cNvGraphicFramePr>
            <a:graphicFrameLocks noGrp="1"/>
          </p:cNvGraphicFramePr>
          <p:nvPr>
            <p:ph idx="1"/>
            <p:extLst>
              <p:ext uri="{D42A27DB-BD31-4B8C-83A1-F6EECF244321}">
                <p14:modId xmlns:p14="http://schemas.microsoft.com/office/powerpoint/2010/main" val="253713062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11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5B18-33F3-48DA-9C83-640A220908ED}"/>
              </a:ext>
            </a:extLst>
          </p:cNvPr>
          <p:cNvSpPr>
            <a:spLocks noGrp="1"/>
          </p:cNvSpPr>
          <p:nvPr>
            <p:ph type="title"/>
          </p:nvPr>
        </p:nvSpPr>
        <p:spPr/>
        <p:txBody>
          <a:bodyPr/>
          <a:lstStyle/>
          <a:p>
            <a:r>
              <a:rPr lang="en-IN" dirty="0"/>
              <a:t>Importing Libraries</a:t>
            </a:r>
          </a:p>
        </p:txBody>
      </p:sp>
      <p:sp>
        <p:nvSpPr>
          <p:cNvPr id="3" name="Content Placeholder 2">
            <a:extLst>
              <a:ext uri="{FF2B5EF4-FFF2-40B4-BE49-F238E27FC236}">
                <a16:creationId xmlns:a16="http://schemas.microsoft.com/office/drawing/2014/main" id="{A654B6DF-21F9-4C35-A1F3-CA32B0451EAF}"/>
              </a:ext>
            </a:extLst>
          </p:cNvPr>
          <p:cNvSpPr>
            <a:spLocks noGrp="1"/>
          </p:cNvSpPr>
          <p:nvPr>
            <p:ph idx="1"/>
          </p:nvPr>
        </p:nvSpPr>
        <p:spPr>
          <a:xfrm>
            <a:off x="838200" y="1825624"/>
            <a:ext cx="10515600" cy="2320247"/>
          </a:xfrm>
        </p:spPr>
        <p:txBody>
          <a:bodyPr>
            <a:normAutofit/>
          </a:bodyPr>
          <a:lstStyle/>
          <a:p>
            <a:pPr algn="l"/>
            <a:r>
              <a:rPr lang="en-US" b="0" i="0" dirty="0">
                <a:solidFill>
                  <a:srgbClr val="292929"/>
                </a:solidFill>
                <a:effectLst/>
                <a:latin typeface="Times New Roman" panose="02020603050405020304" pitchFamily="18" charset="0"/>
                <a:cs typeface="Times New Roman" panose="02020603050405020304" pitchFamily="18" charset="0"/>
              </a:rPr>
              <a:t>Import the following libraries in our project:</a:t>
            </a:r>
          </a:p>
          <a:p>
            <a:pPr lvl="1"/>
            <a:r>
              <a:rPr lang="en-US" b="0" i="0" dirty="0">
                <a:solidFill>
                  <a:srgbClr val="292929"/>
                </a:solidFill>
                <a:effectLst/>
                <a:latin typeface="Times New Roman" panose="02020603050405020304" pitchFamily="18" charset="0"/>
                <a:cs typeface="Times New Roman" panose="02020603050405020304" pitchFamily="18" charset="0"/>
              </a:rPr>
              <a:t>Pandas for reading and writing spreadsheets</a:t>
            </a:r>
          </a:p>
          <a:p>
            <a:pPr lvl="1"/>
            <a:r>
              <a:rPr lang="en-US" b="0" i="0" dirty="0" err="1">
                <a:solidFill>
                  <a:srgbClr val="292929"/>
                </a:solidFill>
                <a:effectLst/>
                <a:latin typeface="Times New Roman" panose="02020603050405020304" pitchFamily="18" charset="0"/>
                <a:cs typeface="Times New Roman" panose="02020603050405020304" pitchFamily="18" charset="0"/>
              </a:rPr>
              <a:t>Numpy</a:t>
            </a:r>
            <a:r>
              <a:rPr lang="en-US" b="0" i="0" dirty="0">
                <a:solidFill>
                  <a:srgbClr val="292929"/>
                </a:solidFill>
                <a:effectLst/>
                <a:latin typeface="Times New Roman" panose="02020603050405020304" pitchFamily="18" charset="0"/>
                <a:cs typeface="Times New Roman" panose="02020603050405020304" pitchFamily="18" charset="0"/>
              </a:rPr>
              <a:t> for carrying out efficient computations</a:t>
            </a:r>
          </a:p>
          <a:p>
            <a:pPr lvl="1"/>
            <a:r>
              <a:rPr lang="en-US" b="0" i="0" dirty="0">
                <a:solidFill>
                  <a:srgbClr val="292929"/>
                </a:solidFill>
                <a:effectLst/>
                <a:latin typeface="Times New Roman" panose="02020603050405020304" pitchFamily="18" charset="0"/>
                <a:cs typeface="Times New Roman" panose="02020603050405020304" pitchFamily="18" charset="0"/>
              </a:rPr>
              <a:t>Matplotlib for visualization of data</a:t>
            </a:r>
          </a:p>
          <a:p>
            <a:pPr marL="0" indent="0">
              <a:buNone/>
            </a:pPr>
            <a:endParaRPr lang="en-IN" b="0" i="0" dirty="0">
              <a:solidFill>
                <a:srgbClr val="292929"/>
              </a:solidFill>
              <a:effectLst/>
              <a:latin typeface="Times New Roman" panose="02020603050405020304" pitchFamily="18" charset="0"/>
              <a:cs typeface="Times New Roman" panose="02020603050405020304" pitchFamily="18" charset="0"/>
            </a:endParaRPr>
          </a:p>
          <a:p>
            <a:pPr marL="0" indent="0">
              <a:buNone/>
            </a:pPr>
            <a:endParaRPr lang="en-IN" dirty="0">
              <a:solidFill>
                <a:srgbClr val="292929"/>
              </a:solidFill>
              <a:latin typeface="Times New Roman" panose="02020603050405020304" pitchFamily="18" charset="0"/>
              <a:cs typeface="Times New Roman" panose="02020603050405020304" pitchFamily="18" charset="0"/>
            </a:endParaRPr>
          </a:p>
          <a:p>
            <a:pPr marL="0" indent="0">
              <a:buNone/>
            </a:pPr>
            <a:endParaRPr lang="en-IN" b="0" i="0" dirty="0">
              <a:solidFill>
                <a:srgbClr val="292929"/>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5130DB-122D-47F6-95C2-D2F347C50AB3}"/>
              </a:ext>
            </a:extLst>
          </p:cNvPr>
          <p:cNvSpPr txBox="1"/>
          <p:nvPr/>
        </p:nvSpPr>
        <p:spPr>
          <a:xfrm>
            <a:off x="3313590" y="3697283"/>
            <a:ext cx="6094520" cy="197137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pandas as pd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np</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sklearn.cluster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KMeans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inline</a:t>
            </a:r>
          </a:p>
        </p:txBody>
      </p:sp>
    </p:spTree>
    <p:extLst>
      <p:ext uri="{BB962C8B-B14F-4D97-AF65-F5344CB8AC3E}">
        <p14:creationId xmlns:p14="http://schemas.microsoft.com/office/powerpoint/2010/main" val="3781702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D2D3-C003-447B-AAFF-63F51FBCECD9}"/>
              </a:ext>
            </a:extLst>
          </p:cNvPr>
          <p:cNvSpPr>
            <a:spLocks noGrp="1"/>
          </p:cNvSpPr>
          <p:nvPr>
            <p:ph type="title"/>
          </p:nvPr>
        </p:nvSpPr>
        <p:spPr/>
        <p:txBody>
          <a:bodyPr/>
          <a:lstStyle/>
          <a:p>
            <a:r>
              <a:rPr lang="en-IN" b="1" i="0" dirty="0">
                <a:solidFill>
                  <a:srgbClr val="292929"/>
                </a:solidFill>
                <a:effectLst/>
                <a:latin typeface="charter"/>
              </a:rPr>
              <a:t>Generate random data</a:t>
            </a:r>
            <a:endParaRPr lang="en-IN" dirty="0"/>
          </a:p>
        </p:txBody>
      </p:sp>
      <p:sp>
        <p:nvSpPr>
          <p:cNvPr id="3" name="Content Placeholder 2">
            <a:extLst>
              <a:ext uri="{FF2B5EF4-FFF2-40B4-BE49-F238E27FC236}">
                <a16:creationId xmlns:a16="http://schemas.microsoft.com/office/drawing/2014/main" id="{7CCAA171-C1F5-44F7-BD56-01B86CCFAE59}"/>
              </a:ext>
            </a:extLst>
          </p:cNvPr>
          <p:cNvSpPr>
            <a:spLocks noGrp="1"/>
          </p:cNvSpPr>
          <p:nvPr>
            <p:ph idx="1"/>
          </p:nvPr>
        </p:nvSpPr>
        <p:spPr/>
        <p:txBody>
          <a:bodyPr/>
          <a:lstStyle/>
          <a:p>
            <a:r>
              <a:rPr lang="en-US" b="0" i="0" dirty="0">
                <a:solidFill>
                  <a:srgbClr val="292929"/>
                </a:solidFill>
                <a:effectLst/>
                <a:latin typeface="Times New Roman" panose="02020603050405020304" pitchFamily="18" charset="0"/>
                <a:cs typeface="Times New Roman" panose="02020603050405020304" pitchFamily="18" charset="0"/>
              </a:rPr>
              <a:t>Here is the code for generating some random data in a two-dimensional space</a:t>
            </a:r>
          </a:p>
          <a:p>
            <a:r>
              <a:rPr lang="en-US" b="0" i="0" dirty="0">
                <a:solidFill>
                  <a:srgbClr val="292929"/>
                </a:solidFill>
                <a:effectLst/>
                <a:latin typeface="Times New Roman" panose="02020603050405020304" pitchFamily="18" charset="0"/>
                <a:cs typeface="Times New Roman" panose="02020603050405020304" pitchFamily="18" charset="0"/>
              </a:rPr>
              <a:t>A total of 100 data points has been generated and divided into two groups, of 50 points each.</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1B497B-18E0-4E32-8CF0-9B4C7159AC6A}"/>
              </a:ext>
            </a:extLst>
          </p:cNvPr>
          <p:cNvSpPr txBox="1"/>
          <p:nvPr/>
        </p:nvSpPr>
        <p:spPr>
          <a:xfrm>
            <a:off x="1564689" y="3945238"/>
            <a:ext cx="6094520" cy="197137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 -2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np.random.rand</a:t>
            </a:r>
            <a:r>
              <a:rPr lang="en-IN" sz="1800" dirty="0">
                <a:effectLst/>
                <a:latin typeface="Calibri" panose="020F0502020204030204" pitchFamily="34" charset="0"/>
                <a:ea typeface="Calibri" panose="020F0502020204030204" pitchFamily="34" charset="0"/>
                <a:cs typeface="Times New Roman" panose="02020603050405020304" pitchFamily="18" charset="0"/>
              </a:rPr>
              <a:t>(100,2)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X1 = 1 + 2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np.random.rand</a:t>
            </a:r>
            <a:r>
              <a:rPr lang="en-IN" sz="1800" dirty="0">
                <a:effectLst/>
                <a:latin typeface="Calibri" panose="020F0502020204030204" pitchFamily="34" charset="0"/>
                <a:ea typeface="Calibri" panose="020F0502020204030204" pitchFamily="34" charset="0"/>
                <a:cs typeface="Times New Roman" panose="02020603050405020304" pitchFamily="18" charset="0"/>
              </a:rPr>
              <a:t>(50,2)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X[50:100, :] = X1</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plt.scatter</a:t>
            </a:r>
            <a:r>
              <a:rPr lang="en-IN" sz="1800" dirty="0">
                <a:effectLst/>
                <a:latin typeface="Calibri" panose="020F0502020204030204" pitchFamily="34" charset="0"/>
                <a:ea typeface="Calibri" panose="020F0502020204030204" pitchFamily="34" charset="0"/>
                <a:cs typeface="Times New Roman" panose="02020603050405020304" pitchFamily="18" charset="0"/>
              </a:rPr>
              <a:t>(X[ : , 0], X[ :, 1], s = 50, c = ‘b’)</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plt.show</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9218" name="Picture 2">
            <a:extLst>
              <a:ext uri="{FF2B5EF4-FFF2-40B4-BE49-F238E27FC236}">
                <a16:creationId xmlns:a16="http://schemas.microsoft.com/office/drawing/2014/main" id="{E3E869B8-77F4-41B6-B692-782074CE8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93" y="3754587"/>
            <a:ext cx="356235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512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8E45-5650-4D7D-9DA7-8668DCB3CCA5}"/>
              </a:ext>
            </a:extLst>
          </p:cNvPr>
          <p:cNvSpPr>
            <a:spLocks noGrp="1"/>
          </p:cNvSpPr>
          <p:nvPr>
            <p:ph type="title"/>
          </p:nvPr>
        </p:nvSpPr>
        <p:spPr/>
        <p:txBody>
          <a:bodyPr/>
          <a:lstStyle/>
          <a:p>
            <a:r>
              <a:rPr lang="en-IN" b="1" i="0" dirty="0">
                <a:solidFill>
                  <a:srgbClr val="292929"/>
                </a:solidFill>
                <a:effectLst/>
                <a:latin typeface="charter"/>
              </a:rPr>
              <a:t>Use Scikit-Learn</a:t>
            </a:r>
            <a:endParaRPr lang="en-IN" dirty="0"/>
          </a:p>
        </p:txBody>
      </p:sp>
      <p:sp>
        <p:nvSpPr>
          <p:cNvPr id="3" name="Content Placeholder 2">
            <a:extLst>
              <a:ext uri="{FF2B5EF4-FFF2-40B4-BE49-F238E27FC236}">
                <a16:creationId xmlns:a16="http://schemas.microsoft.com/office/drawing/2014/main" id="{089A4117-A2AC-4297-9ABB-137FAC3909A4}"/>
              </a:ext>
            </a:extLst>
          </p:cNvPr>
          <p:cNvSpPr>
            <a:spLocks noGrp="1"/>
          </p:cNvSpPr>
          <p:nvPr>
            <p:ph idx="1"/>
          </p:nvPr>
        </p:nvSpPr>
        <p:spPr/>
        <p:txBody>
          <a:bodyPr/>
          <a:lstStyle/>
          <a:p>
            <a:r>
              <a:rPr lang="en-US" dirty="0">
                <a:solidFill>
                  <a:srgbClr val="292929"/>
                </a:solidFill>
                <a:latin typeface="Times New Roman" panose="02020603050405020304" pitchFamily="18" charset="0"/>
                <a:cs typeface="Times New Roman" panose="02020603050405020304" pitchFamily="18" charset="0"/>
              </a:rPr>
              <a:t>U</a:t>
            </a:r>
            <a:r>
              <a:rPr lang="en-US" b="0" i="0" dirty="0">
                <a:solidFill>
                  <a:srgbClr val="292929"/>
                </a:solidFill>
                <a:effectLst/>
                <a:latin typeface="Times New Roman" panose="02020603050405020304" pitchFamily="18" charset="0"/>
                <a:cs typeface="Times New Roman" panose="02020603050405020304" pitchFamily="18" charset="0"/>
              </a:rPr>
              <a:t>se some of the available functions in the </a:t>
            </a:r>
            <a:r>
              <a:rPr lang="en-US" b="0" i="0" u="sng" dirty="0">
                <a:effectLst/>
                <a:latin typeface="Times New Roman" panose="02020603050405020304" pitchFamily="18" charset="0"/>
                <a:cs typeface="Times New Roman" panose="02020603050405020304" pitchFamily="18" charset="0"/>
              </a:rPr>
              <a:t>Scikit-learn library</a:t>
            </a:r>
            <a:r>
              <a:rPr lang="en-US" b="0" i="0" dirty="0">
                <a:solidFill>
                  <a:srgbClr val="292929"/>
                </a:solidFill>
                <a:effectLst/>
                <a:latin typeface="Times New Roman" panose="02020603050405020304" pitchFamily="18" charset="0"/>
                <a:cs typeface="Times New Roman" panose="02020603050405020304" pitchFamily="18" charset="0"/>
              </a:rPr>
              <a:t> to process the randomly generated data.</a:t>
            </a:r>
          </a:p>
          <a:p>
            <a:endParaRPr lang="en-US" dirty="0">
              <a:solidFill>
                <a:srgbClr val="292929"/>
              </a:solidFill>
              <a:latin typeface="Times New Roman" panose="02020603050405020304" pitchFamily="18" charset="0"/>
              <a:cs typeface="Times New Roman" panose="02020603050405020304" pitchFamily="18" charset="0"/>
            </a:endParaRPr>
          </a:p>
          <a:p>
            <a:endParaRPr lang="en-US" b="0" i="0" dirty="0">
              <a:solidFill>
                <a:srgbClr val="292929"/>
              </a:solidFill>
              <a:effectLst/>
              <a:latin typeface="Times New Roman" panose="02020603050405020304" pitchFamily="18" charset="0"/>
              <a:cs typeface="Times New Roman" panose="02020603050405020304" pitchFamily="18" charset="0"/>
            </a:endParaRPr>
          </a:p>
          <a:p>
            <a:r>
              <a:rPr lang="en-US" b="0" i="0" dirty="0">
                <a:solidFill>
                  <a:srgbClr val="292929"/>
                </a:solidFill>
                <a:effectLst/>
                <a:latin typeface="Times New Roman" panose="02020603050405020304" pitchFamily="18" charset="0"/>
                <a:cs typeface="Times New Roman" panose="02020603050405020304" pitchFamily="18" charset="0"/>
              </a:rPr>
              <a:t>In this case, we arbitrarily gave </a:t>
            </a:r>
            <a:r>
              <a:rPr lang="en-US" b="0" i="1" dirty="0">
                <a:solidFill>
                  <a:srgbClr val="292929"/>
                </a:solidFill>
                <a:effectLst/>
                <a:latin typeface="Times New Roman" panose="02020603050405020304" pitchFamily="18" charset="0"/>
                <a:cs typeface="Times New Roman" panose="02020603050405020304" pitchFamily="18" charset="0"/>
              </a:rPr>
              <a:t>k</a:t>
            </a:r>
            <a:r>
              <a:rPr lang="en-US" b="0" i="0" dirty="0">
                <a:solidFill>
                  <a:srgbClr val="292929"/>
                </a:solidFill>
                <a:effectLst/>
                <a:latin typeface="Times New Roman" panose="02020603050405020304" pitchFamily="18" charset="0"/>
                <a:cs typeface="Times New Roman" panose="02020603050405020304" pitchFamily="18" charset="0"/>
              </a:rPr>
              <a:t> (</a:t>
            </a:r>
            <a:r>
              <a:rPr lang="en-US" b="0" i="0" dirty="0" err="1">
                <a:solidFill>
                  <a:srgbClr val="292929"/>
                </a:solidFill>
                <a:effectLst/>
                <a:latin typeface="Times New Roman" panose="02020603050405020304" pitchFamily="18" charset="0"/>
                <a:cs typeface="Times New Roman" panose="02020603050405020304" pitchFamily="18" charset="0"/>
              </a:rPr>
              <a:t>n_clusters</a:t>
            </a:r>
            <a:r>
              <a:rPr lang="en-US" b="0" i="0" dirty="0">
                <a:solidFill>
                  <a:srgbClr val="292929"/>
                </a:solidFill>
                <a:effectLst/>
                <a:latin typeface="Times New Roman" panose="02020603050405020304" pitchFamily="18" charset="0"/>
                <a:cs typeface="Times New Roman" panose="02020603050405020304" pitchFamily="18" charset="0"/>
              </a:rPr>
              <a:t>) an arbitrary value of two.</a:t>
            </a:r>
          </a:p>
          <a:p>
            <a:r>
              <a:rPr lang="en-US" b="0" i="0" dirty="0">
                <a:solidFill>
                  <a:srgbClr val="292929"/>
                </a:solidFill>
                <a:effectLst/>
                <a:latin typeface="Times New Roman" panose="02020603050405020304" pitchFamily="18" charset="0"/>
                <a:cs typeface="Times New Roman" panose="02020603050405020304" pitchFamily="18" charset="0"/>
              </a:rPr>
              <a:t>Here is the output of the K-means parameters we get if we run the code:</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03AE5F-A3A5-47B2-97E1-05D450F53013}"/>
              </a:ext>
            </a:extLst>
          </p:cNvPr>
          <p:cNvSpPr txBox="1"/>
          <p:nvPr/>
        </p:nvSpPr>
        <p:spPr>
          <a:xfrm>
            <a:off x="3048740" y="2649180"/>
            <a:ext cx="6094520" cy="1173463"/>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sklearn.cluster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KMeans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Kmean</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n_clusters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Kmean.fit</a:t>
            </a:r>
            <a:r>
              <a:rPr lang="en-IN" sz="1800" dirty="0">
                <a:effectLst/>
                <a:latin typeface="Calibri" panose="020F0502020204030204" pitchFamily="34" charset="0"/>
                <a:ea typeface="Calibri" panose="020F0502020204030204" pitchFamily="34" charset="0"/>
                <a:cs typeface="Times New Roman" panose="02020603050405020304" pitchFamily="18" charset="0"/>
              </a:rPr>
              <a:t>(X)</a:t>
            </a:r>
          </a:p>
        </p:txBody>
      </p:sp>
      <p:sp>
        <p:nvSpPr>
          <p:cNvPr id="7" name="TextBox 6">
            <a:extLst>
              <a:ext uri="{FF2B5EF4-FFF2-40B4-BE49-F238E27FC236}">
                <a16:creationId xmlns:a16="http://schemas.microsoft.com/office/drawing/2014/main" id="{1C5FE08F-7BD0-4CBA-8743-D7FCE480F55F}"/>
              </a:ext>
            </a:extLst>
          </p:cNvPr>
          <p:cNvSpPr txBox="1"/>
          <p:nvPr/>
        </p:nvSpPr>
        <p:spPr>
          <a:xfrm>
            <a:off x="3233691" y="5024994"/>
            <a:ext cx="6094520" cy="1766189"/>
          </a:xfrm>
          <a:prstGeom prst="rect">
            <a:avLst/>
          </a:prstGeom>
          <a:noFill/>
        </p:spPr>
        <p:txBody>
          <a:bodyPr wrap="square">
            <a:spAutoFit/>
          </a:bodyPr>
          <a:lstStyle/>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IN" sz="1800" dirty="0">
                <a:effectLst/>
                <a:latin typeface="Calibri" panose="020F0502020204030204" pitchFamily="34" charset="0"/>
                <a:ea typeface="Calibri" panose="020F0502020204030204" pitchFamily="34" charset="0"/>
                <a:cs typeface="Times New Roman" panose="02020603050405020304" pitchFamily="18" charset="0"/>
              </a:rPr>
              <a:t>(algorithm=’auto’,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copy_x</a:t>
            </a:r>
            <a:r>
              <a:rPr lang="en-IN" sz="1800" dirty="0">
                <a:effectLst/>
                <a:latin typeface="Calibri" panose="020F0502020204030204" pitchFamily="34" charset="0"/>
                <a:ea typeface="Calibri" panose="020F0502020204030204" pitchFamily="34" charset="0"/>
                <a:cs typeface="Times New Roman" panose="02020603050405020304" pitchFamily="18" charset="0"/>
              </a:rPr>
              <a:t>=True,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=’k-means++’,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max_iter</a:t>
            </a:r>
            <a:r>
              <a:rPr lang="en-IN" sz="1800" dirty="0">
                <a:effectLst/>
                <a:latin typeface="Calibri" panose="020F0502020204030204" pitchFamily="34" charset="0"/>
                <a:ea typeface="Calibri" panose="020F0502020204030204" pitchFamily="34" charset="0"/>
                <a:cs typeface="Times New Roman" panose="02020603050405020304" pitchFamily="18" charset="0"/>
              </a:rPr>
              <a:t>=300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n_clusters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n_init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=10,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n_jobs</a:t>
            </a:r>
            <a:r>
              <a:rPr lang="en-IN" sz="18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precompute_distances</a:t>
            </a:r>
            <a:r>
              <a:rPr lang="en-IN" sz="1800" dirty="0">
                <a:effectLst/>
                <a:latin typeface="Calibri" panose="020F0502020204030204" pitchFamily="34" charset="0"/>
                <a:ea typeface="Calibri" panose="020F0502020204030204" pitchFamily="34" charset="0"/>
                <a:cs typeface="Times New Roman" panose="02020603050405020304" pitchFamily="18" charset="0"/>
              </a:rPr>
              <a:t>=’auto’,</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random_state</a:t>
            </a:r>
            <a:r>
              <a:rPr lang="en-IN" sz="1800" dirty="0">
                <a:effectLst/>
                <a:latin typeface="Calibri" panose="020F0502020204030204" pitchFamily="34" charset="0"/>
                <a:ea typeface="Calibri" panose="020F0502020204030204" pitchFamily="34" charset="0"/>
                <a:cs typeface="Times New Roman" panose="02020603050405020304" pitchFamily="18" charset="0"/>
              </a:rPr>
              <a:t>=None,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tol</a:t>
            </a:r>
            <a:r>
              <a:rPr lang="en-IN" sz="1800" dirty="0">
                <a:effectLst/>
                <a:latin typeface="Calibri" panose="020F0502020204030204" pitchFamily="34" charset="0"/>
                <a:ea typeface="Calibri" panose="020F0502020204030204" pitchFamily="34" charset="0"/>
                <a:cs typeface="Times New Roman" panose="02020603050405020304" pitchFamily="18" charset="0"/>
              </a:rPr>
              <a:t>=0.0001, verbose=0)</a:t>
            </a:r>
          </a:p>
        </p:txBody>
      </p:sp>
    </p:spTree>
    <p:extLst>
      <p:ext uri="{BB962C8B-B14F-4D97-AF65-F5344CB8AC3E}">
        <p14:creationId xmlns:p14="http://schemas.microsoft.com/office/powerpoint/2010/main" val="83366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FCF4-7BAC-4348-8264-E08CFEDDFF48}"/>
              </a:ext>
            </a:extLst>
          </p:cNvPr>
          <p:cNvSpPr>
            <a:spLocks noGrp="1"/>
          </p:cNvSpPr>
          <p:nvPr>
            <p:ph type="title"/>
          </p:nvPr>
        </p:nvSpPr>
        <p:spPr/>
        <p:txBody>
          <a:bodyPr/>
          <a:lstStyle/>
          <a:p>
            <a:r>
              <a:rPr lang="en-IN" b="1" i="0" dirty="0">
                <a:solidFill>
                  <a:srgbClr val="292929"/>
                </a:solidFill>
                <a:effectLst/>
                <a:latin typeface="charter"/>
              </a:rPr>
              <a:t>Finding the centroid</a:t>
            </a:r>
            <a:endParaRPr lang="en-IN" dirty="0"/>
          </a:p>
        </p:txBody>
      </p:sp>
      <p:sp>
        <p:nvSpPr>
          <p:cNvPr id="3" name="Content Placeholder 2">
            <a:extLst>
              <a:ext uri="{FF2B5EF4-FFF2-40B4-BE49-F238E27FC236}">
                <a16:creationId xmlns:a16="http://schemas.microsoft.com/office/drawing/2014/main" id="{038D07F6-80CA-4B79-9BEA-6FE90CF21EDE}"/>
              </a:ext>
            </a:extLst>
          </p:cNvPr>
          <p:cNvSpPr>
            <a:spLocks noGrp="1"/>
          </p:cNvSpPr>
          <p:nvPr>
            <p:ph idx="1"/>
          </p:nvPr>
        </p:nvSpPr>
        <p:spPr/>
        <p:txBody>
          <a:bodyPr/>
          <a:lstStyle/>
          <a:p>
            <a:r>
              <a:rPr lang="en-US" b="0" i="0" dirty="0">
                <a:solidFill>
                  <a:srgbClr val="292929"/>
                </a:solidFill>
                <a:effectLst/>
                <a:latin typeface="Times New Roman" panose="02020603050405020304" pitchFamily="18" charset="0"/>
                <a:cs typeface="Times New Roman" panose="02020603050405020304" pitchFamily="18" charset="0"/>
              </a:rPr>
              <a:t>Here is the code for finding the center of the clusters</a:t>
            </a:r>
          </a:p>
          <a:p>
            <a:endParaRPr lang="en-US" dirty="0">
              <a:solidFill>
                <a:srgbClr val="292929"/>
              </a:solidFill>
              <a:latin typeface="Times New Roman" panose="02020603050405020304" pitchFamily="18" charset="0"/>
              <a:cs typeface="Times New Roman" panose="02020603050405020304" pitchFamily="18" charset="0"/>
            </a:endParaRPr>
          </a:p>
          <a:p>
            <a:endParaRPr lang="en-US" dirty="0">
              <a:solidFill>
                <a:srgbClr val="292929"/>
              </a:solidFill>
              <a:latin typeface="Times New Roman" panose="02020603050405020304" pitchFamily="18" charset="0"/>
              <a:cs typeface="Times New Roman" panose="02020603050405020304" pitchFamily="18" charset="0"/>
            </a:endParaRPr>
          </a:p>
          <a:p>
            <a:r>
              <a:rPr lang="en-US" b="0" i="0" dirty="0">
                <a:solidFill>
                  <a:srgbClr val="292929"/>
                </a:solidFill>
                <a:effectLst/>
                <a:latin typeface="Times New Roman" panose="02020603050405020304" pitchFamily="18" charset="0"/>
                <a:cs typeface="Times New Roman" panose="02020603050405020304" pitchFamily="18" charset="0"/>
              </a:rPr>
              <a:t>Here is the result of the value of the centroids:</a:t>
            </a:r>
          </a:p>
          <a:p>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853BA71-566E-4A9E-9A3E-901FAD1D10CC}"/>
              </a:ext>
            </a:extLst>
          </p:cNvPr>
          <p:cNvSpPr>
            <a:spLocks noChangeArrowheads="1"/>
          </p:cNvSpPr>
          <p:nvPr/>
        </p:nvSpPr>
        <p:spPr bwMode="auto">
          <a:xfrm>
            <a:off x="3817398" y="2309959"/>
            <a:ext cx="2511970" cy="66673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92929"/>
                </a:solidFill>
                <a:effectLst/>
                <a:latin typeface="Menlo"/>
              </a:rPr>
              <a:t>Kmean.cluster_centers</a:t>
            </a:r>
            <a:r>
              <a:rPr kumimoji="0" lang="en-US" altLang="en-US" sz="2000" b="0" i="0" u="none" strike="noStrike" cap="none" normalizeH="0" baseline="0" dirty="0">
                <a:ln>
                  <a:noFill/>
                </a:ln>
                <a:solidFill>
                  <a:srgbClr val="292929"/>
                </a:solidFill>
                <a:effectLst/>
                <a:latin typeface="Menlo"/>
              </a:rPr>
              <a:t>_</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C734EE1-DE28-4195-B47D-BEB320976FDB}"/>
              </a:ext>
            </a:extLst>
          </p:cNvPr>
          <p:cNvSpPr txBox="1"/>
          <p:nvPr/>
        </p:nvSpPr>
        <p:spPr>
          <a:xfrm>
            <a:off x="3473388" y="3692036"/>
            <a:ext cx="6094520" cy="774507"/>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array([[-0.94665068, -0.97138368],</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[ 2.01559419, 2.02597093]])</a:t>
            </a:r>
          </a:p>
        </p:txBody>
      </p:sp>
    </p:spTree>
    <p:extLst>
      <p:ext uri="{BB962C8B-B14F-4D97-AF65-F5344CB8AC3E}">
        <p14:creationId xmlns:p14="http://schemas.microsoft.com/office/powerpoint/2010/main" val="141451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A666-7434-416A-8D03-F91FCD3981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E00637-B142-4B62-9F73-5C7BC8AD958B}"/>
              </a:ext>
            </a:extLst>
          </p:cNvPr>
          <p:cNvSpPr>
            <a:spLocks noGrp="1"/>
          </p:cNvSpPr>
          <p:nvPr>
            <p:ph idx="1"/>
          </p:nvPr>
        </p:nvSpPr>
        <p:spPr/>
        <p:txBody>
          <a:bodyPr/>
          <a:lstStyle/>
          <a:p>
            <a:r>
              <a:rPr lang="en-US" b="0" i="0" dirty="0">
                <a:solidFill>
                  <a:srgbClr val="292929"/>
                </a:solidFill>
                <a:effectLst/>
                <a:latin typeface="Times New Roman" panose="02020603050405020304" pitchFamily="18" charset="0"/>
                <a:cs typeface="Times New Roman" panose="02020603050405020304" pitchFamily="18" charset="0"/>
              </a:rPr>
              <a:t>Let’s display the cluster centroids (using green and red color).</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9E2DDE-4917-4262-AA54-63E61C51D45C}"/>
              </a:ext>
            </a:extLst>
          </p:cNvPr>
          <p:cNvSpPr txBox="1"/>
          <p:nvPr/>
        </p:nvSpPr>
        <p:spPr>
          <a:xfrm>
            <a:off x="3048740" y="2334291"/>
            <a:ext cx="6094520" cy="1572418"/>
          </a:xfrm>
          <a:prstGeom prst="rect">
            <a:avLst/>
          </a:prstGeom>
          <a:noFill/>
        </p:spPr>
        <p:txBody>
          <a:bodyPr wrap="square">
            <a:spAutoFit/>
          </a:bodyPr>
          <a:lstStyle/>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plt.scatter</a:t>
            </a:r>
            <a:r>
              <a:rPr lang="en-IN" sz="1800" dirty="0">
                <a:effectLst/>
                <a:latin typeface="Calibri" panose="020F0502020204030204" pitchFamily="34" charset="0"/>
                <a:ea typeface="Calibri" panose="020F0502020204030204" pitchFamily="34" charset="0"/>
                <a:cs typeface="Times New Roman" panose="02020603050405020304" pitchFamily="18" charset="0"/>
              </a:rPr>
              <a:t>(X[ : , 0], X[ : , 1], s =50, c=’b’)</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plt.scatter</a:t>
            </a:r>
            <a:r>
              <a:rPr lang="en-IN" sz="1800" dirty="0">
                <a:effectLst/>
                <a:latin typeface="Calibri" panose="020F0502020204030204" pitchFamily="34" charset="0"/>
                <a:ea typeface="Calibri" panose="020F0502020204030204" pitchFamily="34" charset="0"/>
                <a:cs typeface="Times New Roman" panose="02020603050405020304" pitchFamily="18" charset="0"/>
              </a:rPr>
              <a:t>(-0.94665068, -0.97138368, s=200, c=’g’, marker=’s’)</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plt.scatter</a:t>
            </a:r>
            <a:r>
              <a:rPr lang="en-IN" sz="1800" dirty="0">
                <a:effectLst/>
                <a:latin typeface="Calibri" panose="020F0502020204030204" pitchFamily="34" charset="0"/>
                <a:ea typeface="Calibri" panose="020F0502020204030204" pitchFamily="34" charset="0"/>
                <a:cs typeface="Times New Roman" panose="02020603050405020304" pitchFamily="18" charset="0"/>
              </a:rPr>
              <a:t>(2.01559419, 2.02597093, s=200, c=’r’, marker=’s’)</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plt.show</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1266" name="Picture 2">
            <a:extLst>
              <a:ext uri="{FF2B5EF4-FFF2-40B4-BE49-F238E27FC236}">
                <a16:creationId xmlns:a16="http://schemas.microsoft.com/office/drawing/2014/main" id="{DADF320C-C8CC-4891-8FCB-6156DFE42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97" y="3865499"/>
            <a:ext cx="4581016" cy="290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40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E1C6-C80C-4926-B04A-1FF8B36798EB}"/>
              </a:ext>
            </a:extLst>
          </p:cNvPr>
          <p:cNvSpPr>
            <a:spLocks noGrp="1"/>
          </p:cNvSpPr>
          <p:nvPr>
            <p:ph type="title"/>
          </p:nvPr>
        </p:nvSpPr>
        <p:spPr>
          <a:xfrm>
            <a:off x="838200" y="135884"/>
            <a:ext cx="10515600" cy="1325563"/>
          </a:xfrm>
        </p:spPr>
        <p:txBody>
          <a:bodyPr/>
          <a:lstStyle/>
          <a:p>
            <a:r>
              <a:rPr lang="en-IN" b="1" i="0" dirty="0">
                <a:solidFill>
                  <a:srgbClr val="292929"/>
                </a:solidFill>
                <a:effectLst/>
                <a:latin typeface="charter"/>
              </a:rPr>
              <a:t>Testing the algorithm</a:t>
            </a:r>
            <a:endParaRPr lang="en-IN" dirty="0"/>
          </a:p>
        </p:txBody>
      </p:sp>
      <p:sp>
        <p:nvSpPr>
          <p:cNvPr id="3" name="Content Placeholder 2">
            <a:extLst>
              <a:ext uri="{FF2B5EF4-FFF2-40B4-BE49-F238E27FC236}">
                <a16:creationId xmlns:a16="http://schemas.microsoft.com/office/drawing/2014/main" id="{11D4C454-A1C3-439D-AB36-3800A89005B5}"/>
              </a:ext>
            </a:extLst>
          </p:cNvPr>
          <p:cNvSpPr>
            <a:spLocks noGrp="1"/>
          </p:cNvSpPr>
          <p:nvPr>
            <p:ph idx="1"/>
          </p:nvPr>
        </p:nvSpPr>
        <p:spPr>
          <a:xfrm>
            <a:off x="838200" y="1154097"/>
            <a:ext cx="10515600" cy="5022866"/>
          </a:xfrm>
        </p:spPr>
        <p:txBody>
          <a:bodyPr>
            <a:normAutofit fontScale="92500" lnSpcReduction="10000"/>
          </a:bodyPr>
          <a:lstStyle/>
          <a:p>
            <a:r>
              <a:rPr lang="en-US" b="0" i="0" dirty="0">
                <a:solidFill>
                  <a:srgbClr val="292929"/>
                </a:solidFill>
                <a:effectLst/>
                <a:latin typeface="Times New Roman" panose="02020603050405020304" pitchFamily="18" charset="0"/>
                <a:cs typeface="Times New Roman" panose="02020603050405020304" pitchFamily="18" charset="0"/>
              </a:rPr>
              <a:t>Here is the code for getting the labels property of the K-means clustering example dataset; that is, how the data points are categorized into the two clusters</a:t>
            </a:r>
          </a:p>
          <a:p>
            <a:endParaRPr lang="en-US" dirty="0">
              <a:solidFill>
                <a:srgbClr val="292929"/>
              </a:solidFill>
              <a:latin typeface="Times New Roman" panose="02020603050405020304" pitchFamily="18" charset="0"/>
              <a:cs typeface="Times New Roman" panose="02020603050405020304" pitchFamily="18" charset="0"/>
            </a:endParaRPr>
          </a:p>
          <a:p>
            <a:r>
              <a:rPr lang="en-US" b="0" i="0" dirty="0">
                <a:solidFill>
                  <a:srgbClr val="292929"/>
                </a:solidFill>
                <a:effectLst/>
                <a:latin typeface="Times New Roman" panose="02020603050405020304" pitchFamily="18" charset="0"/>
                <a:cs typeface="Times New Roman" panose="02020603050405020304" pitchFamily="18" charset="0"/>
              </a:rPr>
              <a:t>Here is the result of running the above K-means algorithm code</a:t>
            </a:r>
          </a:p>
          <a:p>
            <a:endParaRPr lang="en-US" dirty="0">
              <a:solidFill>
                <a:srgbClr val="292929"/>
              </a:solidFill>
              <a:latin typeface="Times New Roman" panose="02020603050405020304" pitchFamily="18" charset="0"/>
              <a:cs typeface="Times New Roman" panose="02020603050405020304" pitchFamily="18" charset="0"/>
            </a:endParaRPr>
          </a:p>
          <a:p>
            <a:endParaRPr lang="en-US" dirty="0">
              <a:solidFill>
                <a:srgbClr val="292929"/>
              </a:solidFill>
              <a:latin typeface="Times New Roman" panose="02020603050405020304" pitchFamily="18" charset="0"/>
              <a:cs typeface="Times New Roman" panose="02020603050405020304" pitchFamily="18" charset="0"/>
            </a:endParaRPr>
          </a:p>
          <a:p>
            <a:endParaRPr lang="en-US" dirty="0">
              <a:solidFill>
                <a:srgbClr val="292929"/>
              </a:solidFill>
              <a:latin typeface="Times New Roman" panose="02020603050405020304" pitchFamily="18" charset="0"/>
              <a:cs typeface="Times New Roman" panose="02020603050405020304" pitchFamily="18" charset="0"/>
            </a:endParaRPr>
          </a:p>
          <a:p>
            <a:endParaRPr lang="en-US" dirty="0">
              <a:solidFill>
                <a:srgbClr val="292929"/>
              </a:solidFill>
              <a:latin typeface="Times New Roman" panose="02020603050405020304" pitchFamily="18" charset="0"/>
              <a:cs typeface="Times New Roman" panose="02020603050405020304" pitchFamily="18" charset="0"/>
            </a:endParaRPr>
          </a:p>
          <a:p>
            <a:endParaRPr lang="en-US" b="0" i="0" dirty="0">
              <a:solidFill>
                <a:srgbClr val="292929"/>
              </a:solidFill>
              <a:effectLst/>
              <a:latin typeface="Times New Roman" panose="02020603050405020304" pitchFamily="18" charset="0"/>
              <a:cs typeface="Times New Roman" panose="02020603050405020304" pitchFamily="18" charset="0"/>
            </a:endParaRPr>
          </a:p>
          <a:p>
            <a:r>
              <a:rPr lang="en-US" b="0" i="0" dirty="0">
                <a:solidFill>
                  <a:srgbClr val="292929"/>
                </a:solidFill>
                <a:effectLst/>
                <a:latin typeface="Times New Roman" panose="02020603050405020304" pitchFamily="18" charset="0"/>
                <a:cs typeface="Times New Roman" panose="02020603050405020304" pitchFamily="18" charset="0"/>
              </a:rPr>
              <a:t>As you can see above, 50 data points belong to the </a:t>
            </a:r>
            <a:r>
              <a:rPr lang="en-US" b="1" i="0" dirty="0">
                <a:solidFill>
                  <a:srgbClr val="292929"/>
                </a:solidFill>
                <a:effectLst/>
                <a:latin typeface="Times New Roman" panose="02020603050405020304" pitchFamily="18" charset="0"/>
                <a:cs typeface="Times New Roman" panose="02020603050405020304" pitchFamily="18" charset="0"/>
              </a:rPr>
              <a:t>0</a:t>
            </a:r>
            <a:r>
              <a:rPr lang="en-US" b="0" i="0" dirty="0">
                <a:solidFill>
                  <a:srgbClr val="292929"/>
                </a:solidFill>
                <a:effectLst/>
                <a:latin typeface="Times New Roman" panose="02020603050405020304" pitchFamily="18" charset="0"/>
                <a:cs typeface="Times New Roman" panose="02020603050405020304" pitchFamily="18" charset="0"/>
              </a:rPr>
              <a:t> cluster while the rest belong to the </a:t>
            </a:r>
            <a:r>
              <a:rPr lang="en-US" b="1" i="0" dirty="0">
                <a:solidFill>
                  <a:srgbClr val="292929"/>
                </a:solidFill>
                <a:effectLst/>
                <a:latin typeface="Times New Roman" panose="02020603050405020304" pitchFamily="18" charset="0"/>
                <a:cs typeface="Times New Roman" panose="02020603050405020304" pitchFamily="18" charset="0"/>
              </a:rPr>
              <a:t>1</a:t>
            </a:r>
            <a:r>
              <a:rPr lang="en-US" b="0" i="0" dirty="0">
                <a:solidFill>
                  <a:srgbClr val="292929"/>
                </a:solidFill>
                <a:effectLst/>
                <a:latin typeface="Times New Roman" panose="02020603050405020304" pitchFamily="18" charset="0"/>
                <a:cs typeface="Times New Roman" panose="02020603050405020304" pitchFamily="18" charset="0"/>
              </a:rPr>
              <a:t> cluster.</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199785D-3C8F-470F-B7FE-AEA57F32A51B}"/>
              </a:ext>
            </a:extLst>
          </p:cNvPr>
          <p:cNvSpPr>
            <a:spLocks noChangeArrowheads="1"/>
          </p:cNvSpPr>
          <p:nvPr/>
        </p:nvSpPr>
        <p:spPr bwMode="auto">
          <a:xfrm>
            <a:off x="5033639" y="1924120"/>
            <a:ext cx="1819409" cy="7282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92929"/>
                </a:solidFill>
                <a:effectLst/>
                <a:latin typeface="Menlo"/>
              </a:rPr>
              <a:t>Kmean.labels</a:t>
            </a:r>
            <a:r>
              <a:rPr kumimoji="0" lang="en-US" altLang="en-US" sz="2400" b="0" i="0" u="none" strike="noStrike" cap="none" normalizeH="0" baseline="0" dirty="0">
                <a:ln>
                  <a:noFill/>
                </a:ln>
                <a:solidFill>
                  <a:srgbClr val="292929"/>
                </a:solidFill>
                <a:effectLst/>
                <a:latin typeface="Menlo"/>
              </a:rPr>
              <a:t>_</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197C56-EB15-4223-928F-F32FA74AA863}"/>
              </a:ext>
            </a:extLst>
          </p:cNvPr>
          <p:cNvSpPr txBox="1"/>
          <p:nvPr/>
        </p:nvSpPr>
        <p:spPr>
          <a:xfrm>
            <a:off x="3379660" y="3429000"/>
            <a:ext cx="6094520" cy="197137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array([0, 0, 0, 0, 0, 0, 0, 0, 0, 0, 0, 0, 0, 0, 0, 0, 0, 0, 0, 0, 0, 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0, 0, 0, 0, 0, 0, 0, 0, 0, 0, 0, 0, 0, 0, 0, 0, 0, 0, 0, 0, 0, 0,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0, 0, 0, 0, 0, 0, 1, 1, 1, 1, 1, 1, 1, 1, 1, 1, 1, 1, 1, 1, 1, 1,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1, 1, 1, 1, 1, 1, 1, 1, 1, 1, 1, 1, 1, 1, 1, 1, 1, 1, 1, 1, 1, 1,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1, 1, 1, 1, 1, 1, 1, 1, 1, 1, 1, 1])</a:t>
            </a:r>
          </a:p>
        </p:txBody>
      </p:sp>
    </p:spTree>
    <p:extLst>
      <p:ext uri="{BB962C8B-B14F-4D97-AF65-F5344CB8AC3E}">
        <p14:creationId xmlns:p14="http://schemas.microsoft.com/office/powerpoint/2010/main" val="270463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B56D-4D9F-43D5-958A-8B6440C7A35E}"/>
              </a:ext>
            </a:extLst>
          </p:cNvPr>
          <p:cNvSpPr>
            <a:spLocks noGrp="1"/>
          </p:cNvSpPr>
          <p:nvPr>
            <p:ph type="title"/>
          </p:nvPr>
        </p:nvSpPr>
        <p:spPr/>
        <p:txBody>
          <a:bodyPr/>
          <a:lstStyle/>
          <a:p>
            <a:r>
              <a:rPr lang="en-IN" dirty="0"/>
              <a:t>What is K – Means?</a:t>
            </a:r>
          </a:p>
        </p:txBody>
      </p:sp>
      <p:graphicFrame>
        <p:nvGraphicFramePr>
          <p:cNvPr id="5" name="Content Placeholder 2">
            <a:extLst>
              <a:ext uri="{FF2B5EF4-FFF2-40B4-BE49-F238E27FC236}">
                <a16:creationId xmlns:a16="http://schemas.microsoft.com/office/drawing/2014/main" id="{14336510-C39F-409F-8308-C0CE63C5BE8C}"/>
              </a:ext>
            </a:extLst>
          </p:cNvPr>
          <p:cNvGraphicFramePr>
            <a:graphicFrameLocks noGrp="1"/>
          </p:cNvGraphicFramePr>
          <p:nvPr>
            <p:ph idx="1"/>
          </p:nvPr>
        </p:nvGraphicFramePr>
        <p:xfrm>
          <a:off x="838200" y="1491449"/>
          <a:ext cx="10515600" cy="4685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896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5D3236-3031-4416-A682-90F8EDE5C64B}"/>
              </a:ext>
            </a:extLst>
          </p:cNvPr>
          <p:cNvSpPr>
            <a:spLocks noGrp="1"/>
          </p:cNvSpPr>
          <p:nvPr>
            <p:ph type="title"/>
          </p:nvPr>
        </p:nvSpPr>
        <p:spPr>
          <a:xfrm>
            <a:off x="6513788" y="365125"/>
            <a:ext cx="4840010" cy="1807305"/>
          </a:xfrm>
        </p:spPr>
        <p:txBody>
          <a:bodyPr>
            <a:normAutofit/>
          </a:bodyPr>
          <a:lstStyle/>
          <a:p>
            <a:endParaRPr lang="en-IN"/>
          </a:p>
        </p:txBody>
      </p:sp>
      <p:pic>
        <p:nvPicPr>
          <p:cNvPr id="7" name="Picture 4" descr="Graph">
            <a:extLst>
              <a:ext uri="{FF2B5EF4-FFF2-40B4-BE49-F238E27FC236}">
                <a16:creationId xmlns:a16="http://schemas.microsoft.com/office/drawing/2014/main" id="{6F92717A-0F35-4DE0-888B-0EEE611AA146}"/>
              </a:ext>
            </a:extLst>
          </p:cNvPr>
          <p:cNvPicPr>
            <a:picLocks noChangeAspect="1"/>
          </p:cNvPicPr>
          <p:nvPr/>
        </p:nvPicPr>
        <p:blipFill rotWithShape="1">
          <a:blip r:embed="rId2"/>
          <a:srcRect l="20873" r="23386" b="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9C23A72-A2C2-4CCE-B9EC-F9E51B6EF90B}"/>
              </a:ext>
            </a:extLst>
          </p:cNvPr>
          <p:cNvSpPr>
            <a:spLocks noGrp="1"/>
          </p:cNvSpPr>
          <p:nvPr>
            <p:ph idx="1"/>
          </p:nvPr>
        </p:nvSpPr>
        <p:spPr>
          <a:xfrm>
            <a:off x="6513788" y="2333297"/>
            <a:ext cx="4840010" cy="3843666"/>
          </a:xfrm>
        </p:spPr>
        <p:txBody>
          <a:bodyPr>
            <a:normAutofit/>
          </a:bodyPr>
          <a:lstStyle/>
          <a:p>
            <a:r>
              <a:rPr lang="en-US" sz="2000" b="0" i="0">
                <a:effectLst/>
                <a:latin typeface="Times New Roman" panose="02020603050405020304" pitchFamily="18" charset="0"/>
                <a:cs typeface="Times New Roman" panose="02020603050405020304" pitchFamily="18" charset="0"/>
              </a:rPr>
              <a:t>Every data point is allocated to each of the clusters through reducing the in-cluster sum of squares.</a:t>
            </a:r>
          </a:p>
          <a:p>
            <a:r>
              <a:rPr lang="en-US" sz="2000" b="0" i="0">
                <a:effectLst/>
                <a:latin typeface="Times New Roman" panose="02020603050405020304" pitchFamily="18" charset="0"/>
                <a:cs typeface="Times New Roman" panose="02020603050405020304" pitchFamily="18" charset="0"/>
              </a:rPr>
              <a:t>In other words, the K-means algorithm identifies </a:t>
            </a:r>
            <a:r>
              <a:rPr lang="en-US" sz="2000" b="0" i="1">
                <a:effectLst/>
                <a:latin typeface="Times New Roman" panose="02020603050405020304" pitchFamily="18" charset="0"/>
                <a:cs typeface="Times New Roman" panose="02020603050405020304" pitchFamily="18" charset="0"/>
              </a:rPr>
              <a:t>k</a:t>
            </a:r>
            <a:r>
              <a:rPr lang="en-US" sz="2000" b="0" i="0">
                <a:effectLst/>
                <a:latin typeface="Times New Roman" panose="02020603050405020304" pitchFamily="18" charset="0"/>
                <a:cs typeface="Times New Roman" panose="02020603050405020304" pitchFamily="18" charset="0"/>
              </a:rPr>
              <a:t> number of centroids, and then allocates every data point to the nearest cluster, while keeping the centroids as small as possible.</a:t>
            </a:r>
          </a:p>
          <a:p>
            <a:r>
              <a:rPr lang="en-US" sz="2000" b="0" i="0">
                <a:effectLst/>
                <a:latin typeface="Times New Roman" panose="02020603050405020304" pitchFamily="18" charset="0"/>
                <a:cs typeface="Times New Roman" panose="02020603050405020304" pitchFamily="18" charset="0"/>
              </a:rPr>
              <a:t>The </a:t>
            </a:r>
            <a:r>
              <a:rPr lang="en-US" sz="2000" b="0" i="1">
                <a:effectLst/>
                <a:latin typeface="Times New Roman" panose="02020603050405020304" pitchFamily="18" charset="0"/>
                <a:cs typeface="Times New Roman" panose="02020603050405020304" pitchFamily="18" charset="0"/>
              </a:rPr>
              <a:t>‘means’</a:t>
            </a:r>
            <a:r>
              <a:rPr lang="en-US" sz="2000" b="0" i="0">
                <a:effectLst/>
                <a:latin typeface="Times New Roman" panose="02020603050405020304" pitchFamily="18" charset="0"/>
                <a:cs typeface="Times New Roman" panose="02020603050405020304" pitchFamily="18" charset="0"/>
              </a:rPr>
              <a:t> in the K-means refers to averaging of the data; that is, finding the centroid.</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86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238C2-EA29-40ED-ABF4-C918396D8439}"/>
              </a:ext>
            </a:extLst>
          </p:cNvPr>
          <p:cNvSpPr>
            <a:spLocks noGrp="1"/>
          </p:cNvSpPr>
          <p:nvPr>
            <p:ph type="title"/>
          </p:nvPr>
        </p:nvSpPr>
        <p:spPr>
          <a:xfrm>
            <a:off x="6513788" y="365125"/>
            <a:ext cx="4840010" cy="1807305"/>
          </a:xfrm>
        </p:spPr>
        <p:txBody>
          <a:bodyPr>
            <a:normAutofit/>
          </a:bodyPr>
          <a:lstStyle/>
          <a:p>
            <a:endParaRPr lang="en-IN"/>
          </a:p>
        </p:txBody>
      </p:sp>
      <p:pic>
        <p:nvPicPr>
          <p:cNvPr id="5" name="Picture 4" descr="Abstract background of mesh on pink">
            <a:extLst>
              <a:ext uri="{FF2B5EF4-FFF2-40B4-BE49-F238E27FC236}">
                <a16:creationId xmlns:a16="http://schemas.microsoft.com/office/drawing/2014/main" id="{C39515F2-B1FB-4182-ABF0-E10C4314E2FA}"/>
              </a:ext>
            </a:extLst>
          </p:cNvPr>
          <p:cNvPicPr>
            <a:picLocks noChangeAspect="1"/>
          </p:cNvPicPr>
          <p:nvPr/>
        </p:nvPicPr>
        <p:blipFill rotWithShape="1">
          <a:blip r:embed="rId2"/>
          <a:srcRect l="27081" r="13472" b="-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D7CCE34A-5B88-4862-867B-45520F8C5AFE}"/>
              </a:ext>
            </a:extLst>
          </p:cNvPr>
          <p:cNvSpPr>
            <a:spLocks noGrp="1"/>
          </p:cNvSpPr>
          <p:nvPr>
            <p:ph idx="1"/>
          </p:nvPr>
        </p:nvSpPr>
        <p:spPr>
          <a:xfrm>
            <a:off x="6513788" y="2333297"/>
            <a:ext cx="4840010" cy="3843666"/>
          </a:xfrm>
        </p:spPr>
        <p:txBody>
          <a:bodyPr>
            <a:normAutofit/>
          </a:bodyPr>
          <a:lstStyle/>
          <a:p>
            <a:r>
              <a:rPr lang="en-US" sz="1900" b="0" i="0">
                <a:effectLst/>
                <a:latin typeface="Times New Roman" panose="02020603050405020304" pitchFamily="18" charset="0"/>
                <a:cs typeface="Times New Roman" panose="02020603050405020304" pitchFamily="18" charset="0"/>
              </a:rPr>
              <a:t>There is an algorithm that tries to minimize the distance of the points in a cluster with their centroid – the k-means clustering technique.</a:t>
            </a:r>
          </a:p>
          <a:p>
            <a:r>
              <a:rPr lang="en-US" sz="1900" b="0" i="0">
                <a:effectLst/>
                <a:latin typeface="Times New Roman" panose="02020603050405020304" pitchFamily="18" charset="0"/>
                <a:cs typeface="Times New Roman" panose="02020603050405020304" pitchFamily="18" charset="0"/>
              </a:rPr>
              <a:t>K-means is a centroid-based algorithm, or a distance-based algorithm, where we calculate the distances to assign a point to a cluster. In K-Means, each cluster is associated with a centroid.</a:t>
            </a:r>
            <a:endParaRPr lang="en-US" sz="1900">
              <a:latin typeface="Times New Roman" panose="02020603050405020304" pitchFamily="18" charset="0"/>
              <a:cs typeface="Times New Roman" panose="02020603050405020304" pitchFamily="18" charset="0"/>
            </a:endParaRPr>
          </a:p>
          <a:p>
            <a:r>
              <a:rPr lang="en-US" sz="1900" b="1" i="1">
                <a:effectLst/>
                <a:latin typeface="Times New Roman" panose="02020603050405020304" pitchFamily="18" charset="0"/>
                <a:cs typeface="Times New Roman" panose="02020603050405020304" pitchFamily="18" charset="0"/>
              </a:rPr>
              <a:t>The main objective of the K-Means algorithm is to minimize the sum of distances between the points and their respective cluster centroid.</a:t>
            </a:r>
          </a:p>
          <a:p>
            <a:endParaRPr lang="en-IN"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48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BA28-2306-4BFA-83A2-EC96DC813F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ED2FA-DC75-4001-82D1-F7933E60D599}"/>
              </a:ext>
            </a:extLst>
          </p:cNvPr>
          <p:cNvSpPr>
            <a:spLocks noGrp="1"/>
          </p:cNvSpPr>
          <p:nvPr>
            <p:ph idx="1"/>
          </p:nvPr>
        </p:nvSpPr>
        <p:spPr>
          <a:xfrm>
            <a:off x="737616" y="1825624"/>
            <a:ext cx="10515600" cy="4351338"/>
          </a:xfrm>
        </p:spPr>
        <p:txBody>
          <a:bodyPr/>
          <a:lstStyle/>
          <a:p>
            <a:r>
              <a:rPr lang="en-US" b="0" i="0" dirty="0">
                <a:solidFill>
                  <a:srgbClr val="222222"/>
                </a:solidFill>
                <a:effectLst/>
                <a:latin typeface="Times New Roman" panose="02020603050405020304" pitchFamily="18" charset="0"/>
                <a:cs typeface="Times New Roman" panose="02020603050405020304" pitchFamily="18" charset="0"/>
              </a:rPr>
              <a:t>Let’s now take an example to understand how K-Means actually works:</a:t>
            </a:r>
          </a:p>
          <a:p>
            <a:endParaRPr lang="en-US" dirty="0">
              <a:solidFill>
                <a:srgbClr val="222222"/>
              </a:solidFill>
              <a:latin typeface="Times New Roman" panose="02020603050405020304" pitchFamily="18" charset="0"/>
              <a:cs typeface="Times New Roman" panose="02020603050405020304" pitchFamily="18" charset="0"/>
            </a:endParaRPr>
          </a:p>
          <a:p>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US" dirty="0">
              <a:solidFill>
                <a:srgbClr val="222222"/>
              </a:solidFill>
              <a:latin typeface="Times New Roman" panose="02020603050405020304" pitchFamily="18" charset="0"/>
              <a:cs typeface="Times New Roman" panose="02020603050405020304" pitchFamily="18" charset="0"/>
            </a:endParaRPr>
          </a:p>
          <a:p>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US" dirty="0">
              <a:solidFill>
                <a:srgbClr val="222222"/>
              </a:solidFill>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We have these 8 points and we want to apply k-means to create clusters for these points. Here’s how we can do it.</a:t>
            </a:r>
          </a:p>
          <a:p>
            <a:endParaRPr lang="en-IN" dirty="0">
              <a:latin typeface="Times New Roman" panose="02020603050405020304" pitchFamily="18" charset="0"/>
              <a:cs typeface="Times New Roman" panose="02020603050405020304" pitchFamily="18" charset="0"/>
            </a:endParaRPr>
          </a:p>
        </p:txBody>
      </p:sp>
      <p:pic>
        <p:nvPicPr>
          <p:cNvPr id="2054" name="Picture 6" descr="k-means clustering">
            <a:extLst>
              <a:ext uri="{FF2B5EF4-FFF2-40B4-BE49-F238E27FC236}">
                <a16:creationId xmlns:a16="http://schemas.microsoft.com/office/drawing/2014/main" id="{3D0F38D2-AD97-43E3-9195-F49DA754A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121" y="2930842"/>
            <a:ext cx="264795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04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D915E-5250-43EE-8B31-D6B403BE96B8}"/>
              </a:ext>
            </a:extLst>
          </p:cNvPr>
          <p:cNvSpPr>
            <a:spLocks noGrp="1"/>
          </p:cNvSpPr>
          <p:nvPr>
            <p:ph idx="1"/>
          </p:nvPr>
        </p:nvSpPr>
        <p:spPr>
          <a:xfrm>
            <a:off x="678402" y="511730"/>
            <a:ext cx="10515600" cy="5667128"/>
          </a:xfrm>
        </p:spPr>
        <p:txBody>
          <a:bodyPr>
            <a:normAutofit/>
          </a:bodyPr>
          <a:lstStyle/>
          <a:p>
            <a:pPr algn="l"/>
            <a:r>
              <a:rPr lang="en-US" b="0" i="0" dirty="0">
                <a:solidFill>
                  <a:srgbClr val="222222"/>
                </a:solidFill>
                <a:effectLst/>
                <a:latin typeface="Times New Roman" panose="02020603050405020304" pitchFamily="18" charset="0"/>
                <a:cs typeface="Times New Roman" panose="02020603050405020304" pitchFamily="18" charset="0"/>
              </a:rPr>
              <a:t>Step 1: Choose the number of clusters </a:t>
            </a:r>
            <a:r>
              <a:rPr lang="en-US" b="0" i="1" dirty="0">
                <a:solidFill>
                  <a:srgbClr val="222222"/>
                </a:solidFill>
                <a:effectLst/>
                <a:latin typeface="Times New Roman" panose="02020603050405020304" pitchFamily="18" charset="0"/>
                <a:cs typeface="Times New Roman" panose="02020603050405020304" pitchFamily="18" charset="0"/>
              </a:rPr>
              <a:t>k</a:t>
            </a:r>
            <a:endParaRPr lang="en-US" b="0" i="0" dirty="0">
              <a:solidFill>
                <a:srgbClr val="222222"/>
              </a:solidFill>
              <a:effectLst/>
              <a:latin typeface="Times New Roman" panose="02020603050405020304" pitchFamily="18" charset="0"/>
              <a:cs typeface="Times New Roman" panose="02020603050405020304" pitchFamily="18" charset="0"/>
            </a:endParaRPr>
          </a:p>
          <a:p>
            <a:pPr lvl="1"/>
            <a:r>
              <a:rPr lang="en-US" b="0" i="0" dirty="0">
                <a:solidFill>
                  <a:srgbClr val="222222"/>
                </a:solidFill>
                <a:effectLst/>
                <a:latin typeface="Times New Roman" panose="02020603050405020304" pitchFamily="18" charset="0"/>
                <a:cs typeface="Times New Roman" panose="02020603050405020304" pitchFamily="18" charset="0"/>
              </a:rPr>
              <a:t>The first step in k-means is to pick the number of clusters, k.</a:t>
            </a:r>
          </a:p>
          <a:p>
            <a:pPr algn="l"/>
            <a:r>
              <a:rPr lang="en-US" b="0" i="0" dirty="0">
                <a:solidFill>
                  <a:srgbClr val="222222"/>
                </a:solidFill>
                <a:effectLst/>
                <a:latin typeface="Times New Roman" panose="02020603050405020304" pitchFamily="18" charset="0"/>
                <a:cs typeface="Times New Roman" panose="02020603050405020304" pitchFamily="18" charset="0"/>
              </a:rPr>
              <a:t>Step 2: Select k random points from the data as centroids</a:t>
            </a:r>
          </a:p>
          <a:p>
            <a:pPr lvl="1"/>
            <a:r>
              <a:rPr lang="en-US" b="0" i="0" dirty="0">
                <a:solidFill>
                  <a:srgbClr val="222222"/>
                </a:solidFill>
                <a:effectLst/>
                <a:latin typeface="Times New Roman" panose="02020603050405020304" pitchFamily="18" charset="0"/>
                <a:cs typeface="Times New Roman" panose="02020603050405020304" pitchFamily="18" charset="0"/>
              </a:rPr>
              <a:t>Next, we randomly select the centroid for each cluster. Let’s say we want to have 2 clusters, so k is equal to 2 here. We then randomly select the centroid:</a:t>
            </a:r>
          </a:p>
          <a:p>
            <a:pPr algn="l"/>
            <a:endParaRPr lang="en-US" dirty="0">
              <a:solidFill>
                <a:srgbClr val="222222"/>
              </a:solidFill>
              <a:latin typeface="Times New Roman" panose="02020603050405020304" pitchFamily="18" charset="0"/>
              <a:cs typeface="Times New Roman" panose="02020603050405020304" pitchFamily="18" charset="0"/>
            </a:endParaRPr>
          </a:p>
          <a:p>
            <a:pPr algn="l"/>
            <a:endParaRPr lang="en-US" b="0" i="0" dirty="0">
              <a:solidFill>
                <a:srgbClr val="222222"/>
              </a:solidFill>
              <a:effectLst/>
              <a:latin typeface="Times New Roman" panose="02020603050405020304" pitchFamily="18" charset="0"/>
              <a:cs typeface="Times New Roman" panose="02020603050405020304" pitchFamily="18" charset="0"/>
            </a:endParaRPr>
          </a:p>
          <a:p>
            <a:pPr algn="l"/>
            <a:endParaRPr lang="en-US" dirty="0">
              <a:solidFill>
                <a:srgbClr val="222222"/>
              </a:solidFill>
              <a:latin typeface="Times New Roman" panose="02020603050405020304" pitchFamily="18" charset="0"/>
              <a:cs typeface="Times New Roman" panose="02020603050405020304" pitchFamily="18" charset="0"/>
            </a:endParaRPr>
          </a:p>
          <a:p>
            <a:pPr algn="l"/>
            <a:endParaRPr lang="en-US" b="0" i="0" dirty="0">
              <a:solidFill>
                <a:srgbClr val="222222"/>
              </a:solidFill>
              <a:effectLst/>
              <a:latin typeface="Times New Roman" panose="02020603050405020304" pitchFamily="18" charset="0"/>
              <a:cs typeface="Times New Roman" panose="02020603050405020304" pitchFamily="18" charset="0"/>
            </a:endParaRPr>
          </a:p>
          <a:p>
            <a:pPr algn="l"/>
            <a:endParaRPr lang="en-US" b="0" i="0" dirty="0">
              <a:solidFill>
                <a:srgbClr val="222222"/>
              </a:solidFill>
              <a:effectLst/>
              <a:latin typeface="Times New Roman" panose="02020603050405020304" pitchFamily="18" charset="0"/>
              <a:cs typeface="Times New Roman" panose="02020603050405020304" pitchFamily="18" charset="0"/>
            </a:endParaRPr>
          </a:p>
          <a:p>
            <a:pPr algn="l"/>
            <a:r>
              <a:rPr lang="en-US" b="0" i="0" dirty="0">
                <a:solidFill>
                  <a:srgbClr val="222222"/>
                </a:solidFill>
                <a:effectLst/>
                <a:latin typeface="Times New Roman" panose="02020603050405020304" pitchFamily="18" charset="0"/>
                <a:cs typeface="Times New Roman" panose="02020603050405020304" pitchFamily="18" charset="0"/>
              </a:rPr>
              <a:t>Here, the red and green circles represent the centroid for these clusters.</a:t>
            </a:r>
          </a:p>
          <a:p>
            <a:pPr algn="l"/>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074" name="Picture 2" descr="random cluster centroids">
            <a:extLst>
              <a:ext uri="{FF2B5EF4-FFF2-40B4-BE49-F238E27FC236}">
                <a16:creationId xmlns:a16="http://schemas.microsoft.com/office/drawing/2014/main" id="{A42314BF-3329-4BC7-AEF5-898C102BA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702" y="3102469"/>
            <a:ext cx="2667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58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1BC98-3325-4505-8F51-C66A2BDA6EFF}"/>
              </a:ext>
            </a:extLst>
          </p:cNvPr>
          <p:cNvSpPr>
            <a:spLocks noGrp="1"/>
          </p:cNvSpPr>
          <p:nvPr>
            <p:ph idx="1"/>
          </p:nvPr>
        </p:nvSpPr>
        <p:spPr>
          <a:xfrm>
            <a:off x="838200" y="887767"/>
            <a:ext cx="10515600" cy="5289196"/>
          </a:xfrm>
        </p:spPr>
        <p:txBody>
          <a:bodyPr>
            <a:normAutofit/>
          </a:bodyPr>
          <a:lstStyle/>
          <a:p>
            <a:pPr algn="l"/>
            <a:r>
              <a:rPr lang="en-US" b="0" i="0" dirty="0">
                <a:solidFill>
                  <a:srgbClr val="222222"/>
                </a:solidFill>
                <a:effectLst/>
                <a:latin typeface="Times New Roman" panose="02020603050405020304" pitchFamily="18" charset="0"/>
                <a:cs typeface="Times New Roman" panose="02020603050405020304" pitchFamily="18" charset="0"/>
              </a:rPr>
              <a:t>Step 3: Assign all the points to the closest cluster centroid</a:t>
            </a:r>
          </a:p>
          <a:p>
            <a:pPr lvl="1"/>
            <a:r>
              <a:rPr lang="en-US" b="0" i="0" dirty="0">
                <a:solidFill>
                  <a:srgbClr val="222222"/>
                </a:solidFill>
                <a:effectLst/>
                <a:latin typeface="Times New Roman" panose="02020603050405020304" pitchFamily="18" charset="0"/>
                <a:cs typeface="Times New Roman" panose="02020603050405020304" pitchFamily="18" charset="0"/>
              </a:rPr>
              <a:t>Once we have initialized the centroids, we assign each point to the closest cluster centroid:</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Here you can see that the points which are closer to the red point are assigned to the red cluster whereas the points which are closer to the green point are assigned to the green cluster.</a:t>
            </a:r>
            <a:endParaRPr lang="en-IN" dirty="0">
              <a:latin typeface="Times New Roman" panose="02020603050405020304" pitchFamily="18" charset="0"/>
              <a:cs typeface="Times New Roman" panose="02020603050405020304" pitchFamily="18" charset="0"/>
            </a:endParaRPr>
          </a:p>
        </p:txBody>
      </p:sp>
      <p:pic>
        <p:nvPicPr>
          <p:cNvPr id="4098" name="Picture 2" descr="Clusters">
            <a:extLst>
              <a:ext uri="{FF2B5EF4-FFF2-40B4-BE49-F238E27FC236}">
                <a16:creationId xmlns:a16="http://schemas.microsoft.com/office/drawing/2014/main" id="{7222B7E3-7DB8-4E4E-B86E-4015653D2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175" y="2605088"/>
            <a:ext cx="253365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7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CD22-7FD4-4ECA-8767-4BD563FCEB8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C6A4263-297C-4127-A4D8-52E3AD8CDF34}"/>
              </a:ext>
            </a:extLst>
          </p:cNvPr>
          <p:cNvSpPr>
            <a:spLocks noGrp="1"/>
          </p:cNvSpPr>
          <p:nvPr>
            <p:ph idx="1"/>
          </p:nvPr>
        </p:nvSpPr>
        <p:spPr/>
        <p:txBody>
          <a:bodyPr/>
          <a:lstStyle/>
          <a:p>
            <a:pPr algn="l"/>
            <a:r>
              <a:rPr lang="en-US" b="0" i="0" dirty="0">
                <a:solidFill>
                  <a:srgbClr val="222222"/>
                </a:solidFill>
                <a:effectLst/>
                <a:latin typeface="Times New Roman" panose="02020603050405020304" pitchFamily="18" charset="0"/>
                <a:cs typeface="Times New Roman" panose="02020603050405020304" pitchFamily="18" charset="0"/>
              </a:rPr>
              <a:t>Step 4: Recompute the centroids of newly formed clusters</a:t>
            </a:r>
          </a:p>
          <a:p>
            <a:pPr lvl="1"/>
            <a:r>
              <a:rPr lang="en-US" b="0" i="0" dirty="0">
                <a:solidFill>
                  <a:srgbClr val="222222"/>
                </a:solidFill>
                <a:effectLst/>
                <a:latin typeface="Times New Roman" panose="02020603050405020304" pitchFamily="18" charset="0"/>
                <a:cs typeface="Times New Roman" panose="02020603050405020304" pitchFamily="18" charset="0"/>
              </a:rPr>
              <a:t>Now, once we have assigned all of the points to either cluster, the next step is to compute the centroids of newly formed clusters:</a:t>
            </a:r>
          </a:p>
          <a:p>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US" dirty="0">
              <a:solidFill>
                <a:srgbClr val="222222"/>
              </a:solidFill>
              <a:latin typeface="Times New Roman" panose="02020603050405020304" pitchFamily="18" charset="0"/>
              <a:cs typeface="Times New Roman" panose="02020603050405020304" pitchFamily="18" charset="0"/>
            </a:endParaRPr>
          </a:p>
          <a:p>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US" dirty="0">
              <a:solidFill>
                <a:srgbClr val="222222"/>
              </a:solidFill>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Here, the red and green crosses are the new centroids.</a:t>
            </a:r>
            <a:endParaRPr lang="en-IN" dirty="0">
              <a:latin typeface="Times New Roman" panose="02020603050405020304" pitchFamily="18" charset="0"/>
              <a:cs typeface="Times New Roman" panose="02020603050405020304" pitchFamily="18" charset="0"/>
            </a:endParaRPr>
          </a:p>
        </p:txBody>
      </p:sp>
      <p:pic>
        <p:nvPicPr>
          <p:cNvPr id="5122" name="Picture 2" descr="new cluster centroids">
            <a:extLst>
              <a:ext uri="{FF2B5EF4-FFF2-40B4-BE49-F238E27FC236}">
                <a16:creationId xmlns:a16="http://schemas.microsoft.com/office/drawing/2014/main" id="{3E992C07-232E-4A9C-A979-42F0D6F2A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566" y="3429000"/>
            <a:ext cx="26860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30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261AE-1F57-4430-B365-926EDD87E235}"/>
              </a:ext>
            </a:extLst>
          </p:cNvPr>
          <p:cNvSpPr>
            <a:spLocks noGrp="1"/>
          </p:cNvSpPr>
          <p:nvPr>
            <p:ph idx="1"/>
          </p:nvPr>
        </p:nvSpPr>
        <p:spPr>
          <a:xfrm>
            <a:off x="838200" y="994299"/>
            <a:ext cx="10515600" cy="5637320"/>
          </a:xfrm>
        </p:spPr>
        <p:txBody>
          <a:bodyPr/>
          <a:lstStyle/>
          <a:p>
            <a:pPr algn="l"/>
            <a:r>
              <a:rPr lang="en-US" b="0" i="0" dirty="0">
                <a:solidFill>
                  <a:srgbClr val="222222"/>
                </a:solidFill>
                <a:effectLst/>
                <a:latin typeface="Times New Roman" panose="02020603050405020304" pitchFamily="18" charset="0"/>
                <a:cs typeface="Times New Roman" panose="02020603050405020304" pitchFamily="18" charset="0"/>
              </a:rPr>
              <a:t>Step 5: Repeat steps 3 and 4</a:t>
            </a:r>
          </a:p>
          <a:p>
            <a:pPr lvl="1"/>
            <a:r>
              <a:rPr lang="en-US" b="0" i="0" dirty="0">
                <a:solidFill>
                  <a:srgbClr val="222222"/>
                </a:solidFill>
                <a:effectLst/>
                <a:latin typeface="Times New Roman" panose="02020603050405020304" pitchFamily="18" charset="0"/>
                <a:cs typeface="Times New Roman" panose="02020603050405020304" pitchFamily="18" charset="0"/>
              </a:rPr>
              <a:t>We then repeat steps 3 and 4:</a:t>
            </a:r>
          </a:p>
          <a:p>
            <a:pPr algn="l"/>
            <a:endParaRPr lang="en-US" dirty="0">
              <a:solidFill>
                <a:srgbClr val="222222"/>
              </a:solidFill>
              <a:latin typeface="Times New Roman" panose="02020603050405020304" pitchFamily="18" charset="0"/>
              <a:cs typeface="Times New Roman" panose="02020603050405020304" pitchFamily="18" charset="0"/>
            </a:endParaRPr>
          </a:p>
          <a:p>
            <a:pPr algn="l"/>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US" b="0" i="1" dirty="0">
              <a:solidFill>
                <a:srgbClr val="222222"/>
              </a:solidFill>
              <a:effectLst/>
              <a:latin typeface="Times New Roman" panose="02020603050405020304" pitchFamily="18" charset="0"/>
              <a:cs typeface="Times New Roman" panose="02020603050405020304" pitchFamily="18" charset="0"/>
            </a:endParaRPr>
          </a:p>
          <a:p>
            <a:endParaRPr lang="en-US" b="0" i="1" dirty="0">
              <a:solidFill>
                <a:srgbClr val="222222"/>
              </a:solidFill>
              <a:effectLst/>
              <a:latin typeface="Times New Roman" panose="02020603050405020304" pitchFamily="18" charset="0"/>
              <a:cs typeface="Times New Roman" panose="02020603050405020304" pitchFamily="18" charset="0"/>
            </a:endParaRPr>
          </a:p>
          <a:p>
            <a:endParaRPr lang="en-US" i="1" dirty="0">
              <a:solidFill>
                <a:srgbClr val="222222"/>
              </a:solidFill>
              <a:latin typeface="Times New Roman" panose="02020603050405020304" pitchFamily="18" charset="0"/>
              <a:cs typeface="Times New Roman" panose="02020603050405020304" pitchFamily="18" charset="0"/>
            </a:endParaRPr>
          </a:p>
          <a:p>
            <a:r>
              <a:rPr lang="en-US" b="0" i="1" dirty="0">
                <a:solidFill>
                  <a:srgbClr val="222222"/>
                </a:solidFill>
                <a:effectLst/>
                <a:latin typeface="Times New Roman" panose="02020603050405020304" pitchFamily="18" charset="0"/>
                <a:cs typeface="Times New Roman" panose="02020603050405020304" pitchFamily="18" charset="0"/>
              </a:rPr>
              <a:t>The step of computing the centroid and assigning all the points to the cluster based on their distance from the centroid is a single iteration</a:t>
            </a:r>
            <a:r>
              <a:rPr lang="en-US" b="0" i="0" dirty="0">
                <a:solidFill>
                  <a:srgbClr val="222222"/>
                </a:solidFill>
                <a:effectLst/>
                <a:latin typeface="Times New Roman" panose="02020603050405020304" pitchFamily="18" charset="0"/>
                <a:cs typeface="Times New Roman" panose="02020603050405020304" pitchFamily="18" charset="0"/>
              </a:rPr>
              <a:t>. But wait – when should we stop this process? It can’t run till eternity, right?</a:t>
            </a:r>
            <a:endParaRPr lang="en-IN" dirty="0">
              <a:latin typeface="Times New Roman" panose="02020603050405020304" pitchFamily="18" charset="0"/>
              <a:cs typeface="Times New Roman" panose="02020603050405020304" pitchFamily="18" charset="0"/>
            </a:endParaRPr>
          </a:p>
        </p:txBody>
      </p:sp>
      <p:pic>
        <p:nvPicPr>
          <p:cNvPr id="6146" name="Picture 2" descr="clustering">
            <a:extLst>
              <a:ext uri="{FF2B5EF4-FFF2-40B4-BE49-F238E27FC236}">
                <a16:creationId xmlns:a16="http://schemas.microsoft.com/office/drawing/2014/main" id="{DBACFF6F-8651-4243-B1DC-0D9AD0BD5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614613"/>
            <a:ext cx="26098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15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1327</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charter</vt:lpstr>
      <vt:lpstr>Lato</vt:lpstr>
      <vt:lpstr>Menlo</vt:lpstr>
      <vt:lpstr>Times New Roman</vt:lpstr>
      <vt:lpstr>Office Theme</vt:lpstr>
      <vt:lpstr>K-Means </vt:lpstr>
      <vt:lpstr>What is K – Means?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Stopping Criteria for K-Means Clustering</vt:lpstr>
      <vt:lpstr>PowerPoint Presentation</vt:lpstr>
      <vt:lpstr>Implementing K- Means using Python</vt:lpstr>
      <vt:lpstr>Importing Libraries</vt:lpstr>
      <vt:lpstr>Generate random data</vt:lpstr>
      <vt:lpstr>Use Scikit-Learn</vt:lpstr>
      <vt:lpstr>Finding the centroid</vt:lpstr>
      <vt:lpstr>PowerPoint Presentation</vt:lpstr>
      <vt:lpstr>Testing the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dc:title>
  <dc:creator>Amit Gupta</dc:creator>
  <cp:lastModifiedBy>Amit Gupta</cp:lastModifiedBy>
  <cp:revision>12</cp:revision>
  <dcterms:created xsi:type="dcterms:W3CDTF">2021-10-02T04:51:05Z</dcterms:created>
  <dcterms:modified xsi:type="dcterms:W3CDTF">2021-10-02T05:43:41Z</dcterms:modified>
</cp:coreProperties>
</file>