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3BEA80-FDB0-4DFB-A3BF-767DF337C8AE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8C2FE8F-BD96-47E3-84D1-B7E92801F0B3}">
      <dgm:prSet phldrT="[Text]" custT="1"/>
      <dgm:spPr>
        <a:solidFill>
          <a:srgbClr val="C00000"/>
        </a:solidFill>
      </dgm:spPr>
      <dgm:t>
        <a:bodyPr/>
        <a:lstStyle/>
        <a:p>
          <a:r>
            <a:rPr lang="en-IN" sz="1400" b="1" i="0" dirty="0">
              <a:latin typeface="Arial Black" panose="020B0A04020102020204" pitchFamily="34" charset="0"/>
            </a:rPr>
            <a:t>Techniques of Dimensionality Reduction</a:t>
          </a:r>
          <a:endParaRPr lang="en-IN" sz="1400" b="1" dirty="0">
            <a:latin typeface="Arial Black" panose="020B0A04020102020204" pitchFamily="34" charset="0"/>
          </a:endParaRPr>
        </a:p>
      </dgm:t>
    </dgm:pt>
    <dgm:pt modelId="{81424060-F9A7-4A9E-A333-00877AF27ADE}" type="parTrans" cxnId="{89F0EC39-6AE7-4ACB-BDBA-BAB0BA16E9FA}">
      <dgm:prSet/>
      <dgm:spPr/>
      <dgm:t>
        <a:bodyPr/>
        <a:lstStyle/>
        <a:p>
          <a:endParaRPr lang="en-IN"/>
        </a:p>
      </dgm:t>
    </dgm:pt>
    <dgm:pt modelId="{21EB96BC-8873-4CF7-8262-F258EF264F83}" type="sibTrans" cxnId="{89F0EC39-6AE7-4ACB-BDBA-BAB0BA16E9FA}">
      <dgm:prSet/>
      <dgm:spPr/>
      <dgm:t>
        <a:bodyPr/>
        <a:lstStyle/>
        <a:p>
          <a:endParaRPr lang="en-IN"/>
        </a:p>
      </dgm:t>
    </dgm:pt>
    <dgm:pt modelId="{C0055683-1DF3-4924-8916-20FDD2D0877C}">
      <dgm:prSet phldrT="[Text]"/>
      <dgm:spPr>
        <a:solidFill>
          <a:schemeClr val="accent4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IN" b="1" i="0">
              <a:solidFill>
                <a:srgbClr val="7030A0"/>
              </a:solidFill>
            </a:rPr>
            <a:t>Principal Component Analysis</a:t>
          </a:r>
          <a:endParaRPr lang="en-IN" dirty="0">
            <a:solidFill>
              <a:srgbClr val="7030A0"/>
            </a:solidFill>
          </a:endParaRPr>
        </a:p>
      </dgm:t>
    </dgm:pt>
    <dgm:pt modelId="{1DEB18DA-8F34-42D1-8C16-A546DD50F1AC}" type="parTrans" cxnId="{4F9DEDF3-CBB8-438E-A4C8-C95B061A9B62}">
      <dgm:prSet/>
      <dgm:spPr/>
      <dgm:t>
        <a:bodyPr/>
        <a:lstStyle/>
        <a:p>
          <a:endParaRPr lang="en-IN"/>
        </a:p>
      </dgm:t>
    </dgm:pt>
    <dgm:pt modelId="{40DA4537-0DB5-40E1-825C-9A06133B7A06}" type="sibTrans" cxnId="{4F9DEDF3-CBB8-438E-A4C8-C95B061A9B62}">
      <dgm:prSet/>
      <dgm:spPr/>
      <dgm:t>
        <a:bodyPr/>
        <a:lstStyle/>
        <a:p>
          <a:endParaRPr lang="en-IN"/>
        </a:p>
      </dgm:t>
    </dgm:pt>
    <dgm:pt modelId="{1B30BF41-2E09-4550-8942-622EF08C12A8}">
      <dgm:prSet phldrT="[Text]"/>
      <dgm:spPr>
        <a:solidFill>
          <a:schemeClr val="accent4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IN" b="1" i="0" dirty="0">
              <a:solidFill>
                <a:srgbClr val="7030A0"/>
              </a:solidFill>
            </a:rPr>
            <a:t>Backward Elimination</a:t>
          </a:r>
          <a:endParaRPr lang="en-IN" dirty="0">
            <a:solidFill>
              <a:srgbClr val="7030A0"/>
            </a:solidFill>
          </a:endParaRPr>
        </a:p>
      </dgm:t>
    </dgm:pt>
    <dgm:pt modelId="{E958FA61-CBFB-4846-9EBF-503349D264BF}" type="parTrans" cxnId="{8004104A-7928-40F2-8BF1-F2E960F576ED}">
      <dgm:prSet/>
      <dgm:spPr/>
      <dgm:t>
        <a:bodyPr/>
        <a:lstStyle/>
        <a:p>
          <a:endParaRPr lang="en-IN"/>
        </a:p>
      </dgm:t>
    </dgm:pt>
    <dgm:pt modelId="{5032D428-1BD8-49B8-851D-BFC291D53755}" type="sibTrans" cxnId="{8004104A-7928-40F2-8BF1-F2E960F576ED}">
      <dgm:prSet/>
      <dgm:spPr/>
      <dgm:t>
        <a:bodyPr/>
        <a:lstStyle/>
        <a:p>
          <a:endParaRPr lang="en-IN"/>
        </a:p>
      </dgm:t>
    </dgm:pt>
    <dgm:pt modelId="{68E8F5C6-21AE-4263-8EA6-5715A24359F9}">
      <dgm:prSet phldrT="[Text]"/>
      <dgm:spPr>
        <a:solidFill>
          <a:schemeClr val="accent4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IN" b="1" i="0">
              <a:solidFill>
                <a:srgbClr val="7030A0"/>
              </a:solidFill>
            </a:rPr>
            <a:t>Forward Selection</a:t>
          </a:r>
          <a:endParaRPr lang="en-IN" dirty="0">
            <a:solidFill>
              <a:srgbClr val="7030A0"/>
            </a:solidFill>
          </a:endParaRPr>
        </a:p>
      </dgm:t>
    </dgm:pt>
    <dgm:pt modelId="{B17FB1E0-815B-414B-813A-C6082669DC8E}" type="parTrans" cxnId="{A0D081BB-05BC-45ED-B7EA-2166C5BB8BD7}">
      <dgm:prSet/>
      <dgm:spPr/>
      <dgm:t>
        <a:bodyPr/>
        <a:lstStyle/>
        <a:p>
          <a:endParaRPr lang="en-IN"/>
        </a:p>
      </dgm:t>
    </dgm:pt>
    <dgm:pt modelId="{5E11309F-4757-40A5-A2BB-5BA2802EB9F7}" type="sibTrans" cxnId="{A0D081BB-05BC-45ED-B7EA-2166C5BB8BD7}">
      <dgm:prSet/>
      <dgm:spPr/>
      <dgm:t>
        <a:bodyPr/>
        <a:lstStyle/>
        <a:p>
          <a:endParaRPr lang="en-IN"/>
        </a:p>
      </dgm:t>
    </dgm:pt>
    <dgm:pt modelId="{7813D9CF-DC18-4C10-8C0A-5431F260E7CD}">
      <dgm:prSet phldrT="[Text]"/>
      <dgm:spPr>
        <a:solidFill>
          <a:schemeClr val="accent4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IN" b="1" i="0">
              <a:solidFill>
                <a:srgbClr val="7030A0"/>
              </a:solidFill>
            </a:rPr>
            <a:t>Missing Value Ratio</a:t>
          </a:r>
          <a:endParaRPr lang="en-IN" dirty="0">
            <a:solidFill>
              <a:srgbClr val="7030A0"/>
            </a:solidFill>
          </a:endParaRPr>
        </a:p>
      </dgm:t>
    </dgm:pt>
    <dgm:pt modelId="{62F89DBA-DF20-4F56-9919-058166BCBF7A}" type="parTrans" cxnId="{BAB5EB38-C21E-41F4-A426-6326280652B9}">
      <dgm:prSet/>
      <dgm:spPr/>
      <dgm:t>
        <a:bodyPr/>
        <a:lstStyle/>
        <a:p>
          <a:endParaRPr lang="en-IN"/>
        </a:p>
      </dgm:t>
    </dgm:pt>
    <dgm:pt modelId="{99736F98-B14E-4C5B-B8F8-36F3B0AD8FC9}" type="sibTrans" cxnId="{BAB5EB38-C21E-41F4-A426-6326280652B9}">
      <dgm:prSet/>
      <dgm:spPr/>
      <dgm:t>
        <a:bodyPr/>
        <a:lstStyle/>
        <a:p>
          <a:endParaRPr lang="en-IN"/>
        </a:p>
      </dgm:t>
    </dgm:pt>
    <dgm:pt modelId="{A44734AA-37BE-4371-B17E-CF6AD2ED5DAC}">
      <dgm:prSet phldrT="[Text]"/>
      <dgm:spPr>
        <a:solidFill>
          <a:schemeClr val="accent4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IN" b="1" i="0">
              <a:solidFill>
                <a:srgbClr val="7030A0"/>
              </a:solidFill>
            </a:rPr>
            <a:t>Low Variance Filter</a:t>
          </a:r>
          <a:endParaRPr lang="en-IN" dirty="0">
            <a:solidFill>
              <a:srgbClr val="7030A0"/>
            </a:solidFill>
          </a:endParaRPr>
        </a:p>
      </dgm:t>
    </dgm:pt>
    <dgm:pt modelId="{D16B0DE8-990D-489D-8FA3-18BFF631CE95}" type="parTrans" cxnId="{3836C0B0-06C2-449C-8030-0A4ADFFE46CB}">
      <dgm:prSet/>
      <dgm:spPr/>
      <dgm:t>
        <a:bodyPr/>
        <a:lstStyle/>
        <a:p>
          <a:endParaRPr lang="en-IN"/>
        </a:p>
      </dgm:t>
    </dgm:pt>
    <dgm:pt modelId="{2FDF8BDB-EAEB-4F53-83DA-C7867256C2BC}" type="sibTrans" cxnId="{3836C0B0-06C2-449C-8030-0A4ADFFE46CB}">
      <dgm:prSet/>
      <dgm:spPr/>
      <dgm:t>
        <a:bodyPr/>
        <a:lstStyle/>
        <a:p>
          <a:endParaRPr lang="en-IN"/>
        </a:p>
      </dgm:t>
    </dgm:pt>
    <dgm:pt modelId="{AAD9733B-2065-4435-893B-F281A2ABB5EB}">
      <dgm:prSet phldrT="[Text]"/>
      <dgm:spPr>
        <a:solidFill>
          <a:schemeClr val="accent4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IN" b="1" i="0">
              <a:solidFill>
                <a:srgbClr val="7030A0"/>
              </a:solidFill>
            </a:rPr>
            <a:t>High Correlation Filter</a:t>
          </a:r>
          <a:endParaRPr lang="en-IN" dirty="0">
            <a:solidFill>
              <a:srgbClr val="7030A0"/>
            </a:solidFill>
          </a:endParaRPr>
        </a:p>
      </dgm:t>
    </dgm:pt>
    <dgm:pt modelId="{82043FFF-8D45-4F81-8F3D-79E07C6EA502}" type="parTrans" cxnId="{33296C37-9CC2-413B-A050-1EDE2C6B8D87}">
      <dgm:prSet/>
      <dgm:spPr/>
      <dgm:t>
        <a:bodyPr/>
        <a:lstStyle/>
        <a:p>
          <a:endParaRPr lang="en-IN"/>
        </a:p>
      </dgm:t>
    </dgm:pt>
    <dgm:pt modelId="{6DBC3DDC-06BF-4400-A8A4-0DD4753CF543}" type="sibTrans" cxnId="{33296C37-9CC2-413B-A050-1EDE2C6B8D87}">
      <dgm:prSet/>
      <dgm:spPr/>
      <dgm:t>
        <a:bodyPr/>
        <a:lstStyle/>
        <a:p>
          <a:endParaRPr lang="en-IN"/>
        </a:p>
      </dgm:t>
    </dgm:pt>
    <dgm:pt modelId="{959820F3-3CFE-42BC-9C21-6CDDD11AE3AF}" type="pres">
      <dgm:prSet presAssocID="{DA3BEA80-FDB0-4DFB-A3BF-767DF337C8A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3D8066D-A841-417E-A7D6-5A4139094237}" type="pres">
      <dgm:prSet presAssocID="{18C2FE8F-BD96-47E3-84D1-B7E92801F0B3}" presName="Parent" presStyleLbl="node0" presStyleIdx="0" presStyleCnt="1">
        <dgm:presLayoutVars>
          <dgm:chMax val="6"/>
          <dgm:chPref val="6"/>
        </dgm:presLayoutVars>
      </dgm:prSet>
      <dgm:spPr/>
    </dgm:pt>
    <dgm:pt modelId="{0BFCA55C-C521-4AAE-A18A-9F261E07FEEB}" type="pres">
      <dgm:prSet presAssocID="{C0055683-1DF3-4924-8916-20FDD2D0877C}" presName="Accent1" presStyleCnt="0"/>
      <dgm:spPr/>
    </dgm:pt>
    <dgm:pt modelId="{4F518262-3FD9-4B71-9F45-FDE98B750C1F}" type="pres">
      <dgm:prSet presAssocID="{C0055683-1DF3-4924-8916-20FDD2D0877C}" presName="Accent" presStyleLbl="bgShp" presStyleIdx="0" presStyleCnt="6"/>
      <dgm:spPr/>
    </dgm:pt>
    <dgm:pt modelId="{B923051B-74EA-43F5-98ED-F6CE38B9032B}" type="pres">
      <dgm:prSet presAssocID="{C0055683-1DF3-4924-8916-20FDD2D0877C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7AAA4A5-AC38-426C-A1E7-1BA87CDB5921}" type="pres">
      <dgm:prSet presAssocID="{1B30BF41-2E09-4550-8942-622EF08C12A8}" presName="Accent2" presStyleCnt="0"/>
      <dgm:spPr/>
    </dgm:pt>
    <dgm:pt modelId="{76D63B43-E2D4-43D4-A831-D635D4434197}" type="pres">
      <dgm:prSet presAssocID="{1B30BF41-2E09-4550-8942-622EF08C12A8}" presName="Accent" presStyleLbl="bgShp" presStyleIdx="1" presStyleCnt="6"/>
      <dgm:spPr/>
    </dgm:pt>
    <dgm:pt modelId="{744BFC91-0DC2-45DB-A835-D619E8335E23}" type="pres">
      <dgm:prSet presAssocID="{1B30BF41-2E09-4550-8942-622EF08C12A8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E2A30D0-2E66-47B8-96A9-9888FA460F1F}" type="pres">
      <dgm:prSet presAssocID="{68E8F5C6-21AE-4263-8EA6-5715A24359F9}" presName="Accent3" presStyleCnt="0"/>
      <dgm:spPr/>
    </dgm:pt>
    <dgm:pt modelId="{C0F25F19-7E4B-4A31-A2E0-8DBAF8326455}" type="pres">
      <dgm:prSet presAssocID="{68E8F5C6-21AE-4263-8EA6-5715A24359F9}" presName="Accent" presStyleLbl="bgShp" presStyleIdx="2" presStyleCnt="6"/>
      <dgm:spPr/>
    </dgm:pt>
    <dgm:pt modelId="{1E1A81E4-A2C5-4391-833A-E84FDDB2F0F9}" type="pres">
      <dgm:prSet presAssocID="{68E8F5C6-21AE-4263-8EA6-5715A24359F9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BCBE9FF-3B47-46A1-BEAF-61E86DE014FE}" type="pres">
      <dgm:prSet presAssocID="{7813D9CF-DC18-4C10-8C0A-5431F260E7CD}" presName="Accent4" presStyleCnt="0"/>
      <dgm:spPr/>
    </dgm:pt>
    <dgm:pt modelId="{9EB367B2-A9C3-4EFC-858E-BE674B2669C7}" type="pres">
      <dgm:prSet presAssocID="{7813D9CF-DC18-4C10-8C0A-5431F260E7CD}" presName="Accent" presStyleLbl="bgShp" presStyleIdx="3" presStyleCnt="6"/>
      <dgm:spPr/>
    </dgm:pt>
    <dgm:pt modelId="{E6F989AE-3C0B-4F50-B683-72867B22B1D0}" type="pres">
      <dgm:prSet presAssocID="{7813D9CF-DC18-4C10-8C0A-5431F260E7CD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6AAE3BC0-B8CF-4D79-AF2C-CD42AAC7F2AD}" type="pres">
      <dgm:prSet presAssocID="{A44734AA-37BE-4371-B17E-CF6AD2ED5DAC}" presName="Accent5" presStyleCnt="0"/>
      <dgm:spPr/>
    </dgm:pt>
    <dgm:pt modelId="{CFD7779D-A5F9-47C9-832E-80C3FEE348EF}" type="pres">
      <dgm:prSet presAssocID="{A44734AA-37BE-4371-B17E-CF6AD2ED5DAC}" presName="Accent" presStyleLbl="bgShp" presStyleIdx="4" presStyleCnt="6"/>
      <dgm:spPr/>
    </dgm:pt>
    <dgm:pt modelId="{451EB1DD-5515-4A61-B660-9C1E0A1F3E48}" type="pres">
      <dgm:prSet presAssocID="{A44734AA-37BE-4371-B17E-CF6AD2ED5DAC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C92B5BE-012F-4916-8EAB-3162FF059D7F}" type="pres">
      <dgm:prSet presAssocID="{AAD9733B-2065-4435-893B-F281A2ABB5EB}" presName="Accent6" presStyleCnt="0"/>
      <dgm:spPr/>
    </dgm:pt>
    <dgm:pt modelId="{6455DFA0-2E23-4525-97D8-6C5CE74E5A16}" type="pres">
      <dgm:prSet presAssocID="{AAD9733B-2065-4435-893B-F281A2ABB5EB}" presName="Accent" presStyleLbl="bgShp" presStyleIdx="5" presStyleCnt="6"/>
      <dgm:spPr/>
    </dgm:pt>
    <dgm:pt modelId="{644E3104-42F5-4387-861F-4BF194B68D30}" type="pres">
      <dgm:prSet presAssocID="{AAD9733B-2065-4435-893B-F281A2ABB5E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13F4206-1045-4CB0-A55C-AB85E7BD7043}" type="presOf" srcId="{18C2FE8F-BD96-47E3-84D1-B7E92801F0B3}" destId="{53D8066D-A841-417E-A7D6-5A4139094237}" srcOrd="0" destOrd="0" presId="urn:microsoft.com/office/officeart/2011/layout/HexagonRadial"/>
    <dgm:cxn modelId="{DDCD5E13-F66E-448F-A994-0E457E664714}" type="presOf" srcId="{1B30BF41-2E09-4550-8942-622EF08C12A8}" destId="{744BFC91-0DC2-45DB-A835-D619E8335E23}" srcOrd="0" destOrd="0" presId="urn:microsoft.com/office/officeart/2011/layout/HexagonRadial"/>
    <dgm:cxn modelId="{49D66E21-DAD8-4E5A-AEA9-AF6C594D60AC}" type="presOf" srcId="{DA3BEA80-FDB0-4DFB-A3BF-767DF337C8AE}" destId="{959820F3-3CFE-42BC-9C21-6CDDD11AE3AF}" srcOrd="0" destOrd="0" presId="urn:microsoft.com/office/officeart/2011/layout/HexagonRadial"/>
    <dgm:cxn modelId="{82E08B35-A0E6-4EB5-9CEB-7DD15627CC46}" type="presOf" srcId="{C0055683-1DF3-4924-8916-20FDD2D0877C}" destId="{B923051B-74EA-43F5-98ED-F6CE38B9032B}" srcOrd="0" destOrd="0" presId="urn:microsoft.com/office/officeart/2011/layout/HexagonRadial"/>
    <dgm:cxn modelId="{33296C37-9CC2-413B-A050-1EDE2C6B8D87}" srcId="{18C2FE8F-BD96-47E3-84D1-B7E92801F0B3}" destId="{AAD9733B-2065-4435-893B-F281A2ABB5EB}" srcOrd="5" destOrd="0" parTransId="{82043FFF-8D45-4F81-8F3D-79E07C6EA502}" sibTransId="{6DBC3DDC-06BF-4400-A8A4-0DD4753CF543}"/>
    <dgm:cxn modelId="{BAB5EB38-C21E-41F4-A426-6326280652B9}" srcId="{18C2FE8F-BD96-47E3-84D1-B7E92801F0B3}" destId="{7813D9CF-DC18-4C10-8C0A-5431F260E7CD}" srcOrd="3" destOrd="0" parTransId="{62F89DBA-DF20-4F56-9919-058166BCBF7A}" sibTransId="{99736F98-B14E-4C5B-B8F8-36F3B0AD8FC9}"/>
    <dgm:cxn modelId="{B5238739-CFF4-4272-B1D0-3B796BF47111}" type="presOf" srcId="{AAD9733B-2065-4435-893B-F281A2ABB5EB}" destId="{644E3104-42F5-4387-861F-4BF194B68D30}" srcOrd="0" destOrd="0" presId="urn:microsoft.com/office/officeart/2011/layout/HexagonRadial"/>
    <dgm:cxn modelId="{89F0EC39-6AE7-4ACB-BDBA-BAB0BA16E9FA}" srcId="{DA3BEA80-FDB0-4DFB-A3BF-767DF337C8AE}" destId="{18C2FE8F-BD96-47E3-84D1-B7E92801F0B3}" srcOrd="0" destOrd="0" parTransId="{81424060-F9A7-4A9E-A333-00877AF27ADE}" sibTransId="{21EB96BC-8873-4CF7-8262-F258EF264F83}"/>
    <dgm:cxn modelId="{74885167-B055-4F1B-9537-9A9767FACDA4}" type="presOf" srcId="{68E8F5C6-21AE-4263-8EA6-5715A24359F9}" destId="{1E1A81E4-A2C5-4391-833A-E84FDDB2F0F9}" srcOrd="0" destOrd="0" presId="urn:microsoft.com/office/officeart/2011/layout/HexagonRadial"/>
    <dgm:cxn modelId="{8004104A-7928-40F2-8BF1-F2E960F576ED}" srcId="{18C2FE8F-BD96-47E3-84D1-B7E92801F0B3}" destId="{1B30BF41-2E09-4550-8942-622EF08C12A8}" srcOrd="1" destOrd="0" parTransId="{E958FA61-CBFB-4846-9EBF-503349D264BF}" sibTransId="{5032D428-1BD8-49B8-851D-BFC291D53755}"/>
    <dgm:cxn modelId="{3B60114B-43C0-4635-87F8-8B201D90B895}" type="presOf" srcId="{A44734AA-37BE-4371-B17E-CF6AD2ED5DAC}" destId="{451EB1DD-5515-4A61-B660-9C1E0A1F3E48}" srcOrd="0" destOrd="0" presId="urn:microsoft.com/office/officeart/2011/layout/HexagonRadial"/>
    <dgm:cxn modelId="{44D54B83-76B4-427F-BEDC-C3609BE8E688}" type="presOf" srcId="{7813D9CF-DC18-4C10-8C0A-5431F260E7CD}" destId="{E6F989AE-3C0B-4F50-B683-72867B22B1D0}" srcOrd="0" destOrd="0" presId="urn:microsoft.com/office/officeart/2011/layout/HexagonRadial"/>
    <dgm:cxn modelId="{3836C0B0-06C2-449C-8030-0A4ADFFE46CB}" srcId="{18C2FE8F-BD96-47E3-84D1-B7E92801F0B3}" destId="{A44734AA-37BE-4371-B17E-CF6AD2ED5DAC}" srcOrd="4" destOrd="0" parTransId="{D16B0DE8-990D-489D-8FA3-18BFF631CE95}" sibTransId="{2FDF8BDB-EAEB-4F53-83DA-C7867256C2BC}"/>
    <dgm:cxn modelId="{A0D081BB-05BC-45ED-B7EA-2166C5BB8BD7}" srcId="{18C2FE8F-BD96-47E3-84D1-B7E92801F0B3}" destId="{68E8F5C6-21AE-4263-8EA6-5715A24359F9}" srcOrd="2" destOrd="0" parTransId="{B17FB1E0-815B-414B-813A-C6082669DC8E}" sibTransId="{5E11309F-4757-40A5-A2BB-5BA2802EB9F7}"/>
    <dgm:cxn modelId="{4F9DEDF3-CBB8-438E-A4C8-C95B061A9B62}" srcId="{18C2FE8F-BD96-47E3-84D1-B7E92801F0B3}" destId="{C0055683-1DF3-4924-8916-20FDD2D0877C}" srcOrd="0" destOrd="0" parTransId="{1DEB18DA-8F34-42D1-8C16-A546DD50F1AC}" sibTransId="{40DA4537-0DB5-40E1-825C-9A06133B7A06}"/>
    <dgm:cxn modelId="{6C08F6B7-AF46-404B-8AF9-AABA1467CF73}" type="presParOf" srcId="{959820F3-3CFE-42BC-9C21-6CDDD11AE3AF}" destId="{53D8066D-A841-417E-A7D6-5A4139094237}" srcOrd="0" destOrd="0" presId="urn:microsoft.com/office/officeart/2011/layout/HexagonRadial"/>
    <dgm:cxn modelId="{D7E62A48-1BD5-4092-B88C-AC14F56EC380}" type="presParOf" srcId="{959820F3-3CFE-42BC-9C21-6CDDD11AE3AF}" destId="{0BFCA55C-C521-4AAE-A18A-9F261E07FEEB}" srcOrd="1" destOrd="0" presId="urn:microsoft.com/office/officeart/2011/layout/HexagonRadial"/>
    <dgm:cxn modelId="{C2816759-8531-44BD-9862-5B87F0811700}" type="presParOf" srcId="{0BFCA55C-C521-4AAE-A18A-9F261E07FEEB}" destId="{4F518262-3FD9-4B71-9F45-FDE98B750C1F}" srcOrd="0" destOrd="0" presId="urn:microsoft.com/office/officeart/2011/layout/HexagonRadial"/>
    <dgm:cxn modelId="{99D869AB-5084-426C-8D74-4CB543AD9F2F}" type="presParOf" srcId="{959820F3-3CFE-42BC-9C21-6CDDD11AE3AF}" destId="{B923051B-74EA-43F5-98ED-F6CE38B9032B}" srcOrd="2" destOrd="0" presId="urn:microsoft.com/office/officeart/2011/layout/HexagonRadial"/>
    <dgm:cxn modelId="{4308A405-BFFB-4F08-9524-7431684D0AF0}" type="presParOf" srcId="{959820F3-3CFE-42BC-9C21-6CDDD11AE3AF}" destId="{77AAA4A5-AC38-426C-A1E7-1BA87CDB5921}" srcOrd="3" destOrd="0" presId="urn:microsoft.com/office/officeart/2011/layout/HexagonRadial"/>
    <dgm:cxn modelId="{C2E70117-0594-4460-9D43-09AC4074DF77}" type="presParOf" srcId="{77AAA4A5-AC38-426C-A1E7-1BA87CDB5921}" destId="{76D63B43-E2D4-43D4-A831-D635D4434197}" srcOrd="0" destOrd="0" presId="urn:microsoft.com/office/officeart/2011/layout/HexagonRadial"/>
    <dgm:cxn modelId="{B90C3480-82F2-47C6-8DF8-E34DC398BA6E}" type="presParOf" srcId="{959820F3-3CFE-42BC-9C21-6CDDD11AE3AF}" destId="{744BFC91-0DC2-45DB-A835-D619E8335E23}" srcOrd="4" destOrd="0" presId="urn:microsoft.com/office/officeart/2011/layout/HexagonRadial"/>
    <dgm:cxn modelId="{D3D84DB6-5BF1-4EF5-9B2A-DD06865F38F5}" type="presParOf" srcId="{959820F3-3CFE-42BC-9C21-6CDDD11AE3AF}" destId="{AE2A30D0-2E66-47B8-96A9-9888FA460F1F}" srcOrd="5" destOrd="0" presId="urn:microsoft.com/office/officeart/2011/layout/HexagonRadial"/>
    <dgm:cxn modelId="{2E4BE338-B819-454D-A6F1-82D9B70BE1E2}" type="presParOf" srcId="{AE2A30D0-2E66-47B8-96A9-9888FA460F1F}" destId="{C0F25F19-7E4B-4A31-A2E0-8DBAF8326455}" srcOrd="0" destOrd="0" presId="urn:microsoft.com/office/officeart/2011/layout/HexagonRadial"/>
    <dgm:cxn modelId="{373B0B62-C207-4F48-A4C0-E13475FC770C}" type="presParOf" srcId="{959820F3-3CFE-42BC-9C21-6CDDD11AE3AF}" destId="{1E1A81E4-A2C5-4391-833A-E84FDDB2F0F9}" srcOrd="6" destOrd="0" presId="urn:microsoft.com/office/officeart/2011/layout/HexagonRadial"/>
    <dgm:cxn modelId="{0A4D2023-C2C5-4A26-B7EC-D8F29EBACF38}" type="presParOf" srcId="{959820F3-3CFE-42BC-9C21-6CDDD11AE3AF}" destId="{EBCBE9FF-3B47-46A1-BEAF-61E86DE014FE}" srcOrd="7" destOrd="0" presId="urn:microsoft.com/office/officeart/2011/layout/HexagonRadial"/>
    <dgm:cxn modelId="{E4F7BE16-EBD9-46CC-9AAE-397446936DDE}" type="presParOf" srcId="{EBCBE9FF-3B47-46A1-BEAF-61E86DE014FE}" destId="{9EB367B2-A9C3-4EFC-858E-BE674B2669C7}" srcOrd="0" destOrd="0" presId="urn:microsoft.com/office/officeart/2011/layout/HexagonRadial"/>
    <dgm:cxn modelId="{17446F3A-65F9-4A59-8270-F17E40244883}" type="presParOf" srcId="{959820F3-3CFE-42BC-9C21-6CDDD11AE3AF}" destId="{E6F989AE-3C0B-4F50-B683-72867B22B1D0}" srcOrd="8" destOrd="0" presId="urn:microsoft.com/office/officeart/2011/layout/HexagonRadial"/>
    <dgm:cxn modelId="{53B66F4F-6FBE-40F1-8593-67E6AB82BBD0}" type="presParOf" srcId="{959820F3-3CFE-42BC-9C21-6CDDD11AE3AF}" destId="{6AAE3BC0-B8CF-4D79-AF2C-CD42AAC7F2AD}" srcOrd="9" destOrd="0" presId="urn:microsoft.com/office/officeart/2011/layout/HexagonRadial"/>
    <dgm:cxn modelId="{DD2324AE-5F54-40B2-A437-3BDF0E06AF46}" type="presParOf" srcId="{6AAE3BC0-B8CF-4D79-AF2C-CD42AAC7F2AD}" destId="{CFD7779D-A5F9-47C9-832E-80C3FEE348EF}" srcOrd="0" destOrd="0" presId="urn:microsoft.com/office/officeart/2011/layout/HexagonRadial"/>
    <dgm:cxn modelId="{1101099B-5C30-4768-919B-1B875A16EF85}" type="presParOf" srcId="{959820F3-3CFE-42BC-9C21-6CDDD11AE3AF}" destId="{451EB1DD-5515-4A61-B660-9C1E0A1F3E48}" srcOrd="10" destOrd="0" presId="urn:microsoft.com/office/officeart/2011/layout/HexagonRadial"/>
    <dgm:cxn modelId="{7568DC9C-9E99-41A0-9B77-E7FCD1D78D7E}" type="presParOf" srcId="{959820F3-3CFE-42BC-9C21-6CDDD11AE3AF}" destId="{8C92B5BE-012F-4916-8EAB-3162FF059D7F}" srcOrd="11" destOrd="0" presId="urn:microsoft.com/office/officeart/2011/layout/HexagonRadial"/>
    <dgm:cxn modelId="{21D65CD2-1750-492A-9D51-92D3DB7D7EFF}" type="presParOf" srcId="{8C92B5BE-012F-4916-8EAB-3162FF059D7F}" destId="{6455DFA0-2E23-4525-97D8-6C5CE74E5A16}" srcOrd="0" destOrd="0" presId="urn:microsoft.com/office/officeart/2011/layout/HexagonRadial"/>
    <dgm:cxn modelId="{4788C477-7421-4597-835E-0384E81ABB81}" type="presParOf" srcId="{959820F3-3CFE-42BC-9C21-6CDDD11AE3AF}" destId="{644E3104-42F5-4387-861F-4BF194B68D30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8066D-A841-417E-A7D6-5A4139094237}">
      <dsp:nvSpPr>
        <dsp:cNvPr id="0" name=""/>
        <dsp:cNvSpPr/>
      </dsp:nvSpPr>
      <dsp:spPr>
        <a:xfrm>
          <a:off x="4187327" y="1938884"/>
          <a:ext cx="2464406" cy="2131811"/>
        </a:xfrm>
        <a:prstGeom prst="hexagon">
          <a:avLst>
            <a:gd name="adj" fmla="val 28570"/>
            <a:gd name="vf" fmla="val 11547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>
              <a:latin typeface="Arial Black" panose="020B0A04020102020204" pitchFamily="34" charset="0"/>
            </a:rPr>
            <a:t>Techniques of Dimensionality Reduction</a:t>
          </a:r>
          <a:endParaRPr lang="en-IN" sz="1400" b="1" kern="1200" dirty="0">
            <a:latin typeface="Arial Black" panose="020B0A04020102020204" pitchFamily="34" charset="0"/>
          </a:endParaRPr>
        </a:p>
      </dsp:txBody>
      <dsp:txXfrm>
        <a:off x="4595714" y="2292155"/>
        <a:ext cx="1647632" cy="1425269"/>
      </dsp:txXfrm>
    </dsp:sp>
    <dsp:sp modelId="{76D63B43-E2D4-43D4-A831-D635D4434197}">
      <dsp:nvSpPr>
        <dsp:cNvPr id="0" name=""/>
        <dsp:cNvSpPr/>
      </dsp:nvSpPr>
      <dsp:spPr>
        <a:xfrm>
          <a:off x="5730519" y="918956"/>
          <a:ext cx="929813" cy="80115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3051B-74EA-43F5-98ED-F6CE38B9032B}">
      <dsp:nvSpPr>
        <dsp:cNvPr id="0" name=""/>
        <dsp:cNvSpPr/>
      </dsp:nvSpPr>
      <dsp:spPr>
        <a:xfrm>
          <a:off x="4414335" y="0"/>
          <a:ext cx="2019563" cy="1747159"/>
        </a:xfrm>
        <a:prstGeom prst="hexagon">
          <a:avLst>
            <a:gd name="adj" fmla="val 28570"/>
            <a:gd name="vf" fmla="val 11547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2000" b="1" i="0" kern="1200">
              <a:solidFill>
                <a:srgbClr val="7030A0"/>
              </a:solidFill>
            </a:rPr>
            <a:t>Principal Component Analysis</a:t>
          </a:r>
          <a:endParaRPr lang="en-IN" sz="2000" kern="1200" dirty="0">
            <a:solidFill>
              <a:srgbClr val="7030A0"/>
            </a:solidFill>
          </a:endParaRPr>
        </a:p>
      </dsp:txBody>
      <dsp:txXfrm>
        <a:off x="4749020" y="289542"/>
        <a:ext cx="1350193" cy="1168075"/>
      </dsp:txXfrm>
    </dsp:sp>
    <dsp:sp modelId="{C0F25F19-7E4B-4A31-A2E0-8DBAF8326455}">
      <dsp:nvSpPr>
        <dsp:cNvPr id="0" name=""/>
        <dsp:cNvSpPr/>
      </dsp:nvSpPr>
      <dsp:spPr>
        <a:xfrm>
          <a:off x="6815683" y="2416693"/>
          <a:ext cx="929813" cy="80115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4BFC91-0DC2-45DB-A835-D619E8335E23}">
      <dsp:nvSpPr>
        <dsp:cNvPr id="0" name=""/>
        <dsp:cNvSpPr/>
      </dsp:nvSpPr>
      <dsp:spPr>
        <a:xfrm>
          <a:off x="6266509" y="1074620"/>
          <a:ext cx="2019563" cy="1747159"/>
        </a:xfrm>
        <a:prstGeom prst="hexagon">
          <a:avLst>
            <a:gd name="adj" fmla="val 28570"/>
            <a:gd name="vf" fmla="val 11547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2000" b="1" i="0" kern="1200" dirty="0">
              <a:solidFill>
                <a:srgbClr val="7030A0"/>
              </a:solidFill>
            </a:rPr>
            <a:t>Backward Elimination</a:t>
          </a:r>
          <a:endParaRPr lang="en-IN" sz="2000" kern="1200" dirty="0">
            <a:solidFill>
              <a:srgbClr val="7030A0"/>
            </a:solidFill>
          </a:endParaRPr>
        </a:p>
      </dsp:txBody>
      <dsp:txXfrm>
        <a:off x="6601194" y="1364162"/>
        <a:ext cx="1350193" cy="1168075"/>
      </dsp:txXfrm>
    </dsp:sp>
    <dsp:sp modelId="{9EB367B2-A9C3-4EFC-858E-BE674B2669C7}">
      <dsp:nvSpPr>
        <dsp:cNvPr id="0" name=""/>
        <dsp:cNvSpPr/>
      </dsp:nvSpPr>
      <dsp:spPr>
        <a:xfrm>
          <a:off x="6061858" y="4107357"/>
          <a:ext cx="929813" cy="80115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A81E4-A2C5-4391-833A-E84FDDB2F0F9}">
      <dsp:nvSpPr>
        <dsp:cNvPr id="0" name=""/>
        <dsp:cNvSpPr/>
      </dsp:nvSpPr>
      <dsp:spPr>
        <a:xfrm>
          <a:off x="6266509" y="3187198"/>
          <a:ext cx="2019563" cy="1747159"/>
        </a:xfrm>
        <a:prstGeom prst="hexagon">
          <a:avLst>
            <a:gd name="adj" fmla="val 28570"/>
            <a:gd name="vf" fmla="val 11547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2000" b="1" i="0" kern="1200">
              <a:solidFill>
                <a:srgbClr val="7030A0"/>
              </a:solidFill>
            </a:rPr>
            <a:t>Forward Selection</a:t>
          </a:r>
          <a:endParaRPr lang="en-IN" sz="2000" kern="1200" dirty="0">
            <a:solidFill>
              <a:srgbClr val="7030A0"/>
            </a:solidFill>
          </a:endParaRPr>
        </a:p>
      </dsp:txBody>
      <dsp:txXfrm>
        <a:off x="6601194" y="3476740"/>
        <a:ext cx="1350193" cy="1168075"/>
      </dsp:txXfrm>
    </dsp:sp>
    <dsp:sp modelId="{CFD7779D-A5F9-47C9-832E-80C3FEE348EF}">
      <dsp:nvSpPr>
        <dsp:cNvPr id="0" name=""/>
        <dsp:cNvSpPr/>
      </dsp:nvSpPr>
      <dsp:spPr>
        <a:xfrm>
          <a:off x="4191913" y="4282854"/>
          <a:ext cx="929813" cy="80115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F989AE-3C0B-4F50-B683-72867B22B1D0}">
      <dsp:nvSpPr>
        <dsp:cNvPr id="0" name=""/>
        <dsp:cNvSpPr/>
      </dsp:nvSpPr>
      <dsp:spPr>
        <a:xfrm>
          <a:off x="4414335" y="4263021"/>
          <a:ext cx="2019563" cy="1747159"/>
        </a:xfrm>
        <a:prstGeom prst="hexagon">
          <a:avLst>
            <a:gd name="adj" fmla="val 28570"/>
            <a:gd name="vf" fmla="val 11547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2000" b="1" i="0" kern="1200">
              <a:solidFill>
                <a:srgbClr val="7030A0"/>
              </a:solidFill>
            </a:rPr>
            <a:t>Missing Value Ratio</a:t>
          </a:r>
          <a:endParaRPr lang="en-IN" sz="2000" kern="1200" dirty="0">
            <a:solidFill>
              <a:srgbClr val="7030A0"/>
            </a:solidFill>
          </a:endParaRPr>
        </a:p>
      </dsp:txBody>
      <dsp:txXfrm>
        <a:off x="4749020" y="4552563"/>
        <a:ext cx="1350193" cy="1168075"/>
      </dsp:txXfrm>
    </dsp:sp>
    <dsp:sp modelId="{6455DFA0-2E23-4525-97D8-6C5CE74E5A16}">
      <dsp:nvSpPr>
        <dsp:cNvPr id="0" name=""/>
        <dsp:cNvSpPr/>
      </dsp:nvSpPr>
      <dsp:spPr>
        <a:xfrm>
          <a:off x="3088978" y="2785718"/>
          <a:ext cx="929813" cy="80115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EB1DD-5515-4A61-B660-9C1E0A1F3E48}">
      <dsp:nvSpPr>
        <dsp:cNvPr id="0" name=""/>
        <dsp:cNvSpPr/>
      </dsp:nvSpPr>
      <dsp:spPr>
        <a:xfrm>
          <a:off x="2553562" y="3188401"/>
          <a:ext cx="2019563" cy="1747159"/>
        </a:xfrm>
        <a:prstGeom prst="hexagon">
          <a:avLst>
            <a:gd name="adj" fmla="val 28570"/>
            <a:gd name="vf" fmla="val 11547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2000" b="1" i="0" kern="1200">
              <a:solidFill>
                <a:srgbClr val="7030A0"/>
              </a:solidFill>
            </a:rPr>
            <a:t>Low Variance Filter</a:t>
          </a:r>
          <a:endParaRPr lang="en-IN" sz="2000" kern="1200" dirty="0">
            <a:solidFill>
              <a:srgbClr val="7030A0"/>
            </a:solidFill>
          </a:endParaRPr>
        </a:p>
      </dsp:txBody>
      <dsp:txXfrm>
        <a:off x="2888247" y="3477943"/>
        <a:ext cx="1350193" cy="1168075"/>
      </dsp:txXfrm>
    </dsp:sp>
    <dsp:sp modelId="{644E3104-42F5-4387-861F-4BF194B68D30}">
      <dsp:nvSpPr>
        <dsp:cNvPr id="0" name=""/>
        <dsp:cNvSpPr/>
      </dsp:nvSpPr>
      <dsp:spPr>
        <a:xfrm>
          <a:off x="2553562" y="1072216"/>
          <a:ext cx="2019563" cy="1747159"/>
        </a:xfrm>
        <a:prstGeom prst="hexagon">
          <a:avLst>
            <a:gd name="adj" fmla="val 28570"/>
            <a:gd name="vf" fmla="val 11547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2000" b="1" i="0" kern="1200">
              <a:solidFill>
                <a:srgbClr val="7030A0"/>
              </a:solidFill>
            </a:rPr>
            <a:t>High Correlation Filter</a:t>
          </a:r>
          <a:endParaRPr lang="en-IN" sz="2000" kern="1200" dirty="0">
            <a:solidFill>
              <a:srgbClr val="7030A0"/>
            </a:solidFill>
          </a:endParaRPr>
        </a:p>
      </dsp:txBody>
      <dsp:txXfrm>
        <a:off x="2888247" y="1361758"/>
        <a:ext cx="1350193" cy="1168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BE40-0F42-4B09-BE19-D96F58CC0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312F4-0F61-4A63-A4D8-6F3ED169F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C5C9B-D270-485A-9183-B2362583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7A7-04BD-4F6F-A434-E8FE14CF8D4A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88152-E82F-4BA4-9785-1A9D61A8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D9F45-AC40-4EE9-BEC8-44A4884C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4DE3-0281-4ADE-8A38-E31541F9A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56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15E5-544B-4C62-A950-B36104AF1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B8BA6-700D-46D3-A117-8201431BA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D68ED-2F8C-4980-8918-DE1C89E0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7A7-04BD-4F6F-A434-E8FE14CF8D4A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F2E59-69C5-4AEF-89B4-5AC99EED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EAD2E-59D2-4FE3-9DBF-34C47345A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4DE3-0281-4ADE-8A38-E31541F9A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78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E4CB57-2A0E-466A-8916-3D0ED3D41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487F6-4D8E-4BD1-957F-81E680E9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E9541-160B-4E81-9781-4F707566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7A7-04BD-4F6F-A434-E8FE14CF8D4A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B2DA3-07AD-4B18-9132-5555083E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095C4-BB50-4629-8177-EA0CC6A30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4DE3-0281-4ADE-8A38-E31541F9A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01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2BCC8-00B3-44A8-B09F-51BD08F4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D9929-1FB1-460D-AD86-3A2937AC3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80097-7900-4DB0-9470-CEAFE492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7A7-04BD-4F6F-A434-E8FE14CF8D4A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A5B5E-5381-495E-8D42-4BA29F12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17569-BFF1-4A92-AF57-7E6A3B50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4DE3-0281-4ADE-8A38-E31541F9A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04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896F-759A-4C91-99DB-08EA2333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EE195-C5D1-412F-BB22-125700EDC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61E2D-218C-4819-AE40-12FB4008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7A7-04BD-4F6F-A434-E8FE14CF8D4A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057FB-DCEC-4091-B34C-A9A8410A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646F4-761E-4D69-AE22-1C754EE1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4DE3-0281-4ADE-8A38-E31541F9A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78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48FE1-4441-433E-8E73-D8EC7B19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216EA-C976-44B6-99C8-3305B39B7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90D7F-8C6B-4912-B1E4-FE8110E9C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1E51C-3812-445E-811A-B8E7F6FB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7A7-04BD-4F6F-A434-E8FE14CF8D4A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FF269-CC8C-4EDF-AABD-CDCCA183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F1A70-C30D-46C4-B1AE-688A9271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4DE3-0281-4ADE-8A38-E31541F9A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31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4BBE-7B79-4D99-8E46-AD6BC3C1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B3F7C-9BC8-4A75-89D1-C091B168F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C15E0-B553-457F-8720-EF9D9AE89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A7551-7F1F-472B-8461-22F9CA25F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22909-AC85-4FE0-A137-6CDD378AB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D6D9F6-6F3D-4170-A87D-00CA6C43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7A7-04BD-4F6F-A434-E8FE14CF8D4A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53B30E-560F-45D2-ADDA-33BE714D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09749-4DF1-4EC8-9C17-B2797184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4DE3-0281-4ADE-8A38-E31541F9A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67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BE0D-208D-4997-A9BB-79C683E3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13C2D-476A-42FB-9513-16CED764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7A7-04BD-4F6F-A434-E8FE14CF8D4A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BC1A0-C4BB-4207-A0DC-6CBFA7F7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442F1-B9EA-4434-A2B3-07B64386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4DE3-0281-4ADE-8A38-E31541F9A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99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CD3512-B5EE-4E76-92D0-2F724F4E7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7A7-04BD-4F6F-A434-E8FE14CF8D4A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7C8A73-EED4-4142-B6A4-695311C6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308F7-4DF3-4200-A0BE-AD0615D2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4DE3-0281-4ADE-8A38-E31541F9A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51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D4AA-4076-4068-B331-7C322E4D2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651F0-7C58-48C6-9F85-C227EECBD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36281-9C76-423D-B515-6D45C0598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FC9CD-D28D-4EEC-9D5D-614E0F30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7A7-04BD-4F6F-A434-E8FE14CF8D4A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4FD15-CD33-4331-95A1-E2DE847C7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CD376-CAB5-404E-8B00-13B555CB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4DE3-0281-4ADE-8A38-E31541F9A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18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1296-46AC-4A39-B42B-F7CCE8A5A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A5D4A-BAB9-41D7-A911-0705B91BA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1E46A-5730-425C-A5E0-0679DAC87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2E48B-B091-4036-A592-6A8A8589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7A7-04BD-4F6F-A434-E8FE14CF8D4A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B1E62-A23B-43A1-8C04-CBB57B913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23BA2-3BF6-46ED-839A-AE752D85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4DE3-0281-4ADE-8A38-E31541F9A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33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191AB-A918-4387-9F3D-5E36C44D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6B2E3-8E9A-4ACB-8403-79F3CC871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5BEDA-39B7-4466-93D1-90221B85A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A47A7-04BD-4F6F-A434-E8FE14CF8D4A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37DC9-6590-4634-AFC0-7D1DA90D4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4EB39-B1C3-4146-8568-AB7C1C863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24DE3-0281-4ADE-8A38-E31541F9A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25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056E5-5111-4806-A27F-25E2C34A0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IN" sz="7200" dirty="0"/>
              <a:t>Different Techniques used in  Dimensional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13173-C26D-4309-86E1-FBF9C084B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709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C6375-052F-4131-AAB4-39A389F5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IN" sz="5400" b="0" i="0">
                <a:effectLst/>
                <a:latin typeface="Lato" panose="020F0502020204030203" pitchFamily="34" charset="0"/>
              </a:rPr>
              <a:t>H</a:t>
            </a:r>
            <a:r>
              <a:rPr lang="en-IN" sz="5400" b="1" i="0">
                <a:effectLst/>
                <a:latin typeface="Lato" panose="020F0502020204030203" pitchFamily="34" charset="0"/>
              </a:rPr>
              <a:t>igh Correlation filter</a:t>
            </a:r>
            <a:endParaRPr lang="en-IN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B390-43F0-45F1-A9B0-86EFCF3CD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correlation between two variables means they have similar trends and are likely to carry similar information. </a:t>
            </a:r>
          </a:p>
          <a:p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can bring down the performance of some models drastically (linear and logistic regression models, for instance). </a:t>
            </a:r>
          </a:p>
          <a:p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calculate the correlation between independent numerical variables that are numerical in nature. </a:t>
            </a:r>
          </a:p>
          <a:p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correlation coefficient crosses a certain threshold value, we can drop one of the variables (dropping a variable is highly subjective and should always be done keeping the domain in mind).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4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3CC7B-3924-4A38-89B7-3D9935C64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20675"/>
            <a:ext cx="10515600" cy="1346200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Let’s perform the correlation calculation in Python. 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will drop the dependent variable (</a:t>
            </a:r>
            <a:r>
              <a:rPr lang="en-US" sz="24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Item_Outlet_Sales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first and save the remaining variables in a new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AC0D2-2BF0-43F3-A182-1DD5302AABBD}"/>
              </a:ext>
            </a:extLst>
          </p:cNvPr>
          <p:cNvSpPr txBox="1"/>
          <p:nvPr/>
        </p:nvSpPr>
        <p:spPr>
          <a:xfrm>
            <a:off x="3114675" y="166687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df=</a:t>
            </a:r>
            <a:r>
              <a:rPr lang="en-IN" dirty="0" err="1"/>
              <a:t>train.drop</a:t>
            </a:r>
            <a:r>
              <a:rPr lang="en-IN" dirty="0"/>
              <a:t>('</a:t>
            </a:r>
            <a:r>
              <a:rPr lang="en-IN" dirty="0" err="1"/>
              <a:t>Item_Outlet_Sales</a:t>
            </a:r>
            <a:r>
              <a:rPr lang="en-IN" dirty="0"/>
              <a:t>', 1)</a:t>
            </a:r>
          </a:p>
          <a:p>
            <a:r>
              <a:rPr lang="en-IN" dirty="0" err="1"/>
              <a:t>df.corr</a:t>
            </a:r>
            <a:r>
              <a:rPr lang="en-IN" dirty="0"/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3B21B5-0F8A-4D46-8D13-10C301308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2338606"/>
            <a:ext cx="8412946" cy="2197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134EBA-5C7C-4AEC-AA48-831446459AF4}"/>
              </a:ext>
            </a:extLst>
          </p:cNvPr>
          <p:cNvSpPr txBox="1"/>
          <p:nvPr/>
        </p:nvSpPr>
        <p:spPr>
          <a:xfrm>
            <a:off x="742949" y="4904006"/>
            <a:ext cx="111347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don’t have any variables with a high correlation in our dataset.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Generally, if the correlation between a pair of variables is greater than 0.5-0.6, we should seriously consider dropping one of those variables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405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595F9-9BDF-4599-B813-A114B53D0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IN" sz="5000" b="1" i="0">
                <a:effectLst/>
                <a:latin typeface="Lato" panose="020F0502020204030203" pitchFamily="34" charset="0"/>
              </a:rPr>
              <a:t>Backward Feature Elimination</a:t>
            </a:r>
            <a:endParaRPr lang="en-IN" sz="50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BB4E-BA4B-4158-AD97-68F9D0E4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Follow the below steps to understand and use the ‘Backward Feature Elimination’ technique: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first take all the n variables present in our dataset and train the model using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then calculate the performance of the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Now, we compute the performance of the model after eliminating each variable (n times), i.e., we drop one variable every time and train the model on the remaining n-1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identify the variable whose removal has produced the smallest (or no) change in the performance of the model, and then drop that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Repeat this process until no variable can be dropped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can be used when building Linear Regression or Logistic Regression models.</a:t>
            </a:r>
          </a:p>
          <a:p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897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8D22D-1D98-4203-97AE-35D72212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IN" sz="5400" b="1" i="0">
                <a:effectLst/>
                <a:latin typeface="Lato" panose="020F0502020204030203" pitchFamily="34" charset="0"/>
              </a:rPr>
              <a:t>Forward Feature Selection</a:t>
            </a:r>
            <a:endParaRPr lang="en-IN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61C2B-A31C-4355-AB25-B9A4B163E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the opposite process of the Backward Feature Elimination we saw above. </a:t>
            </a:r>
          </a:p>
          <a:p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Instead of eliminating features, we try to find the best features which improve the performance of the model. </a:t>
            </a:r>
          </a:p>
          <a:p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technique works as follows:</a:t>
            </a:r>
          </a:p>
          <a:p>
            <a:pPr lvl="1"/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start with a single feature. Essentially, we train the model n number of times using each feature separately</a:t>
            </a:r>
          </a:p>
          <a:p>
            <a:pPr lvl="1"/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giving the best performance is selected as the starting variable</a:t>
            </a:r>
          </a:p>
          <a:p>
            <a:pPr lvl="1"/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 we repeat this process and add one variable at a time. The variable that produces the highest increase in performance is retained</a:t>
            </a:r>
          </a:p>
          <a:p>
            <a:pPr lvl="1"/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repeat this process until no significant improvement is seen in the model’s performance</a:t>
            </a:r>
          </a:p>
          <a:p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27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7F6BE-39CA-4DDF-9EC5-CAA700FB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IN" sz="4200" b="0" i="0">
                <a:effectLst/>
                <a:latin typeface="Lato" panose="020F0502020204030203" pitchFamily="34" charset="0"/>
              </a:rPr>
              <a:t>Principal Component Analysis (PCA)</a:t>
            </a:r>
            <a:endParaRPr lang="en-IN" sz="42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6F20A-E648-4DD5-ADC3-95EF9012C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is one of the leading linear techniques of dimensionality reduction. </a:t>
            </a:r>
          </a:p>
          <a:p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method performs a direct mapping of the data to a lesser dimensional space in a way that maximizes the variance of the data in the low-dimensional representation</a:t>
            </a:r>
          </a:p>
          <a:p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is a statistical process that converts the observations of correlated features into a set of linearly uncorrelated features with the help of orthogonal transformation. </a:t>
            </a:r>
          </a:p>
          <a:p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new transformed features are called the </a:t>
            </a:r>
            <a:r>
              <a:rPr lang="en-US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Components</a:t>
            </a:r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one of the popular tools that is used for exploratory data analysis and predictive modeling.</a:t>
            </a:r>
          </a:p>
          <a:p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843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E8DA0-C673-4265-8261-2244ED850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381000"/>
            <a:ext cx="11601450" cy="6324600"/>
          </a:xfrm>
        </p:spPr>
        <p:txBody>
          <a:bodyPr>
            <a:normAutofit lnSpcReduction="10000"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PCA works by considering the variance of each attribute because the high attribute shows the good split between the classes, and hence it reduces the dimensionality. 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real-world applications of PCA are 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processing, movie recommendation system, optimizing the power allocation in various communication channels.</a:t>
            </a:r>
            <a:endParaRPr lang="en-US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new features are orthogonal, which means that they are uncorrelated. 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they are ranked in order of their "explained variance." 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 principal component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(PC1) explains the most variance in your dataset, PC2 explains the second-most variance, and so on.</a:t>
            </a:r>
          </a:p>
          <a:p>
            <a:pPr fontAlgn="base"/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Therefore, you can reduce dimensionality by limiting the number of principal components to keep based on cumulative explained variance. </a:t>
            </a:r>
          </a:p>
          <a:p>
            <a:pPr fontAlgn="base"/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you might decide to keep only as many principal components as needed to reach a cumulative explained variance of 90%.</a:t>
            </a:r>
          </a:p>
          <a:p>
            <a:pPr fontAlgn="base"/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should always normalize your dataset before performing PCA because the transformation is dependent on scale. </a:t>
            </a:r>
          </a:p>
          <a:p>
            <a:pPr fontAlgn="base"/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don't, the features that are on the largest scale would dominate your new principal components.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8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62DAA-6458-476F-9848-4FC961AB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N" sz="4800" b="0" i="0">
                <a:effectLst/>
                <a:latin typeface="sohne"/>
              </a:rPr>
              <a:t>Dimensionality Reduction </a:t>
            </a:r>
            <a:r>
              <a:rPr lang="en-IN" sz="4800">
                <a:latin typeface="sohne"/>
              </a:rPr>
              <a:t>M</a:t>
            </a:r>
            <a:r>
              <a:rPr lang="en-IN" sz="4800" b="0" i="0">
                <a:effectLst/>
                <a:latin typeface="sohne"/>
              </a:rPr>
              <a:t>ethods</a:t>
            </a:r>
            <a:endParaRPr lang="en-IN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5AF2B-A527-41BD-A662-AF77ED1E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dimensionality reduction methods that can be used with different types of data for different requirements. 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 can be done in two different 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By only keeping the most relevant variables from the original dataset (this technique is called feature selection)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By finding a smaller set of new variables, each being a combination of the input variables, containing basically the same information as the input variables (this technique is called dimensionality reduction)</a:t>
            </a:r>
          </a:p>
          <a:p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39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94626-7251-46F1-A48F-978C8A741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1211687"/>
            <a:ext cx="9941319" cy="493049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0" i="0" dirty="0">
                <a:effectLst/>
                <a:latin typeface="Times New Roman"/>
                <a:cs typeface="Times New Roman"/>
              </a:rPr>
              <a:t>There are mainly two types of dimensionality reduction methods.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endParaRPr lang="en-US" sz="20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effectLst/>
                <a:latin typeface="Times New Roman"/>
                <a:cs typeface="Times New Roman"/>
              </a:rPr>
              <a:t>Both methods reduce the number of dimensions but in different ways.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endParaRPr lang="en-US" sz="20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effectLst/>
                <a:latin typeface="Times New Roman"/>
                <a:cs typeface="Times New Roman"/>
              </a:rPr>
              <a:t>One type of method only keeps the most important features in the dataset and removes the redundant features.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endParaRPr lang="en-US" sz="20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effectLst/>
                <a:latin typeface="Times New Roman"/>
                <a:cs typeface="Times New Roman"/>
              </a:rPr>
              <a:t>There is no transformation applied to the set of features. Backward elimination, Forward selection and Random forests are examples of this method.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endParaRPr lang="en-US" sz="20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effectLst/>
                <a:latin typeface="Times New Roman"/>
                <a:cs typeface="Times New Roman"/>
              </a:rPr>
              <a:t>The other method finds a combination of new features.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endParaRPr lang="en-US" sz="20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effectLst/>
                <a:latin typeface="Times New Roman"/>
                <a:cs typeface="Times New Roman"/>
              </a:rPr>
              <a:t>An appropriate transformation is applied to the set of features.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The new set of features contains different values instead of the original values.</a:t>
            </a:r>
          </a:p>
          <a:p>
            <a:r>
              <a:rPr lang="en-IN" sz="2000" dirty="0">
                <a:latin typeface="Times New Roman"/>
                <a:cs typeface="Times New Roman"/>
              </a:rPr>
              <a:t>Principal Component Analysis (PCA), Factor Analysis (FA), Linear Discriminant Analysis (LDA) and Truncated Singular Value Decomposition (SVD) are examples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08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B1A7DC5-CC16-4CDC-8023-3AE9C3B43C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9994399"/>
              </p:ext>
            </p:extLst>
          </p:nvPr>
        </p:nvGraphicFramePr>
        <p:xfrm>
          <a:off x="665825" y="523783"/>
          <a:ext cx="10839635" cy="6010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777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74853-0ABE-4A4A-98AF-277ED8EF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IN" sz="5400" b="0" i="0">
                <a:effectLst/>
                <a:latin typeface="Lato" panose="020F0502020204030203" pitchFamily="34" charset="0"/>
              </a:rPr>
              <a:t>Missing Value Ratio</a:t>
            </a:r>
            <a:endParaRPr lang="en-IN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CAABA-DE5D-4BE6-892E-E66581FC2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19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 dataset has too many missing values, then we drop those variables as they do not carry much useful information. </a:t>
            </a:r>
          </a:p>
          <a:p>
            <a:r>
              <a:rPr lang="en-US" sz="19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perform this, we can set a threshold level, and if a variable has missing values more than that threshold, we will drop that variable. </a:t>
            </a:r>
          </a:p>
          <a:p>
            <a:r>
              <a:rPr lang="en-US" sz="19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higher the threshold value, the more efficient the reduction.</a:t>
            </a:r>
          </a:p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However, what to do when there are too many missing values, say, over 50%? </a:t>
            </a:r>
          </a:p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In such situations, you can set a threshold value and use the missing values ratio method. </a:t>
            </a:r>
          </a:p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The higher the threshold value, the more aggressive will be the dimensionality reduction. </a:t>
            </a:r>
          </a:p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If the percentage of missing values in a variable exceeds the threshold, you can drop the variable.</a:t>
            </a:r>
            <a:endParaRPr lang="en-IN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40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AC36475A-FD60-4260-8B70-9BD0741DF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606445"/>
            <a:ext cx="8696326" cy="2649423"/>
          </a:xfrm>
          <a:prstGeom prst="rect">
            <a:avLst/>
          </a:prstGeom>
          <a:solidFill>
            <a:srgbClr val="2C2C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import required libraries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 pandas as pd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np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#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read the data train=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pd.read_csv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("Train_UWu5bXk.csv")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# checking the percentage of missing values in each variable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train.isnull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().sum()/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len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(train)*100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1" name="Picture 13">
            <a:extLst>
              <a:ext uri="{FF2B5EF4-FFF2-40B4-BE49-F238E27FC236}">
                <a16:creationId xmlns:a16="http://schemas.microsoft.com/office/drawing/2014/main" id="{B7714EAF-9269-4CB9-87BB-89A6271D4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3584555"/>
            <a:ext cx="37623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0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AA65861-A10D-4762-8EA1-277CA73C53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28925" y="2814340"/>
            <a:ext cx="5650201" cy="2526312"/>
          </a:xfrm>
          <a:prstGeom prst="rect">
            <a:avLst/>
          </a:prstGeom>
          <a:solidFill>
            <a:srgbClr val="2C2C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# saving missing values in a variable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a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train.isnull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().sum()/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len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(train)*100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# saving column names in a variable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variables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train.columns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variable = [ 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for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 in range(0,12):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FFFFF"/>
                </a:solidFill>
                <a:latin typeface="SFMono-Regular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 if a[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]&lt;=20:   #setting the threshold as 20%   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variable.append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(variables[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])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44654-835A-48B9-9407-668095BA415C}"/>
              </a:ext>
            </a:extLst>
          </p:cNvPr>
          <p:cNvSpPr txBox="1"/>
          <p:nvPr/>
        </p:nvSpPr>
        <p:spPr>
          <a:xfrm>
            <a:off x="895350" y="390525"/>
            <a:ext cx="96631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you can see in the above table, there aren’t too many missing values (just 2 variables have them actually). 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impute the values using appropriate methods, or we can set a threshold of, say 20%, and remove the variable having more than 20% missing values. 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Let’s look at how this can be done in Python: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A57E1-F8D9-4F76-8BFF-8E2F229851AE}"/>
              </a:ext>
            </a:extLst>
          </p:cNvPr>
          <p:cNvSpPr txBox="1"/>
          <p:nvPr/>
        </p:nvSpPr>
        <p:spPr>
          <a:xfrm>
            <a:off x="1400175" y="5529560"/>
            <a:ext cx="8191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the variables to be used are stored in “variable”, which contains only those features where the missing values are less than 20%.</a:t>
            </a:r>
            <a:endParaRPr lang="en-IN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76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3761-83BF-4760-9E73-B6A0520E6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051"/>
            <a:ext cx="10515600" cy="1073150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Low Variance Filter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2874A-05F0-458B-B968-0CBFA918E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2"/>
            <a:ext cx="10515600" cy="235267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a variable in our dataset where all the observations have the same value, say 1.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we use this variable, do you think it can improve the model we will build?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answer is no, because this variable will have zero variance.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C46749-23AA-4C5A-BF9E-CBAC4EE5A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414311"/>
            <a:ext cx="7422417" cy="2834089"/>
          </a:xfrm>
          <a:prstGeom prst="rect">
            <a:avLst/>
          </a:prstGeom>
          <a:solidFill>
            <a:srgbClr val="2C2C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train['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Item_Weight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'].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fillna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(train['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Item_Weight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'].median(),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inplace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=True)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train['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Outlet_Size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'].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fillna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(train['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Outlet_Size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'].mode()[0],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inplace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=True)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#Let’s check whether all the missing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values have been filled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train.isnull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().sum()/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len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(train)*100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#Now let’s calculate the variance of all the numerical variables.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train.var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4FECDFF-EE14-4CDF-881D-3940D4BE8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2C2C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91E5EAF-075B-45E3-B938-E017324E4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2C2C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2FEA7A2B-112B-47A1-A919-F2217BBDA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87" y="3414311"/>
            <a:ext cx="3302461" cy="266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9BB861-9661-4F31-A772-DEE6E5A35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2C2C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577C025D-85CC-4B4B-9679-5A1E76340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811" y="5543552"/>
            <a:ext cx="4377360" cy="131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68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72948-436E-44F9-8BFB-7AA813DFD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330200"/>
            <a:ext cx="10515600" cy="2079625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the above output shows, the variance of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Item_Visibility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very less as compared to the other variables.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safely drop this column.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how we apply low variance filter.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264F9-F36D-408B-B463-16440B27F636}"/>
              </a:ext>
            </a:extLst>
          </p:cNvPr>
          <p:cNvSpPr txBox="1"/>
          <p:nvPr/>
        </p:nvSpPr>
        <p:spPr>
          <a:xfrm>
            <a:off x="1752599" y="2274837"/>
            <a:ext cx="81057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numeric = train[['</a:t>
            </a:r>
            <a:r>
              <a:rPr lang="en-IN" dirty="0" err="1"/>
              <a:t>Item_Weight</a:t>
            </a:r>
            <a:r>
              <a:rPr lang="en-IN" dirty="0"/>
              <a:t>', '</a:t>
            </a:r>
            <a:r>
              <a:rPr lang="en-IN" dirty="0" err="1"/>
              <a:t>Item_Visibility</a:t>
            </a:r>
            <a:r>
              <a:rPr lang="en-IN" dirty="0"/>
              <a:t>', '</a:t>
            </a:r>
            <a:r>
              <a:rPr lang="en-IN" dirty="0" err="1"/>
              <a:t>Item_MRP</a:t>
            </a:r>
            <a:r>
              <a:rPr lang="en-IN" dirty="0"/>
              <a:t>', '</a:t>
            </a:r>
            <a:r>
              <a:rPr lang="en-IN" dirty="0" err="1"/>
              <a:t>Outlet_Establishment_Year</a:t>
            </a:r>
            <a:r>
              <a:rPr lang="en-IN" dirty="0"/>
              <a:t>']]</a:t>
            </a:r>
          </a:p>
          <a:p>
            <a:r>
              <a:rPr lang="en-IN" dirty="0"/>
              <a:t>var = </a:t>
            </a:r>
            <a:r>
              <a:rPr lang="en-IN" dirty="0" err="1"/>
              <a:t>numeric.var</a:t>
            </a:r>
            <a:r>
              <a:rPr lang="en-IN" dirty="0"/>
              <a:t>()</a:t>
            </a:r>
          </a:p>
          <a:p>
            <a:r>
              <a:rPr lang="en-IN" dirty="0"/>
              <a:t>numeric = </a:t>
            </a:r>
            <a:r>
              <a:rPr lang="en-IN" dirty="0" err="1"/>
              <a:t>numeric.columns</a:t>
            </a:r>
            <a:endParaRPr lang="en-IN" dirty="0"/>
          </a:p>
          <a:p>
            <a:r>
              <a:rPr lang="en-IN" dirty="0"/>
              <a:t>variable = [ ]</a:t>
            </a:r>
          </a:p>
          <a:p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range(0,len(var)):</a:t>
            </a:r>
          </a:p>
          <a:p>
            <a:r>
              <a:rPr lang="en-IN" dirty="0"/>
              <a:t>    if var[</a:t>
            </a:r>
            <a:r>
              <a:rPr lang="en-IN" dirty="0" err="1"/>
              <a:t>i</a:t>
            </a:r>
            <a:r>
              <a:rPr lang="en-IN" dirty="0"/>
              <a:t>]&gt;=10:   #setting the threshold as 10%</a:t>
            </a:r>
          </a:p>
          <a:p>
            <a:r>
              <a:rPr lang="en-IN" dirty="0"/>
              <a:t>       </a:t>
            </a:r>
            <a:r>
              <a:rPr lang="en-IN" dirty="0" err="1"/>
              <a:t>variable.append</a:t>
            </a:r>
            <a:r>
              <a:rPr lang="en-IN" dirty="0"/>
              <a:t>(numeric[i+1])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6410C-E0FE-4C72-AC12-4534C79023FF}"/>
              </a:ext>
            </a:extLst>
          </p:cNvPr>
          <p:cNvSpPr txBox="1"/>
          <p:nvPr/>
        </p:nvSpPr>
        <p:spPr>
          <a:xfrm>
            <a:off x="495300" y="4801285"/>
            <a:ext cx="99726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above code gives us the list of variables that have a variance greater than 10</a:t>
            </a:r>
            <a:endParaRPr lang="en-IN" sz="2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696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1567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Lato</vt:lpstr>
      <vt:lpstr>SFMono-Regular</vt:lpstr>
      <vt:lpstr>sohne</vt:lpstr>
      <vt:lpstr>Times New Roman</vt:lpstr>
      <vt:lpstr>Office Theme</vt:lpstr>
      <vt:lpstr>Different Techniques used in  Dimensional Reduction</vt:lpstr>
      <vt:lpstr>Dimensionality Reduction Methods</vt:lpstr>
      <vt:lpstr>PowerPoint Presentation</vt:lpstr>
      <vt:lpstr>PowerPoint Presentation</vt:lpstr>
      <vt:lpstr>Missing Value Ratio</vt:lpstr>
      <vt:lpstr>PowerPoint Presentation</vt:lpstr>
      <vt:lpstr>PowerPoint Presentation</vt:lpstr>
      <vt:lpstr>Low Variance Filter</vt:lpstr>
      <vt:lpstr>PowerPoint Presentation</vt:lpstr>
      <vt:lpstr>High Correlation filter</vt:lpstr>
      <vt:lpstr>PowerPoint Presentation</vt:lpstr>
      <vt:lpstr>Backward Feature Elimination</vt:lpstr>
      <vt:lpstr>Forward Feature Selection</vt:lpstr>
      <vt:lpstr>Principal Component Analysis (PCA)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 Techniques used in  Dimensional Reduction</dc:title>
  <dc:creator>Amit Gupta</dc:creator>
  <cp:lastModifiedBy>Amit Gupta</cp:lastModifiedBy>
  <cp:revision>17</cp:revision>
  <dcterms:created xsi:type="dcterms:W3CDTF">2021-10-24T07:46:21Z</dcterms:created>
  <dcterms:modified xsi:type="dcterms:W3CDTF">2021-10-24T08:08:39Z</dcterms:modified>
</cp:coreProperties>
</file>