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7" r:id="rId8"/>
    <p:sldId id="268" r:id="rId9"/>
    <p:sldId id="257" r:id="rId10"/>
    <p:sldId id="258" r:id="rId11"/>
    <p:sldId id="259" r:id="rId12"/>
    <p:sldId id="270" r:id="rId13"/>
    <p:sldId id="265" r:id="rId14"/>
    <p:sldId id="266"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DCEF0-5FB2-4BC4-AE2C-C471F1D811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C27CD3F-A0C2-4EB1-8E70-4D81EF22D7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98E4EF-43EE-4E18-B4A4-CE264AD77E98}"/>
              </a:ext>
            </a:extLst>
          </p:cNvPr>
          <p:cNvSpPr>
            <a:spLocks noGrp="1"/>
          </p:cNvSpPr>
          <p:nvPr>
            <p:ph type="dt" sz="half" idx="10"/>
          </p:nvPr>
        </p:nvSpPr>
        <p:spPr/>
        <p:txBody>
          <a:bodyPr/>
          <a:lstStyle/>
          <a:p>
            <a:fld id="{0F143B64-F5E5-439B-B261-E31F06E85234}" type="datetimeFigureOut">
              <a:rPr lang="en-IN" smtClean="0"/>
              <a:t>05-12-2021</a:t>
            </a:fld>
            <a:endParaRPr lang="en-IN"/>
          </a:p>
        </p:txBody>
      </p:sp>
      <p:sp>
        <p:nvSpPr>
          <p:cNvPr id="5" name="Footer Placeholder 4">
            <a:extLst>
              <a:ext uri="{FF2B5EF4-FFF2-40B4-BE49-F238E27FC236}">
                <a16:creationId xmlns:a16="http://schemas.microsoft.com/office/drawing/2014/main" id="{F5631BEA-8765-4C89-B01B-B787788F12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F83ED2-AFCC-4C13-92E9-09DCEACBFFD8}"/>
              </a:ext>
            </a:extLst>
          </p:cNvPr>
          <p:cNvSpPr>
            <a:spLocks noGrp="1"/>
          </p:cNvSpPr>
          <p:nvPr>
            <p:ph type="sldNum" sz="quarter" idx="12"/>
          </p:nvPr>
        </p:nvSpPr>
        <p:spPr/>
        <p:txBody>
          <a:bodyPr/>
          <a:lstStyle/>
          <a:p>
            <a:fld id="{7A4E4238-6514-4DB7-A614-395CE0465CBF}" type="slidenum">
              <a:rPr lang="en-IN" smtClean="0"/>
              <a:t>‹#›</a:t>
            </a:fld>
            <a:endParaRPr lang="en-IN"/>
          </a:p>
        </p:txBody>
      </p:sp>
    </p:spTree>
    <p:extLst>
      <p:ext uri="{BB962C8B-B14F-4D97-AF65-F5344CB8AC3E}">
        <p14:creationId xmlns:p14="http://schemas.microsoft.com/office/powerpoint/2010/main" val="757691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14ABF-B1E2-4EB6-B04C-6F1DFF8D70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BEB388-9B87-44DF-9BA7-3F9C9EC18B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CBC274-C09C-4B1D-8AD9-2BDBED608595}"/>
              </a:ext>
            </a:extLst>
          </p:cNvPr>
          <p:cNvSpPr>
            <a:spLocks noGrp="1"/>
          </p:cNvSpPr>
          <p:nvPr>
            <p:ph type="dt" sz="half" idx="10"/>
          </p:nvPr>
        </p:nvSpPr>
        <p:spPr/>
        <p:txBody>
          <a:bodyPr/>
          <a:lstStyle/>
          <a:p>
            <a:fld id="{0F143B64-F5E5-439B-B261-E31F06E85234}" type="datetimeFigureOut">
              <a:rPr lang="en-IN" smtClean="0"/>
              <a:t>05-12-2021</a:t>
            </a:fld>
            <a:endParaRPr lang="en-IN"/>
          </a:p>
        </p:txBody>
      </p:sp>
      <p:sp>
        <p:nvSpPr>
          <p:cNvPr id="5" name="Footer Placeholder 4">
            <a:extLst>
              <a:ext uri="{FF2B5EF4-FFF2-40B4-BE49-F238E27FC236}">
                <a16:creationId xmlns:a16="http://schemas.microsoft.com/office/drawing/2014/main" id="{ABAC6DD6-A589-4258-BC44-92EBE66FEC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F8D595-F6C7-41AF-A7B0-862503B8C9D1}"/>
              </a:ext>
            </a:extLst>
          </p:cNvPr>
          <p:cNvSpPr>
            <a:spLocks noGrp="1"/>
          </p:cNvSpPr>
          <p:nvPr>
            <p:ph type="sldNum" sz="quarter" idx="12"/>
          </p:nvPr>
        </p:nvSpPr>
        <p:spPr/>
        <p:txBody>
          <a:bodyPr/>
          <a:lstStyle/>
          <a:p>
            <a:fld id="{7A4E4238-6514-4DB7-A614-395CE0465CBF}" type="slidenum">
              <a:rPr lang="en-IN" smtClean="0"/>
              <a:t>‹#›</a:t>
            </a:fld>
            <a:endParaRPr lang="en-IN"/>
          </a:p>
        </p:txBody>
      </p:sp>
    </p:spTree>
    <p:extLst>
      <p:ext uri="{BB962C8B-B14F-4D97-AF65-F5344CB8AC3E}">
        <p14:creationId xmlns:p14="http://schemas.microsoft.com/office/powerpoint/2010/main" val="890429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170AD0-0AA8-461C-A5E3-ADAAC542A8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35399C-0238-42BD-A0DF-022DDB4686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70DA7D-0620-490D-8B0A-0516FDBAE138}"/>
              </a:ext>
            </a:extLst>
          </p:cNvPr>
          <p:cNvSpPr>
            <a:spLocks noGrp="1"/>
          </p:cNvSpPr>
          <p:nvPr>
            <p:ph type="dt" sz="half" idx="10"/>
          </p:nvPr>
        </p:nvSpPr>
        <p:spPr/>
        <p:txBody>
          <a:bodyPr/>
          <a:lstStyle/>
          <a:p>
            <a:fld id="{0F143B64-F5E5-439B-B261-E31F06E85234}" type="datetimeFigureOut">
              <a:rPr lang="en-IN" smtClean="0"/>
              <a:t>05-12-2021</a:t>
            </a:fld>
            <a:endParaRPr lang="en-IN"/>
          </a:p>
        </p:txBody>
      </p:sp>
      <p:sp>
        <p:nvSpPr>
          <p:cNvPr id="5" name="Footer Placeholder 4">
            <a:extLst>
              <a:ext uri="{FF2B5EF4-FFF2-40B4-BE49-F238E27FC236}">
                <a16:creationId xmlns:a16="http://schemas.microsoft.com/office/drawing/2014/main" id="{03CFC02B-A08B-4C0D-B436-52C988DAA9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BA7669-3F92-42B6-97DB-5045FB07526D}"/>
              </a:ext>
            </a:extLst>
          </p:cNvPr>
          <p:cNvSpPr>
            <a:spLocks noGrp="1"/>
          </p:cNvSpPr>
          <p:nvPr>
            <p:ph type="sldNum" sz="quarter" idx="12"/>
          </p:nvPr>
        </p:nvSpPr>
        <p:spPr/>
        <p:txBody>
          <a:bodyPr/>
          <a:lstStyle/>
          <a:p>
            <a:fld id="{7A4E4238-6514-4DB7-A614-395CE0465CBF}" type="slidenum">
              <a:rPr lang="en-IN" smtClean="0"/>
              <a:t>‹#›</a:t>
            </a:fld>
            <a:endParaRPr lang="en-IN"/>
          </a:p>
        </p:txBody>
      </p:sp>
    </p:spTree>
    <p:extLst>
      <p:ext uri="{BB962C8B-B14F-4D97-AF65-F5344CB8AC3E}">
        <p14:creationId xmlns:p14="http://schemas.microsoft.com/office/powerpoint/2010/main" val="88441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F88BC-CA58-4BB9-8584-81EB1AAD8B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DDA946-A003-4470-902A-C6F64A30E7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1F542F-47D8-44BC-A0F5-1137CCCC8FAD}"/>
              </a:ext>
            </a:extLst>
          </p:cNvPr>
          <p:cNvSpPr>
            <a:spLocks noGrp="1"/>
          </p:cNvSpPr>
          <p:nvPr>
            <p:ph type="dt" sz="half" idx="10"/>
          </p:nvPr>
        </p:nvSpPr>
        <p:spPr/>
        <p:txBody>
          <a:bodyPr/>
          <a:lstStyle/>
          <a:p>
            <a:fld id="{0F143B64-F5E5-439B-B261-E31F06E85234}" type="datetimeFigureOut">
              <a:rPr lang="en-IN" smtClean="0"/>
              <a:t>05-12-2021</a:t>
            </a:fld>
            <a:endParaRPr lang="en-IN"/>
          </a:p>
        </p:txBody>
      </p:sp>
      <p:sp>
        <p:nvSpPr>
          <p:cNvPr id="5" name="Footer Placeholder 4">
            <a:extLst>
              <a:ext uri="{FF2B5EF4-FFF2-40B4-BE49-F238E27FC236}">
                <a16:creationId xmlns:a16="http://schemas.microsoft.com/office/drawing/2014/main" id="{3D44E620-199C-4027-9232-ACAD4470AD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12A465-D6DC-4BCA-B918-237BB5E5000D}"/>
              </a:ext>
            </a:extLst>
          </p:cNvPr>
          <p:cNvSpPr>
            <a:spLocks noGrp="1"/>
          </p:cNvSpPr>
          <p:nvPr>
            <p:ph type="sldNum" sz="quarter" idx="12"/>
          </p:nvPr>
        </p:nvSpPr>
        <p:spPr/>
        <p:txBody>
          <a:bodyPr/>
          <a:lstStyle/>
          <a:p>
            <a:fld id="{7A4E4238-6514-4DB7-A614-395CE0465CBF}" type="slidenum">
              <a:rPr lang="en-IN" smtClean="0"/>
              <a:t>‹#›</a:t>
            </a:fld>
            <a:endParaRPr lang="en-IN"/>
          </a:p>
        </p:txBody>
      </p:sp>
    </p:spTree>
    <p:extLst>
      <p:ext uri="{BB962C8B-B14F-4D97-AF65-F5344CB8AC3E}">
        <p14:creationId xmlns:p14="http://schemas.microsoft.com/office/powerpoint/2010/main" val="142242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AC475-6B7C-4CBF-AAD2-37A90EA11F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483152-13D6-4A47-AF52-D81DC77BF2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888CDE-2133-485A-B00F-8FD80C8082E8}"/>
              </a:ext>
            </a:extLst>
          </p:cNvPr>
          <p:cNvSpPr>
            <a:spLocks noGrp="1"/>
          </p:cNvSpPr>
          <p:nvPr>
            <p:ph type="dt" sz="half" idx="10"/>
          </p:nvPr>
        </p:nvSpPr>
        <p:spPr/>
        <p:txBody>
          <a:bodyPr/>
          <a:lstStyle/>
          <a:p>
            <a:fld id="{0F143B64-F5E5-439B-B261-E31F06E85234}" type="datetimeFigureOut">
              <a:rPr lang="en-IN" smtClean="0"/>
              <a:t>05-12-2021</a:t>
            </a:fld>
            <a:endParaRPr lang="en-IN"/>
          </a:p>
        </p:txBody>
      </p:sp>
      <p:sp>
        <p:nvSpPr>
          <p:cNvPr id="5" name="Footer Placeholder 4">
            <a:extLst>
              <a:ext uri="{FF2B5EF4-FFF2-40B4-BE49-F238E27FC236}">
                <a16:creationId xmlns:a16="http://schemas.microsoft.com/office/drawing/2014/main" id="{4C4B057E-676D-42C0-B6D4-DE570DC47E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037926-11AF-497D-95E9-F16DFF376D4A}"/>
              </a:ext>
            </a:extLst>
          </p:cNvPr>
          <p:cNvSpPr>
            <a:spLocks noGrp="1"/>
          </p:cNvSpPr>
          <p:nvPr>
            <p:ph type="sldNum" sz="quarter" idx="12"/>
          </p:nvPr>
        </p:nvSpPr>
        <p:spPr/>
        <p:txBody>
          <a:bodyPr/>
          <a:lstStyle/>
          <a:p>
            <a:fld id="{7A4E4238-6514-4DB7-A614-395CE0465CBF}" type="slidenum">
              <a:rPr lang="en-IN" smtClean="0"/>
              <a:t>‹#›</a:t>
            </a:fld>
            <a:endParaRPr lang="en-IN"/>
          </a:p>
        </p:txBody>
      </p:sp>
    </p:spTree>
    <p:extLst>
      <p:ext uri="{BB962C8B-B14F-4D97-AF65-F5344CB8AC3E}">
        <p14:creationId xmlns:p14="http://schemas.microsoft.com/office/powerpoint/2010/main" val="3395894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91EAA-E818-4850-BDDB-032298DF82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97B90F-6CEE-4FF3-B246-8C31CA7178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068EB9-7116-4BD8-A2F1-C4E503C164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3B527D-914A-48EE-937E-FC845681DDC9}"/>
              </a:ext>
            </a:extLst>
          </p:cNvPr>
          <p:cNvSpPr>
            <a:spLocks noGrp="1"/>
          </p:cNvSpPr>
          <p:nvPr>
            <p:ph type="dt" sz="half" idx="10"/>
          </p:nvPr>
        </p:nvSpPr>
        <p:spPr/>
        <p:txBody>
          <a:bodyPr/>
          <a:lstStyle/>
          <a:p>
            <a:fld id="{0F143B64-F5E5-439B-B261-E31F06E85234}" type="datetimeFigureOut">
              <a:rPr lang="en-IN" smtClean="0"/>
              <a:t>05-12-2021</a:t>
            </a:fld>
            <a:endParaRPr lang="en-IN"/>
          </a:p>
        </p:txBody>
      </p:sp>
      <p:sp>
        <p:nvSpPr>
          <p:cNvPr id="6" name="Footer Placeholder 5">
            <a:extLst>
              <a:ext uri="{FF2B5EF4-FFF2-40B4-BE49-F238E27FC236}">
                <a16:creationId xmlns:a16="http://schemas.microsoft.com/office/drawing/2014/main" id="{3F3A3931-D064-4F94-A9B0-E368AA72BD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ABF371-0DD6-452A-AE0C-6B3A0508C740}"/>
              </a:ext>
            </a:extLst>
          </p:cNvPr>
          <p:cNvSpPr>
            <a:spLocks noGrp="1"/>
          </p:cNvSpPr>
          <p:nvPr>
            <p:ph type="sldNum" sz="quarter" idx="12"/>
          </p:nvPr>
        </p:nvSpPr>
        <p:spPr/>
        <p:txBody>
          <a:bodyPr/>
          <a:lstStyle/>
          <a:p>
            <a:fld id="{7A4E4238-6514-4DB7-A614-395CE0465CBF}" type="slidenum">
              <a:rPr lang="en-IN" smtClean="0"/>
              <a:t>‹#›</a:t>
            </a:fld>
            <a:endParaRPr lang="en-IN"/>
          </a:p>
        </p:txBody>
      </p:sp>
    </p:spTree>
    <p:extLst>
      <p:ext uri="{BB962C8B-B14F-4D97-AF65-F5344CB8AC3E}">
        <p14:creationId xmlns:p14="http://schemas.microsoft.com/office/powerpoint/2010/main" val="469035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CAC2F-6C59-4BE8-A6A3-9567494D60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4313A1-DE4F-40AE-8604-D44804F982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F73CAE-310C-4C2A-8309-CB4A45C0DE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9A05CA-E476-49BA-BB6B-1FD1E28A4A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F37B81-DC74-4CE6-B370-0DC0608C57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69F01E-1627-4C22-8315-0DD3E7736D15}"/>
              </a:ext>
            </a:extLst>
          </p:cNvPr>
          <p:cNvSpPr>
            <a:spLocks noGrp="1"/>
          </p:cNvSpPr>
          <p:nvPr>
            <p:ph type="dt" sz="half" idx="10"/>
          </p:nvPr>
        </p:nvSpPr>
        <p:spPr/>
        <p:txBody>
          <a:bodyPr/>
          <a:lstStyle/>
          <a:p>
            <a:fld id="{0F143B64-F5E5-439B-B261-E31F06E85234}" type="datetimeFigureOut">
              <a:rPr lang="en-IN" smtClean="0"/>
              <a:t>05-12-2021</a:t>
            </a:fld>
            <a:endParaRPr lang="en-IN"/>
          </a:p>
        </p:txBody>
      </p:sp>
      <p:sp>
        <p:nvSpPr>
          <p:cNvPr id="8" name="Footer Placeholder 7">
            <a:extLst>
              <a:ext uri="{FF2B5EF4-FFF2-40B4-BE49-F238E27FC236}">
                <a16:creationId xmlns:a16="http://schemas.microsoft.com/office/drawing/2014/main" id="{47157B96-847A-4BA6-B0F8-E0FA8026D5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7138B4-EF12-4F93-B5E7-EF1E6DEA59B0}"/>
              </a:ext>
            </a:extLst>
          </p:cNvPr>
          <p:cNvSpPr>
            <a:spLocks noGrp="1"/>
          </p:cNvSpPr>
          <p:nvPr>
            <p:ph type="sldNum" sz="quarter" idx="12"/>
          </p:nvPr>
        </p:nvSpPr>
        <p:spPr/>
        <p:txBody>
          <a:bodyPr/>
          <a:lstStyle/>
          <a:p>
            <a:fld id="{7A4E4238-6514-4DB7-A614-395CE0465CBF}" type="slidenum">
              <a:rPr lang="en-IN" smtClean="0"/>
              <a:t>‹#›</a:t>
            </a:fld>
            <a:endParaRPr lang="en-IN"/>
          </a:p>
        </p:txBody>
      </p:sp>
    </p:spTree>
    <p:extLst>
      <p:ext uri="{BB962C8B-B14F-4D97-AF65-F5344CB8AC3E}">
        <p14:creationId xmlns:p14="http://schemas.microsoft.com/office/powerpoint/2010/main" val="1684358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A798D-AA25-47C0-8C14-A216A95802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2C7252-2014-4559-A2F0-929823E98953}"/>
              </a:ext>
            </a:extLst>
          </p:cNvPr>
          <p:cNvSpPr>
            <a:spLocks noGrp="1"/>
          </p:cNvSpPr>
          <p:nvPr>
            <p:ph type="dt" sz="half" idx="10"/>
          </p:nvPr>
        </p:nvSpPr>
        <p:spPr/>
        <p:txBody>
          <a:bodyPr/>
          <a:lstStyle/>
          <a:p>
            <a:fld id="{0F143B64-F5E5-439B-B261-E31F06E85234}" type="datetimeFigureOut">
              <a:rPr lang="en-IN" smtClean="0"/>
              <a:t>05-12-2021</a:t>
            </a:fld>
            <a:endParaRPr lang="en-IN"/>
          </a:p>
        </p:txBody>
      </p:sp>
      <p:sp>
        <p:nvSpPr>
          <p:cNvPr id="4" name="Footer Placeholder 3">
            <a:extLst>
              <a:ext uri="{FF2B5EF4-FFF2-40B4-BE49-F238E27FC236}">
                <a16:creationId xmlns:a16="http://schemas.microsoft.com/office/drawing/2014/main" id="{DD52EF92-9FC8-4CE8-ADA8-B7D1FA47AA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BCDCA2-7C09-45EE-A627-34AACC81FA9B}"/>
              </a:ext>
            </a:extLst>
          </p:cNvPr>
          <p:cNvSpPr>
            <a:spLocks noGrp="1"/>
          </p:cNvSpPr>
          <p:nvPr>
            <p:ph type="sldNum" sz="quarter" idx="12"/>
          </p:nvPr>
        </p:nvSpPr>
        <p:spPr/>
        <p:txBody>
          <a:bodyPr/>
          <a:lstStyle/>
          <a:p>
            <a:fld id="{7A4E4238-6514-4DB7-A614-395CE0465CBF}" type="slidenum">
              <a:rPr lang="en-IN" smtClean="0"/>
              <a:t>‹#›</a:t>
            </a:fld>
            <a:endParaRPr lang="en-IN"/>
          </a:p>
        </p:txBody>
      </p:sp>
    </p:spTree>
    <p:extLst>
      <p:ext uri="{BB962C8B-B14F-4D97-AF65-F5344CB8AC3E}">
        <p14:creationId xmlns:p14="http://schemas.microsoft.com/office/powerpoint/2010/main" val="3498633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6DAEF6-9CCA-4970-93DB-D2AFEBE01746}"/>
              </a:ext>
            </a:extLst>
          </p:cNvPr>
          <p:cNvSpPr>
            <a:spLocks noGrp="1"/>
          </p:cNvSpPr>
          <p:nvPr>
            <p:ph type="dt" sz="half" idx="10"/>
          </p:nvPr>
        </p:nvSpPr>
        <p:spPr/>
        <p:txBody>
          <a:bodyPr/>
          <a:lstStyle/>
          <a:p>
            <a:fld id="{0F143B64-F5E5-439B-B261-E31F06E85234}" type="datetimeFigureOut">
              <a:rPr lang="en-IN" smtClean="0"/>
              <a:t>05-12-2021</a:t>
            </a:fld>
            <a:endParaRPr lang="en-IN"/>
          </a:p>
        </p:txBody>
      </p:sp>
      <p:sp>
        <p:nvSpPr>
          <p:cNvPr id="3" name="Footer Placeholder 2">
            <a:extLst>
              <a:ext uri="{FF2B5EF4-FFF2-40B4-BE49-F238E27FC236}">
                <a16:creationId xmlns:a16="http://schemas.microsoft.com/office/drawing/2014/main" id="{6D1B1A28-41CB-4D30-9A33-40A9FC5337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BEC379-4697-4D9D-AFC8-EA6F47ED72DD}"/>
              </a:ext>
            </a:extLst>
          </p:cNvPr>
          <p:cNvSpPr>
            <a:spLocks noGrp="1"/>
          </p:cNvSpPr>
          <p:nvPr>
            <p:ph type="sldNum" sz="quarter" idx="12"/>
          </p:nvPr>
        </p:nvSpPr>
        <p:spPr/>
        <p:txBody>
          <a:bodyPr/>
          <a:lstStyle/>
          <a:p>
            <a:fld id="{7A4E4238-6514-4DB7-A614-395CE0465CBF}" type="slidenum">
              <a:rPr lang="en-IN" smtClean="0"/>
              <a:t>‹#›</a:t>
            </a:fld>
            <a:endParaRPr lang="en-IN"/>
          </a:p>
        </p:txBody>
      </p:sp>
    </p:spTree>
    <p:extLst>
      <p:ext uri="{BB962C8B-B14F-4D97-AF65-F5344CB8AC3E}">
        <p14:creationId xmlns:p14="http://schemas.microsoft.com/office/powerpoint/2010/main" val="2682101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633A-425B-411F-8E67-1BEDCF82F0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56AB0C-5C13-42FF-825C-9367013FAF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24B5C4-D8D4-4784-9807-0AC916C77B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719A75-49FD-4DD6-B20B-7E077A3B895E}"/>
              </a:ext>
            </a:extLst>
          </p:cNvPr>
          <p:cNvSpPr>
            <a:spLocks noGrp="1"/>
          </p:cNvSpPr>
          <p:nvPr>
            <p:ph type="dt" sz="half" idx="10"/>
          </p:nvPr>
        </p:nvSpPr>
        <p:spPr/>
        <p:txBody>
          <a:bodyPr/>
          <a:lstStyle/>
          <a:p>
            <a:fld id="{0F143B64-F5E5-439B-B261-E31F06E85234}" type="datetimeFigureOut">
              <a:rPr lang="en-IN" smtClean="0"/>
              <a:t>05-12-2021</a:t>
            </a:fld>
            <a:endParaRPr lang="en-IN"/>
          </a:p>
        </p:txBody>
      </p:sp>
      <p:sp>
        <p:nvSpPr>
          <p:cNvPr id="6" name="Footer Placeholder 5">
            <a:extLst>
              <a:ext uri="{FF2B5EF4-FFF2-40B4-BE49-F238E27FC236}">
                <a16:creationId xmlns:a16="http://schemas.microsoft.com/office/drawing/2014/main" id="{7C5E5AC3-7E86-4796-982A-29B01050E5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562C04-3AD8-4B7F-9C04-4DDA61BDF8E7}"/>
              </a:ext>
            </a:extLst>
          </p:cNvPr>
          <p:cNvSpPr>
            <a:spLocks noGrp="1"/>
          </p:cNvSpPr>
          <p:nvPr>
            <p:ph type="sldNum" sz="quarter" idx="12"/>
          </p:nvPr>
        </p:nvSpPr>
        <p:spPr/>
        <p:txBody>
          <a:bodyPr/>
          <a:lstStyle/>
          <a:p>
            <a:fld id="{7A4E4238-6514-4DB7-A614-395CE0465CBF}" type="slidenum">
              <a:rPr lang="en-IN" smtClean="0"/>
              <a:t>‹#›</a:t>
            </a:fld>
            <a:endParaRPr lang="en-IN"/>
          </a:p>
        </p:txBody>
      </p:sp>
    </p:spTree>
    <p:extLst>
      <p:ext uri="{BB962C8B-B14F-4D97-AF65-F5344CB8AC3E}">
        <p14:creationId xmlns:p14="http://schemas.microsoft.com/office/powerpoint/2010/main" val="251466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7F864-AB82-4B80-BBC7-7B3F3A14BB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C1FA27-3434-4D23-B369-789EB56DBA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14A3EC-F2B1-42E5-A4DF-093AD67DF7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E276D3-6460-4863-851E-6AC3BF00651C}"/>
              </a:ext>
            </a:extLst>
          </p:cNvPr>
          <p:cNvSpPr>
            <a:spLocks noGrp="1"/>
          </p:cNvSpPr>
          <p:nvPr>
            <p:ph type="dt" sz="half" idx="10"/>
          </p:nvPr>
        </p:nvSpPr>
        <p:spPr/>
        <p:txBody>
          <a:bodyPr/>
          <a:lstStyle/>
          <a:p>
            <a:fld id="{0F143B64-F5E5-439B-B261-E31F06E85234}" type="datetimeFigureOut">
              <a:rPr lang="en-IN" smtClean="0"/>
              <a:t>05-12-2021</a:t>
            </a:fld>
            <a:endParaRPr lang="en-IN"/>
          </a:p>
        </p:txBody>
      </p:sp>
      <p:sp>
        <p:nvSpPr>
          <p:cNvPr id="6" name="Footer Placeholder 5">
            <a:extLst>
              <a:ext uri="{FF2B5EF4-FFF2-40B4-BE49-F238E27FC236}">
                <a16:creationId xmlns:a16="http://schemas.microsoft.com/office/drawing/2014/main" id="{F8B395AE-A0DA-4CC4-BC82-0EA2ED4E1F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E06BA0-E468-4722-909D-BC2022CF2C91}"/>
              </a:ext>
            </a:extLst>
          </p:cNvPr>
          <p:cNvSpPr>
            <a:spLocks noGrp="1"/>
          </p:cNvSpPr>
          <p:nvPr>
            <p:ph type="sldNum" sz="quarter" idx="12"/>
          </p:nvPr>
        </p:nvSpPr>
        <p:spPr/>
        <p:txBody>
          <a:bodyPr/>
          <a:lstStyle/>
          <a:p>
            <a:fld id="{7A4E4238-6514-4DB7-A614-395CE0465CBF}" type="slidenum">
              <a:rPr lang="en-IN" smtClean="0"/>
              <a:t>‹#›</a:t>
            </a:fld>
            <a:endParaRPr lang="en-IN"/>
          </a:p>
        </p:txBody>
      </p:sp>
    </p:spTree>
    <p:extLst>
      <p:ext uri="{BB962C8B-B14F-4D97-AF65-F5344CB8AC3E}">
        <p14:creationId xmlns:p14="http://schemas.microsoft.com/office/powerpoint/2010/main" val="2490708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F27DB-9ACD-4B0A-97AE-329AACCEDE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2C6039-4A3B-45F1-8615-1E634315D3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471AE0-B24F-4F05-8EBB-DD350D6D3D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43B64-F5E5-439B-B261-E31F06E85234}" type="datetimeFigureOut">
              <a:rPr lang="en-IN" smtClean="0"/>
              <a:t>05-12-2021</a:t>
            </a:fld>
            <a:endParaRPr lang="en-IN"/>
          </a:p>
        </p:txBody>
      </p:sp>
      <p:sp>
        <p:nvSpPr>
          <p:cNvPr id="5" name="Footer Placeholder 4">
            <a:extLst>
              <a:ext uri="{FF2B5EF4-FFF2-40B4-BE49-F238E27FC236}">
                <a16:creationId xmlns:a16="http://schemas.microsoft.com/office/drawing/2014/main" id="{634E0A2F-4259-4AD1-A573-7E298BCE87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15A12F-E714-4124-B371-B0E9876332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E4238-6514-4DB7-A614-395CE0465CBF}" type="slidenum">
              <a:rPr lang="en-IN" smtClean="0"/>
              <a:t>‹#›</a:t>
            </a:fld>
            <a:endParaRPr lang="en-IN"/>
          </a:p>
        </p:txBody>
      </p:sp>
    </p:spTree>
    <p:extLst>
      <p:ext uri="{BB962C8B-B14F-4D97-AF65-F5344CB8AC3E}">
        <p14:creationId xmlns:p14="http://schemas.microsoft.com/office/powerpoint/2010/main" val="2925584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68D7C-4B07-4CDF-B453-4B5EDCAF84EA}"/>
              </a:ext>
            </a:extLst>
          </p:cNvPr>
          <p:cNvSpPr>
            <a:spLocks noGrp="1"/>
          </p:cNvSpPr>
          <p:nvPr>
            <p:ph type="ctrTitle"/>
          </p:nvPr>
        </p:nvSpPr>
        <p:spPr/>
        <p:txBody>
          <a:bodyPr/>
          <a:lstStyle/>
          <a:p>
            <a:r>
              <a:rPr lang="en-IN" dirty="0"/>
              <a:t>Reinforcement </a:t>
            </a:r>
            <a:r>
              <a:rPr lang="en-IN"/>
              <a:t>Learning Algorithms</a:t>
            </a:r>
          </a:p>
        </p:txBody>
      </p:sp>
      <p:sp>
        <p:nvSpPr>
          <p:cNvPr id="3" name="Subtitle 2">
            <a:extLst>
              <a:ext uri="{FF2B5EF4-FFF2-40B4-BE49-F238E27FC236}">
                <a16:creationId xmlns:a16="http://schemas.microsoft.com/office/drawing/2014/main" id="{C2733D32-E608-4D62-A79C-B6516E78549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40255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A7FC-F329-4250-8FAC-48AE7705F0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6A0AA6D-A328-43A1-8613-0FF9195B81E1}"/>
              </a:ext>
            </a:extLst>
          </p:cNvPr>
          <p:cNvSpPr>
            <a:spLocks noGrp="1"/>
          </p:cNvSpPr>
          <p:nvPr>
            <p:ph idx="1"/>
          </p:nvPr>
        </p:nvSpPr>
        <p:spPr/>
        <p:txBody>
          <a:bodyPr/>
          <a:lstStyle/>
          <a:p>
            <a:r>
              <a:rPr lang="en-US" dirty="0">
                <a:solidFill>
                  <a:srgbClr val="242424"/>
                </a:solidFill>
                <a:latin typeface="Times New Roman" panose="02020603050405020304" pitchFamily="18" charset="0"/>
                <a:cs typeface="Times New Roman" panose="02020603050405020304" pitchFamily="18" charset="0"/>
              </a:rPr>
              <a:t>The ways SARSA and Q-learning work sound very similar, and indeed the policy SARSA follows will normally be to choose the most promising available action, which would also be the highest-rewarded action in Q-learning. </a:t>
            </a:r>
          </a:p>
          <a:p>
            <a:r>
              <a:rPr lang="en-US" dirty="0">
                <a:solidFill>
                  <a:srgbClr val="242424"/>
                </a:solidFill>
                <a:latin typeface="Times New Roman" panose="02020603050405020304" pitchFamily="18" charset="0"/>
                <a:cs typeface="Times New Roman" panose="02020603050405020304" pitchFamily="18" charset="0"/>
              </a:rPr>
              <a:t>However, the essential difference is that exploration means that the policy in SARSA will not always be to choose the most promising available action; it will sometimes be to choose some other action to check that the stored policy information is correct.</a:t>
            </a:r>
            <a:endParaRPr lang="en-IN" dirty="0">
              <a:solidFill>
                <a:srgbClr val="24242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2863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D8E6A-64F8-4189-855D-2293C3DF3D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688AC1-5B93-490D-A884-010353F53E3B}"/>
              </a:ext>
            </a:extLst>
          </p:cNvPr>
          <p:cNvSpPr>
            <a:spLocks noGrp="1"/>
          </p:cNvSpPr>
          <p:nvPr>
            <p:ph idx="1"/>
          </p:nvPr>
        </p:nvSpPr>
        <p:spPr/>
        <p:txBody>
          <a:bodyPr>
            <a:normAutofit lnSpcReduction="10000"/>
          </a:bodyPr>
          <a:lstStyle/>
          <a:p>
            <a:r>
              <a:rPr lang="en-US" dirty="0">
                <a:solidFill>
                  <a:srgbClr val="242424"/>
                </a:solidFill>
                <a:latin typeface="Times New Roman" panose="02020603050405020304" pitchFamily="18" charset="0"/>
                <a:cs typeface="Times New Roman" panose="02020603050405020304" pitchFamily="18" charset="0"/>
              </a:rPr>
              <a:t>Presuming that the actions SARSA performs when exploring are confirmed as being less optimal than the ones specified by its existing policy, SARSA – unlike Q-learning – is able to take into account how much less optimal they are, preferring alternative options that are only slightly sub-optimal to alternative options that turn out to be catastrophic. </a:t>
            </a:r>
          </a:p>
          <a:p>
            <a:r>
              <a:rPr lang="en-US" dirty="0">
                <a:solidFill>
                  <a:srgbClr val="242424"/>
                </a:solidFill>
                <a:latin typeface="Times New Roman" panose="02020603050405020304" pitchFamily="18" charset="0"/>
                <a:cs typeface="Times New Roman" panose="02020603050405020304" pitchFamily="18" charset="0"/>
              </a:rPr>
              <a:t>In a classic example, a mouse actor learning to walk down a virtual cliff towards some cheese will learn to walk down the cliff edge (the shortest path) if Q-learning is used; with SARSA, on the other hand, the mouse will learn move away from the edge when walking so that a single move in the wrong direction does not lead to death on the rocks below.</a:t>
            </a:r>
            <a:endParaRPr lang="en-IN" dirty="0">
              <a:solidFill>
                <a:srgbClr val="24242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0434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B9456-9722-4756-BD48-807B3FDFBDE8}"/>
              </a:ext>
            </a:extLst>
          </p:cNvPr>
          <p:cNvSpPr>
            <a:spLocks noGrp="1"/>
          </p:cNvSpPr>
          <p:nvPr>
            <p:ph type="title"/>
          </p:nvPr>
        </p:nvSpPr>
        <p:spPr/>
        <p:txBody>
          <a:bodyPr/>
          <a:lstStyle/>
          <a:p>
            <a:r>
              <a:rPr lang="en-IN" dirty="0"/>
              <a:t>SARSA Algorithm</a:t>
            </a:r>
          </a:p>
        </p:txBody>
      </p:sp>
      <p:pic>
        <p:nvPicPr>
          <p:cNvPr id="3074" name="Picture 2">
            <a:extLst>
              <a:ext uri="{FF2B5EF4-FFF2-40B4-BE49-F238E27FC236}">
                <a16:creationId xmlns:a16="http://schemas.microsoft.com/office/drawing/2014/main" id="{31065265-3007-46C4-9BB4-84C62EF03D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730" y="1974310"/>
            <a:ext cx="11012845" cy="4266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35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45E7F-3B6B-41FA-80CF-49BCC6536222}"/>
              </a:ext>
            </a:extLst>
          </p:cNvPr>
          <p:cNvSpPr>
            <a:spLocks noGrp="1"/>
          </p:cNvSpPr>
          <p:nvPr>
            <p:ph type="title"/>
          </p:nvPr>
        </p:nvSpPr>
        <p:spPr/>
        <p:txBody>
          <a:bodyPr/>
          <a:lstStyle/>
          <a:p>
            <a:r>
              <a:rPr lang="en-IN" b="1" i="0" dirty="0">
                <a:solidFill>
                  <a:srgbClr val="000000"/>
                </a:solidFill>
                <a:effectLst/>
                <a:latin typeface="inter-bold"/>
              </a:rPr>
              <a:t>Q-Learning</a:t>
            </a:r>
            <a:endParaRPr lang="en-IN" dirty="0"/>
          </a:p>
        </p:txBody>
      </p:sp>
      <p:sp>
        <p:nvSpPr>
          <p:cNvPr id="3" name="Content Placeholder 2">
            <a:extLst>
              <a:ext uri="{FF2B5EF4-FFF2-40B4-BE49-F238E27FC236}">
                <a16:creationId xmlns:a16="http://schemas.microsoft.com/office/drawing/2014/main" id="{ADCDBA1B-E760-4DF2-8CE3-320584EB5AFB}"/>
              </a:ext>
            </a:extLst>
          </p:cNvPr>
          <p:cNvSpPr>
            <a:spLocks noGrp="1"/>
          </p:cNvSpPr>
          <p:nvPr>
            <p:ph idx="1"/>
          </p:nvPr>
        </p:nvSpPr>
        <p:spPr/>
        <p:txBody>
          <a:bodyPr/>
          <a:lstStyle/>
          <a:p>
            <a:pPr marL="742950" lvl="1" indent="-285750" algn="just">
              <a:buFont typeface="Arial" panose="020B0604020202020204" pitchFamily="34" charset="0"/>
              <a:buChar char="•"/>
            </a:pPr>
            <a:r>
              <a:rPr lang="en-US" b="0" i="0" dirty="0">
                <a:solidFill>
                  <a:srgbClr val="000000"/>
                </a:solidFill>
                <a:effectLst/>
                <a:latin typeface="inter-regular"/>
              </a:rPr>
              <a:t>Q-learning is an </a:t>
            </a:r>
            <a:r>
              <a:rPr lang="en-US" b="1" i="0" dirty="0">
                <a:solidFill>
                  <a:srgbClr val="000000"/>
                </a:solidFill>
                <a:effectLst/>
                <a:latin typeface="inter-bold"/>
              </a:rPr>
              <a:t>Off policy RL algorithm</a:t>
            </a:r>
            <a:r>
              <a:rPr lang="en-US" b="0" i="0" dirty="0">
                <a:solidFill>
                  <a:srgbClr val="000000"/>
                </a:solidFill>
                <a:effectLst/>
                <a:latin typeface="inter-regular"/>
              </a:rPr>
              <a:t>, which is used for the temporal difference Learning. The temporal difference learning methods are the way of comparing temporally successive predictions.</a:t>
            </a:r>
          </a:p>
          <a:p>
            <a:pPr marL="742950" lvl="1" indent="-285750" algn="just">
              <a:buFont typeface="Arial" panose="020B0604020202020204" pitchFamily="34" charset="0"/>
              <a:buChar char="•"/>
            </a:pPr>
            <a:r>
              <a:rPr lang="en-US" b="0" i="0" dirty="0">
                <a:solidFill>
                  <a:srgbClr val="000000"/>
                </a:solidFill>
                <a:effectLst/>
                <a:latin typeface="inter-regular"/>
              </a:rPr>
              <a:t>It learns the value function Q (S, a), which means how good to take action "</a:t>
            </a:r>
            <a:r>
              <a:rPr lang="en-US" b="1" i="0" dirty="0">
                <a:solidFill>
                  <a:srgbClr val="000000"/>
                </a:solidFill>
                <a:effectLst/>
                <a:latin typeface="inter-bold"/>
              </a:rPr>
              <a:t>a</a:t>
            </a:r>
            <a:r>
              <a:rPr lang="en-US" b="0" i="0" dirty="0">
                <a:solidFill>
                  <a:srgbClr val="000000"/>
                </a:solidFill>
                <a:effectLst/>
                <a:latin typeface="inter-regular"/>
              </a:rPr>
              <a:t>" at a particular state "</a:t>
            </a:r>
            <a:r>
              <a:rPr lang="en-US" b="1" i="0" dirty="0">
                <a:solidFill>
                  <a:srgbClr val="000000"/>
                </a:solidFill>
                <a:effectLst/>
                <a:latin typeface="inter-bold"/>
              </a:rPr>
              <a:t>s</a:t>
            </a:r>
            <a:r>
              <a:rPr lang="en-US" b="0" i="0" dirty="0">
                <a:solidFill>
                  <a:srgbClr val="000000"/>
                </a:solidFill>
                <a:effectLst/>
                <a:latin typeface="inter-regular"/>
              </a:rPr>
              <a:t>."</a:t>
            </a:r>
          </a:p>
          <a:p>
            <a:pPr marL="742950" lvl="1" indent="-285750" algn="just">
              <a:buFont typeface="Arial" panose="020B0604020202020204" pitchFamily="34" charset="0"/>
              <a:buChar char="•"/>
            </a:pPr>
            <a:r>
              <a:rPr lang="en-US" b="0" i="0" dirty="0">
                <a:solidFill>
                  <a:srgbClr val="000000"/>
                </a:solidFill>
                <a:effectLst/>
                <a:latin typeface="inter-regular"/>
              </a:rPr>
              <a:t>The below flowchart explains the working of Q- learning:</a:t>
            </a:r>
          </a:p>
          <a:p>
            <a:pPr marL="0" indent="0">
              <a:buNone/>
            </a:pPr>
            <a:br>
              <a:rPr lang="en-US" dirty="0"/>
            </a:br>
            <a:endParaRPr lang="en-IN" dirty="0"/>
          </a:p>
        </p:txBody>
      </p:sp>
    </p:spTree>
    <p:extLst>
      <p:ext uri="{BB962C8B-B14F-4D97-AF65-F5344CB8AC3E}">
        <p14:creationId xmlns:p14="http://schemas.microsoft.com/office/powerpoint/2010/main" val="2423927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inforcement Learning Algorithms">
            <a:extLst>
              <a:ext uri="{FF2B5EF4-FFF2-40B4-BE49-F238E27FC236}">
                <a16:creationId xmlns:a16="http://schemas.microsoft.com/office/drawing/2014/main" id="{035287AA-23F8-4545-BBC6-347B0CED2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6972" y="427162"/>
            <a:ext cx="6258757" cy="6273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243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0805C-2B2F-4BBD-B62F-81C575B8B5D2}"/>
              </a:ext>
            </a:extLst>
          </p:cNvPr>
          <p:cNvSpPr>
            <a:spLocks noGrp="1"/>
          </p:cNvSpPr>
          <p:nvPr>
            <p:ph type="title"/>
          </p:nvPr>
        </p:nvSpPr>
        <p:spPr/>
        <p:txBody>
          <a:bodyPr/>
          <a:lstStyle/>
          <a:p>
            <a:r>
              <a:rPr lang="en-US" b="1" i="0" dirty="0">
                <a:solidFill>
                  <a:srgbClr val="000000"/>
                </a:solidFill>
                <a:effectLst/>
                <a:latin typeface="inter-bold"/>
              </a:rPr>
              <a:t>Deep Q Neural Network (DQN):</a:t>
            </a:r>
            <a:endParaRPr lang="en-IN" dirty="0"/>
          </a:p>
        </p:txBody>
      </p:sp>
      <p:sp>
        <p:nvSpPr>
          <p:cNvPr id="3" name="Content Placeholder 2">
            <a:extLst>
              <a:ext uri="{FF2B5EF4-FFF2-40B4-BE49-F238E27FC236}">
                <a16:creationId xmlns:a16="http://schemas.microsoft.com/office/drawing/2014/main" id="{1A561FD3-B8E0-47A2-B9D0-1FECB9B21FC4}"/>
              </a:ext>
            </a:extLst>
          </p:cNvPr>
          <p:cNvSpPr>
            <a:spLocks noGrp="1"/>
          </p:cNvSpPr>
          <p:nvPr>
            <p:ph idx="1"/>
          </p:nvPr>
        </p:nvSpPr>
        <p:spPr/>
        <p:txBody>
          <a:bodyPr/>
          <a:lstStyle/>
          <a:p>
            <a:pPr marL="285750" indent="-285750" algn="just"/>
            <a:r>
              <a:rPr lang="en-US" b="0" i="0" dirty="0">
                <a:solidFill>
                  <a:srgbClr val="000000"/>
                </a:solidFill>
                <a:effectLst/>
                <a:latin typeface="inter-regular"/>
              </a:rPr>
              <a:t>As the name suggests, DQN is a </a:t>
            </a:r>
            <a:r>
              <a:rPr lang="en-US" b="1" i="0" dirty="0">
                <a:solidFill>
                  <a:srgbClr val="000000"/>
                </a:solidFill>
                <a:effectLst/>
                <a:latin typeface="inter-bold"/>
              </a:rPr>
              <a:t>Q-learning using Neural networks</a:t>
            </a:r>
            <a:r>
              <a:rPr lang="en-US" b="0" i="0" dirty="0">
                <a:solidFill>
                  <a:srgbClr val="000000"/>
                </a:solidFill>
                <a:effectLst/>
                <a:latin typeface="inter-regular"/>
              </a:rPr>
              <a:t>.</a:t>
            </a:r>
          </a:p>
          <a:p>
            <a:pPr marL="285750" indent="-285750" algn="just"/>
            <a:r>
              <a:rPr lang="en-US" b="0" i="0" dirty="0">
                <a:solidFill>
                  <a:srgbClr val="000000"/>
                </a:solidFill>
                <a:effectLst/>
                <a:latin typeface="inter-regular"/>
              </a:rPr>
              <a:t>For a big state space environment, it will be a challenging and complex task to define and update a Q-table.</a:t>
            </a:r>
          </a:p>
          <a:p>
            <a:pPr marL="285750" indent="-285750" algn="just"/>
            <a:r>
              <a:rPr lang="en-US" b="0" i="0" dirty="0">
                <a:solidFill>
                  <a:srgbClr val="000000"/>
                </a:solidFill>
                <a:effectLst/>
                <a:latin typeface="inter-regular"/>
              </a:rPr>
              <a:t>To solve such an issue, we can use a DQN algorithm. </a:t>
            </a:r>
          </a:p>
          <a:p>
            <a:pPr marL="285750" indent="-285750" algn="just"/>
            <a:r>
              <a:rPr lang="en-US" b="0" i="0" dirty="0">
                <a:solidFill>
                  <a:srgbClr val="000000"/>
                </a:solidFill>
                <a:effectLst/>
                <a:latin typeface="inter-regular"/>
              </a:rPr>
              <a:t>Where, instead of defining a Q-table, neural network approximates the Q-values for each action and state.</a:t>
            </a:r>
          </a:p>
          <a:p>
            <a:endParaRPr lang="en-IN" dirty="0"/>
          </a:p>
        </p:txBody>
      </p:sp>
    </p:spTree>
    <p:extLst>
      <p:ext uri="{BB962C8B-B14F-4D97-AF65-F5344CB8AC3E}">
        <p14:creationId xmlns:p14="http://schemas.microsoft.com/office/powerpoint/2010/main" val="3105807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2A96E-37AF-4D95-90D7-D30F56888D9C}"/>
              </a:ext>
            </a:extLst>
          </p:cNvPr>
          <p:cNvSpPr>
            <a:spLocks noGrp="1"/>
          </p:cNvSpPr>
          <p:nvPr>
            <p:ph type="title"/>
          </p:nvPr>
        </p:nvSpPr>
        <p:spPr/>
        <p:txBody>
          <a:bodyPr/>
          <a:lstStyle/>
          <a:p>
            <a:r>
              <a:rPr lang="en-IN" b="0" i="0" dirty="0">
                <a:solidFill>
                  <a:srgbClr val="610B38"/>
                </a:solidFill>
                <a:effectLst/>
                <a:latin typeface="erdana"/>
              </a:rPr>
              <a:t>Markov Decision Process</a:t>
            </a:r>
            <a:endParaRPr lang="en-IN" dirty="0"/>
          </a:p>
        </p:txBody>
      </p:sp>
      <p:sp>
        <p:nvSpPr>
          <p:cNvPr id="3" name="Content Placeholder 2">
            <a:extLst>
              <a:ext uri="{FF2B5EF4-FFF2-40B4-BE49-F238E27FC236}">
                <a16:creationId xmlns:a16="http://schemas.microsoft.com/office/drawing/2014/main" id="{8671F188-6639-4DCF-9E72-B91A5097433A}"/>
              </a:ext>
            </a:extLst>
          </p:cNvPr>
          <p:cNvSpPr>
            <a:spLocks noGrp="1"/>
          </p:cNvSpPr>
          <p:nvPr>
            <p:ph idx="1"/>
          </p:nvPr>
        </p:nvSpPr>
        <p:spPr/>
        <p:txBody>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Markov Decision Process or MDP, is used to </a:t>
            </a:r>
            <a:r>
              <a:rPr lang="en-US" b="1" i="0" dirty="0">
                <a:solidFill>
                  <a:srgbClr val="333333"/>
                </a:solidFill>
                <a:effectLst/>
                <a:latin typeface="Times New Roman" panose="02020603050405020304" pitchFamily="18" charset="0"/>
                <a:cs typeface="Times New Roman" panose="02020603050405020304" pitchFamily="18" charset="0"/>
              </a:rPr>
              <a:t>formalize the reinforcement learning problems</a:t>
            </a:r>
            <a:r>
              <a:rPr lang="en-US" b="0" i="0" dirty="0">
                <a:solidFill>
                  <a:srgbClr val="333333"/>
                </a:solidFill>
                <a:effectLst/>
                <a:latin typeface="Times New Roman" panose="02020603050405020304" pitchFamily="18" charset="0"/>
                <a:cs typeface="Times New Roman" panose="02020603050405020304" pitchFamily="18" charset="0"/>
              </a:rPr>
              <a:t>. </a:t>
            </a:r>
          </a:p>
          <a:p>
            <a:pPr algn="just"/>
            <a:r>
              <a:rPr lang="en-US" b="0" i="0" dirty="0">
                <a:solidFill>
                  <a:srgbClr val="333333"/>
                </a:solidFill>
                <a:effectLst/>
                <a:latin typeface="Times New Roman" panose="02020603050405020304" pitchFamily="18" charset="0"/>
                <a:cs typeface="Times New Roman" panose="02020603050405020304" pitchFamily="18" charset="0"/>
              </a:rPr>
              <a:t>If the environment is completely observable, then its dynamic can be modeled as a </a:t>
            </a:r>
            <a:r>
              <a:rPr lang="en-US" b="1" i="0" dirty="0">
                <a:solidFill>
                  <a:srgbClr val="333333"/>
                </a:solidFill>
                <a:effectLst/>
                <a:latin typeface="Times New Roman" panose="02020603050405020304" pitchFamily="18" charset="0"/>
                <a:cs typeface="Times New Roman" panose="02020603050405020304" pitchFamily="18" charset="0"/>
              </a:rPr>
              <a:t>Markov Process</a:t>
            </a:r>
            <a:r>
              <a:rPr lang="en-US" b="0" i="0" dirty="0">
                <a:solidFill>
                  <a:srgbClr val="333333"/>
                </a:solidFill>
                <a:effectLst/>
                <a:latin typeface="Times New Roman" panose="02020603050405020304" pitchFamily="18" charset="0"/>
                <a:cs typeface="Times New Roman" panose="02020603050405020304" pitchFamily="18" charset="0"/>
              </a:rPr>
              <a:t>. </a:t>
            </a:r>
          </a:p>
          <a:p>
            <a:pPr algn="just"/>
            <a:r>
              <a:rPr lang="en-US" b="0" i="0" dirty="0">
                <a:solidFill>
                  <a:srgbClr val="333333"/>
                </a:solidFill>
                <a:effectLst/>
                <a:latin typeface="Times New Roman" panose="02020603050405020304" pitchFamily="18" charset="0"/>
                <a:cs typeface="Times New Roman" panose="02020603050405020304" pitchFamily="18" charset="0"/>
              </a:rPr>
              <a:t>In MDP, the agent constantly interacts with the environment and performs actions; at each action, the environment responds and generates a new state.</a:t>
            </a:r>
          </a:p>
          <a:p>
            <a:pPr marL="0" indent="0">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9863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rkov Decision Process">
            <a:extLst>
              <a:ext uri="{FF2B5EF4-FFF2-40B4-BE49-F238E27FC236}">
                <a16:creationId xmlns:a16="http://schemas.microsoft.com/office/drawing/2014/main" id="{D5B7CC52-0BE7-410C-81D5-47B86DD4B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347" y="291907"/>
            <a:ext cx="8930935" cy="6192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532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72BCE-1A7B-46A8-A917-55F4C50A26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60D251E-2795-4883-BDCA-40D8DA4C63D0}"/>
              </a:ext>
            </a:extLst>
          </p:cNvPr>
          <p:cNvSpPr>
            <a:spLocks noGrp="1"/>
          </p:cNvSpPr>
          <p:nvPr>
            <p:ph idx="1"/>
          </p:nvPr>
        </p:nvSpPr>
        <p:spPr/>
        <p:txBody>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MDP is used to describe the environment for the RL, and almost all the RL problem can be formalized using MDP.</a:t>
            </a:r>
          </a:p>
          <a:p>
            <a:pPr algn="just"/>
            <a:r>
              <a:rPr lang="en-US" b="0" i="0" dirty="0">
                <a:solidFill>
                  <a:srgbClr val="333333"/>
                </a:solidFill>
                <a:effectLst/>
                <a:latin typeface="Times New Roman" panose="02020603050405020304" pitchFamily="18" charset="0"/>
                <a:cs typeface="Times New Roman" panose="02020603050405020304" pitchFamily="18" charset="0"/>
              </a:rPr>
              <a:t>MDP contains a tuple of four elements (S, A, P</a:t>
            </a:r>
            <a:r>
              <a:rPr lang="en-US" b="0" i="0" baseline="-25000" dirty="0">
                <a:solidFill>
                  <a:srgbClr val="333333"/>
                </a:solidFill>
                <a:effectLst/>
                <a:latin typeface="Times New Roman" panose="02020603050405020304" pitchFamily="18" charset="0"/>
                <a:cs typeface="Times New Roman" panose="02020603050405020304" pitchFamily="18" charset="0"/>
              </a:rPr>
              <a:t>a</a:t>
            </a:r>
            <a:r>
              <a:rPr lang="en-US" b="0" i="0" dirty="0">
                <a:solidFill>
                  <a:srgbClr val="333333"/>
                </a:solidFill>
                <a:effectLst/>
                <a:latin typeface="Times New Roman" panose="02020603050405020304" pitchFamily="18" charset="0"/>
                <a:cs typeface="Times New Roman" panose="02020603050405020304" pitchFamily="18" charset="0"/>
              </a:rPr>
              <a:t>, R</a:t>
            </a:r>
            <a:r>
              <a:rPr lang="en-US" b="0" i="0" baseline="-25000" dirty="0">
                <a:solidFill>
                  <a:srgbClr val="333333"/>
                </a:solidFill>
                <a:effectLst/>
                <a:latin typeface="Times New Roman" panose="02020603050405020304" pitchFamily="18" charset="0"/>
                <a:cs typeface="Times New Roman" panose="02020603050405020304" pitchFamily="18" charset="0"/>
              </a:rPr>
              <a:t>a</a:t>
            </a:r>
            <a:r>
              <a:rPr lang="en-US" b="0" i="0" dirty="0">
                <a:solidFill>
                  <a:srgbClr val="333333"/>
                </a:solidFill>
                <a:effectLst/>
                <a:latin typeface="Times New Roman" panose="02020603050405020304" pitchFamily="18" charset="0"/>
                <a:cs typeface="Times New Roman" panose="02020603050405020304" pitchFamily="18" charset="0"/>
              </a:rPr>
              <a:t>):</a:t>
            </a:r>
          </a:p>
          <a:p>
            <a:pPr lvl="1" algn="just"/>
            <a:r>
              <a:rPr lang="en-US" b="0" i="0" dirty="0">
                <a:solidFill>
                  <a:srgbClr val="000000"/>
                </a:solidFill>
                <a:effectLst/>
                <a:latin typeface="Times New Roman" panose="02020603050405020304" pitchFamily="18" charset="0"/>
                <a:cs typeface="Times New Roman" panose="02020603050405020304" pitchFamily="18" charset="0"/>
              </a:rPr>
              <a:t>A set of finite States S</a:t>
            </a:r>
          </a:p>
          <a:p>
            <a:pPr lvl="1" algn="just"/>
            <a:r>
              <a:rPr lang="en-US" b="0" i="0" dirty="0">
                <a:solidFill>
                  <a:srgbClr val="000000"/>
                </a:solidFill>
                <a:effectLst/>
                <a:latin typeface="Times New Roman" panose="02020603050405020304" pitchFamily="18" charset="0"/>
                <a:cs typeface="Times New Roman" panose="02020603050405020304" pitchFamily="18" charset="0"/>
              </a:rPr>
              <a:t>A set of finite Actions A</a:t>
            </a:r>
          </a:p>
          <a:p>
            <a:pPr lvl="1" algn="just"/>
            <a:r>
              <a:rPr lang="en-US" b="0" i="0" dirty="0">
                <a:solidFill>
                  <a:srgbClr val="000000"/>
                </a:solidFill>
                <a:effectLst/>
                <a:latin typeface="Times New Roman" panose="02020603050405020304" pitchFamily="18" charset="0"/>
                <a:cs typeface="Times New Roman" panose="02020603050405020304" pitchFamily="18" charset="0"/>
              </a:rPr>
              <a:t>Rewards received after transitioning from state S to state S', due to action a.</a:t>
            </a:r>
          </a:p>
          <a:p>
            <a:pPr lvl="1" algn="just"/>
            <a:r>
              <a:rPr lang="en-US" b="0" i="0" dirty="0">
                <a:solidFill>
                  <a:srgbClr val="000000"/>
                </a:solidFill>
                <a:effectLst/>
                <a:latin typeface="Times New Roman" panose="02020603050405020304" pitchFamily="18" charset="0"/>
                <a:cs typeface="Times New Roman" panose="02020603050405020304" pitchFamily="18" charset="0"/>
              </a:rPr>
              <a:t>Probability P</a:t>
            </a:r>
            <a:r>
              <a:rPr lang="en-US" b="0" i="0" baseline="-25000" dirty="0">
                <a:solidFill>
                  <a:srgbClr val="000000"/>
                </a:solidFill>
                <a:effectLst/>
                <a:latin typeface="Times New Roman" panose="02020603050405020304" pitchFamily="18" charset="0"/>
                <a:cs typeface="Times New Roman" panose="02020603050405020304" pitchFamily="18" charset="0"/>
              </a:rPr>
              <a:t>a</a:t>
            </a:r>
            <a:r>
              <a:rPr lang="en-US" b="0" i="0" dirty="0">
                <a:solidFill>
                  <a:srgbClr val="000000"/>
                </a:solidFill>
                <a:effectLst/>
                <a:latin typeface="Times New Roman" panose="02020603050405020304" pitchFamily="18" charset="0"/>
                <a:cs typeface="Times New Roman" panose="02020603050405020304" pitchFamily="18" charset="0"/>
              </a:rPr>
              <a:t>.</a:t>
            </a:r>
          </a:p>
          <a:p>
            <a:pPr algn="just"/>
            <a:r>
              <a:rPr lang="en-US" b="0" i="0" dirty="0">
                <a:solidFill>
                  <a:srgbClr val="333333"/>
                </a:solidFill>
                <a:effectLst/>
                <a:latin typeface="Times New Roman" panose="02020603050405020304" pitchFamily="18" charset="0"/>
                <a:cs typeface="Times New Roman" panose="02020603050405020304" pitchFamily="18" charset="0"/>
              </a:rPr>
              <a:t>MDP uses </a:t>
            </a:r>
            <a:r>
              <a:rPr lang="en-US" b="1" i="0" dirty="0">
                <a:solidFill>
                  <a:srgbClr val="333333"/>
                </a:solidFill>
                <a:effectLst/>
                <a:latin typeface="Times New Roman" panose="02020603050405020304" pitchFamily="18" charset="0"/>
                <a:cs typeface="Times New Roman" panose="02020603050405020304" pitchFamily="18" charset="0"/>
              </a:rPr>
              <a:t>Markov property</a:t>
            </a:r>
            <a:r>
              <a:rPr lang="en-US" b="0" i="0" dirty="0">
                <a:solidFill>
                  <a:srgbClr val="333333"/>
                </a:solidFill>
                <a:effectLst/>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000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9DF78-7320-4CD4-BA98-C3906570CA57}"/>
              </a:ext>
            </a:extLst>
          </p:cNvPr>
          <p:cNvSpPr>
            <a:spLocks noGrp="1"/>
          </p:cNvSpPr>
          <p:nvPr>
            <p:ph type="title"/>
          </p:nvPr>
        </p:nvSpPr>
        <p:spPr>
          <a:xfrm>
            <a:off x="838200" y="81040"/>
            <a:ext cx="10515600" cy="1325563"/>
          </a:xfrm>
        </p:spPr>
        <p:txBody>
          <a:bodyPr/>
          <a:lstStyle/>
          <a:p>
            <a:r>
              <a:rPr lang="en-IN" b="0" i="0" dirty="0">
                <a:solidFill>
                  <a:srgbClr val="610B4B"/>
                </a:solidFill>
                <a:effectLst/>
                <a:latin typeface="erdana"/>
              </a:rPr>
              <a:t>Markov Property:</a:t>
            </a:r>
            <a:endParaRPr lang="en-IN" dirty="0"/>
          </a:p>
        </p:txBody>
      </p:sp>
      <p:sp>
        <p:nvSpPr>
          <p:cNvPr id="3" name="Content Placeholder 2">
            <a:extLst>
              <a:ext uri="{FF2B5EF4-FFF2-40B4-BE49-F238E27FC236}">
                <a16:creationId xmlns:a16="http://schemas.microsoft.com/office/drawing/2014/main" id="{E26E87AE-9046-43F5-A07E-91A8A8C2B4B9}"/>
              </a:ext>
            </a:extLst>
          </p:cNvPr>
          <p:cNvSpPr>
            <a:spLocks noGrp="1"/>
          </p:cNvSpPr>
          <p:nvPr>
            <p:ph idx="1"/>
          </p:nvPr>
        </p:nvSpPr>
        <p:spPr>
          <a:xfrm>
            <a:off x="838200" y="1253330"/>
            <a:ext cx="10515600" cy="5147469"/>
          </a:xfrm>
        </p:spPr>
        <p:txBody>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It says that </a:t>
            </a:r>
            <a:r>
              <a:rPr lang="en-US" b="1" i="1" dirty="0">
                <a:solidFill>
                  <a:srgbClr val="333333"/>
                </a:solidFill>
                <a:effectLst/>
                <a:latin typeface="Times New Roman" panose="02020603050405020304" pitchFamily="18" charset="0"/>
                <a:cs typeface="Times New Roman" panose="02020603050405020304" pitchFamily="18" charset="0"/>
              </a:rPr>
              <a:t>"If the agent is present in the current state S1, performs an action a1 and move to the state s2, then the state transition from s1 to s2 only depends on the current state and future action and states do not depend on past actions, rewards, or states."</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Or, in other words, as per Markov Property, the current state transition does not depend on any past action or state. </a:t>
            </a:r>
          </a:p>
          <a:p>
            <a:pPr algn="just"/>
            <a:r>
              <a:rPr lang="en-US" b="0" i="0" dirty="0">
                <a:solidFill>
                  <a:srgbClr val="333333"/>
                </a:solidFill>
                <a:effectLst/>
                <a:latin typeface="Times New Roman" panose="02020603050405020304" pitchFamily="18" charset="0"/>
                <a:cs typeface="Times New Roman" panose="02020603050405020304" pitchFamily="18" charset="0"/>
              </a:rPr>
              <a:t>Hence, MDP is an RL problem that satisfies the Markov property. </a:t>
            </a:r>
          </a:p>
          <a:p>
            <a:pPr algn="just"/>
            <a:r>
              <a:rPr lang="en-US" b="0" i="0" dirty="0">
                <a:solidFill>
                  <a:srgbClr val="333333"/>
                </a:solidFill>
                <a:effectLst/>
                <a:latin typeface="Times New Roman" panose="02020603050405020304" pitchFamily="18" charset="0"/>
                <a:cs typeface="Times New Roman" panose="02020603050405020304" pitchFamily="18" charset="0"/>
              </a:rPr>
              <a:t>Such as in a </a:t>
            </a:r>
            <a:r>
              <a:rPr lang="en-US" b="1" i="0" dirty="0">
                <a:solidFill>
                  <a:srgbClr val="333333"/>
                </a:solidFill>
                <a:effectLst/>
                <a:latin typeface="Times New Roman" panose="02020603050405020304" pitchFamily="18" charset="0"/>
                <a:cs typeface="Times New Roman" panose="02020603050405020304" pitchFamily="18" charset="0"/>
              </a:rPr>
              <a:t>Chess game, the players only focus on the current state and do not need to remember past actions or states</a:t>
            </a:r>
            <a:r>
              <a:rPr lang="en-US" b="0" i="0" dirty="0">
                <a:solidFill>
                  <a:srgbClr val="333333"/>
                </a:solidFill>
                <a:effectLst/>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9058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CE6E-EF58-4378-A504-34EB6E760F29}"/>
              </a:ext>
            </a:extLst>
          </p:cNvPr>
          <p:cNvSpPr>
            <a:spLocks noGrp="1"/>
          </p:cNvSpPr>
          <p:nvPr>
            <p:ph type="title"/>
          </p:nvPr>
        </p:nvSpPr>
        <p:spPr/>
        <p:txBody>
          <a:bodyPr/>
          <a:lstStyle/>
          <a:p>
            <a:r>
              <a:rPr lang="en-US" b="0" i="0" dirty="0">
                <a:solidFill>
                  <a:srgbClr val="610B4B"/>
                </a:solidFill>
                <a:effectLst/>
                <a:latin typeface="erdana"/>
              </a:rPr>
              <a:t>Markov Process:</a:t>
            </a:r>
            <a:endParaRPr lang="en-IN" dirty="0"/>
          </a:p>
        </p:txBody>
      </p:sp>
      <p:sp>
        <p:nvSpPr>
          <p:cNvPr id="3" name="Content Placeholder 2">
            <a:extLst>
              <a:ext uri="{FF2B5EF4-FFF2-40B4-BE49-F238E27FC236}">
                <a16:creationId xmlns:a16="http://schemas.microsoft.com/office/drawing/2014/main" id="{CE987E67-7AA6-4E2F-B58A-E787E4EB7C0F}"/>
              </a:ext>
            </a:extLst>
          </p:cNvPr>
          <p:cNvSpPr>
            <a:spLocks noGrp="1"/>
          </p:cNvSpPr>
          <p:nvPr>
            <p:ph idx="1"/>
          </p:nvPr>
        </p:nvSpPr>
        <p:spPr/>
        <p:txBody>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Markov Process is a memoryless process with a sequence of random states S</a:t>
            </a:r>
            <a:r>
              <a:rPr lang="en-US" b="0" i="0" baseline="-25000" dirty="0">
                <a:solidFill>
                  <a:srgbClr val="333333"/>
                </a:solidFill>
                <a:effectLst/>
                <a:latin typeface="Times New Roman" panose="02020603050405020304" pitchFamily="18" charset="0"/>
                <a:cs typeface="Times New Roman" panose="02020603050405020304" pitchFamily="18" charset="0"/>
              </a:rPr>
              <a:t>1</a:t>
            </a:r>
            <a:r>
              <a:rPr lang="en-US" b="0" i="0" dirty="0">
                <a:solidFill>
                  <a:srgbClr val="333333"/>
                </a:solidFill>
                <a:effectLst/>
                <a:latin typeface="Times New Roman" panose="02020603050405020304" pitchFamily="18" charset="0"/>
                <a:cs typeface="Times New Roman" panose="02020603050405020304" pitchFamily="18" charset="0"/>
              </a:rPr>
              <a:t>, S</a:t>
            </a:r>
            <a:r>
              <a:rPr lang="en-US" b="0" i="0" baseline="-25000" dirty="0">
                <a:solidFill>
                  <a:srgbClr val="333333"/>
                </a:solidFill>
                <a:effectLst/>
                <a:latin typeface="Times New Roman" panose="02020603050405020304" pitchFamily="18" charset="0"/>
                <a:cs typeface="Times New Roman" panose="02020603050405020304" pitchFamily="18" charset="0"/>
              </a:rPr>
              <a:t>2</a:t>
            </a:r>
            <a:r>
              <a:rPr lang="en-US" b="0" i="0" dirty="0">
                <a:solidFill>
                  <a:srgbClr val="333333"/>
                </a:solidFill>
                <a:effectLst/>
                <a:latin typeface="Times New Roman" panose="02020603050405020304" pitchFamily="18" charset="0"/>
                <a:cs typeface="Times New Roman" panose="02020603050405020304" pitchFamily="18" charset="0"/>
              </a:rPr>
              <a:t>, ....., S</a:t>
            </a:r>
            <a:r>
              <a:rPr lang="en-US" b="0" i="0" baseline="-25000" dirty="0">
                <a:solidFill>
                  <a:srgbClr val="333333"/>
                </a:solidFill>
                <a:effectLst/>
                <a:latin typeface="Times New Roman" panose="02020603050405020304" pitchFamily="18" charset="0"/>
                <a:cs typeface="Times New Roman" panose="02020603050405020304" pitchFamily="18" charset="0"/>
              </a:rPr>
              <a:t>t</a:t>
            </a:r>
            <a:r>
              <a:rPr lang="en-US" b="0" i="0" dirty="0">
                <a:solidFill>
                  <a:srgbClr val="333333"/>
                </a:solidFill>
                <a:effectLst/>
                <a:latin typeface="Times New Roman" panose="02020603050405020304" pitchFamily="18" charset="0"/>
                <a:cs typeface="Times New Roman" panose="02020603050405020304" pitchFamily="18" charset="0"/>
              </a:rPr>
              <a:t> that uses the Markov Property. </a:t>
            </a:r>
          </a:p>
          <a:p>
            <a:pPr algn="just"/>
            <a:r>
              <a:rPr lang="en-US" b="0" i="0" dirty="0">
                <a:solidFill>
                  <a:srgbClr val="333333"/>
                </a:solidFill>
                <a:effectLst/>
                <a:latin typeface="Times New Roman" panose="02020603050405020304" pitchFamily="18" charset="0"/>
                <a:cs typeface="Times New Roman" panose="02020603050405020304" pitchFamily="18" charset="0"/>
              </a:rPr>
              <a:t>Markov process is also known as Markov chain, which is a tuple (S, P) on state S and transition function P. </a:t>
            </a:r>
          </a:p>
          <a:p>
            <a:pPr algn="just"/>
            <a:r>
              <a:rPr lang="en-US" b="0" i="0" dirty="0">
                <a:solidFill>
                  <a:srgbClr val="333333"/>
                </a:solidFill>
                <a:effectLst/>
                <a:latin typeface="Times New Roman" panose="02020603050405020304" pitchFamily="18" charset="0"/>
                <a:cs typeface="Times New Roman" panose="02020603050405020304" pitchFamily="18" charset="0"/>
              </a:rPr>
              <a:t>These two components (S and P) can define the dynamics of the system.</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9113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C9AFA-58D0-401A-83C8-C3D7249A3553}"/>
              </a:ext>
            </a:extLst>
          </p:cNvPr>
          <p:cNvSpPr>
            <a:spLocks noGrp="1"/>
          </p:cNvSpPr>
          <p:nvPr>
            <p:ph type="title"/>
          </p:nvPr>
        </p:nvSpPr>
        <p:spPr/>
        <p:txBody>
          <a:bodyPr/>
          <a:lstStyle/>
          <a:p>
            <a:r>
              <a:rPr lang="en-US" b="1" i="0" dirty="0">
                <a:solidFill>
                  <a:srgbClr val="000000"/>
                </a:solidFill>
                <a:effectLst/>
                <a:latin typeface="inter-bold"/>
              </a:rPr>
              <a:t>State Action Reward State action (SARSA)</a:t>
            </a:r>
            <a:endParaRPr lang="en-IN" dirty="0"/>
          </a:p>
        </p:txBody>
      </p:sp>
      <p:sp>
        <p:nvSpPr>
          <p:cNvPr id="3" name="Content Placeholder 2">
            <a:extLst>
              <a:ext uri="{FF2B5EF4-FFF2-40B4-BE49-F238E27FC236}">
                <a16:creationId xmlns:a16="http://schemas.microsoft.com/office/drawing/2014/main" id="{98264E47-CC58-4DA3-82CB-8560330F1DB3}"/>
              </a:ext>
            </a:extLst>
          </p:cNvPr>
          <p:cNvSpPr>
            <a:spLocks noGrp="1"/>
          </p:cNvSpPr>
          <p:nvPr>
            <p:ph idx="1"/>
          </p:nvPr>
        </p:nvSpPr>
        <p:spPr>
          <a:xfrm>
            <a:off x="435006" y="1690688"/>
            <a:ext cx="10918794" cy="4802187"/>
          </a:xfrm>
        </p:spPr>
        <p:txBody>
          <a:bodyPr>
            <a:normAutofit/>
          </a:bodyPr>
          <a:lstStyle/>
          <a:p>
            <a:pPr marL="285750" indent="-285750" algn="just"/>
            <a:r>
              <a:rPr lang="en-US" b="0" i="0" dirty="0">
                <a:solidFill>
                  <a:srgbClr val="000000"/>
                </a:solidFill>
                <a:effectLst/>
                <a:latin typeface="inter-regular"/>
              </a:rPr>
              <a:t>SARSA stands for </a:t>
            </a:r>
            <a:r>
              <a:rPr lang="en-US" b="1" i="0" dirty="0">
                <a:solidFill>
                  <a:srgbClr val="000000"/>
                </a:solidFill>
                <a:effectLst/>
                <a:latin typeface="inter-bold"/>
              </a:rPr>
              <a:t>State Action Reward State action</a:t>
            </a:r>
            <a:r>
              <a:rPr lang="en-US" b="0" i="0" dirty="0">
                <a:solidFill>
                  <a:srgbClr val="000000"/>
                </a:solidFill>
                <a:effectLst/>
                <a:latin typeface="inter-regular"/>
              </a:rPr>
              <a:t>, which is an </a:t>
            </a:r>
            <a:r>
              <a:rPr lang="en-US" b="1" i="0" dirty="0">
                <a:solidFill>
                  <a:srgbClr val="000000"/>
                </a:solidFill>
                <a:effectLst/>
                <a:latin typeface="inter-bold"/>
              </a:rPr>
              <a:t>on-policy</a:t>
            </a:r>
            <a:r>
              <a:rPr lang="en-US" b="0" i="0" dirty="0">
                <a:solidFill>
                  <a:srgbClr val="000000"/>
                </a:solidFill>
                <a:effectLst/>
                <a:latin typeface="inter-regular"/>
              </a:rPr>
              <a:t> temporal difference learning method. </a:t>
            </a:r>
          </a:p>
          <a:p>
            <a:pPr marL="285750" indent="-285750" algn="just"/>
            <a:r>
              <a:rPr lang="en-US" b="0" i="0" dirty="0">
                <a:solidFill>
                  <a:srgbClr val="000000"/>
                </a:solidFill>
                <a:effectLst/>
                <a:latin typeface="inter-regular"/>
              </a:rPr>
              <a:t>The on-policy control method selects the action for each state while learning using a specific policy.</a:t>
            </a:r>
          </a:p>
          <a:p>
            <a:pPr marL="285750" indent="-285750" algn="just"/>
            <a:r>
              <a:rPr lang="en-US" b="0" i="0" dirty="0">
                <a:solidFill>
                  <a:srgbClr val="000000"/>
                </a:solidFill>
                <a:effectLst/>
                <a:latin typeface="inter-regular"/>
              </a:rPr>
              <a:t>The goal of SARSA is to calculate the </a:t>
            </a:r>
            <a:r>
              <a:rPr lang="en-US" b="1" i="0" dirty="0">
                <a:solidFill>
                  <a:srgbClr val="000000"/>
                </a:solidFill>
                <a:effectLst/>
                <a:latin typeface="inter-bold"/>
              </a:rPr>
              <a:t>Q π (s, a) for the selected current policy π and all pairs of (s-a).</a:t>
            </a:r>
            <a:endParaRPr lang="en-US" b="0" i="0" dirty="0">
              <a:solidFill>
                <a:srgbClr val="000000"/>
              </a:solidFill>
              <a:effectLst/>
              <a:latin typeface="inter-regular"/>
            </a:endParaRPr>
          </a:p>
          <a:p>
            <a:pPr marL="285750" indent="-285750" algn="just"/>
            <a:r>
              <a:rPr lang="en-US" b="0" i="0" dirty="0">
                <a:solidFill>
                  <a:srgbClr val="000000"/>
                </a:solidFill>
                <a:effectLst/>
                <a:latin typeface="inter-regular"/>
              </a:rPr>
              <a:t>The main difference between Q-learning and SARSA algorithms is that </a:t>
            </a:r>
            <a:r>
              <a:rPr lang="en-US" b="1" i="0" dirty="0">
                <a:solidFill>
                  <a:srgbClr val="000000"/>
                </a:solidFill>
                <a:effectLst/>
                <a:latin typeface="inter-bold"/>
              </a:rPr>
              <a:t>unlike Q-learning, the maximum reward for the next state is not required for updating the Q-value in the table.</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3419656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4BD48-7A3C-4846-A0B8-B7AE6A59B9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A10702-84E8-445D-88C8-38BF7D98274C}"/>
              </a:ext>
            </a:extLst>
          </p:cNvPr>
          <p:cNvSpPr>
            <a:spLocks noGrp="1"/>
          </p:cNvSpPr>
          <p:nvPr>
            <p:ph idx="1"/>
          </p:nvPr>
        </p:nvSpPr>
        <p:spPr/>
        <p:txBody>
          <a:bodyPr/>
          <a:lstStyle/>
          <a:p>
            <a:pPr marL="285750" indent="-285750" algn="just"/>
            <a:r>
              <a:rPr lang="en-US" b="0" i="0" dirty="0">
                <a:solidFill>
                  <a:srgbClr val="000000"/>
                </a:solidFill>
                <a:effectLst/>
                <a:latin typeface="inter-regular"/>
              </a:rPr>
              <a:t>In SARSA, new action and reward are selected using the same policy, which has determined the original action.</a:t>
            </a:r>
          </a:p>
          <a:p>
            <a:pPr marL="285750" indent="-285750" algn="just"/>
            <a:r>
              <a:rPr lang="en-US" b="0" i="0" dirty="0">
                <a:solidFill>
                  <a:srgbClr val="000000"/>
                </a:solidFill>
                <a:effectLst/>
                <a:latin typeface="inter-regular"/>
              </a:rPr>
              <a:t>The SARSA is named because it uses the quintuple </a:t>
            </a:r>
            <a:r>
              <a:rPr lang="en-US" b="1" i="0" dirty="0">
                <a:solidFill>
                  <a:srgbClr val="000000"/>
                </a:solidFill>
                <a:effectLst/>
                <a:latin typeface="inter-bold"/>
              </a:rPr>
              <a:t>Q(s, a, r, s', a’)</a:t>
            </a:r>
          </a:p>
          <a:p>
            <a:pPr marL="285750" indent="-285750"/>
            <a:r>
              <a:rPr lang="en-US" b="0" i="0" dirty="0">
                <a:solidFill>
                  <a:srgbClr val="000000"/>
                </a:solidFill>
                <a:effectLst/>
                <a:latin typeface="inter-regular"/>
              </a:rPr>
              <a:t>Where,</a:t>
            </a:r>
            <a:br>
              <a:rPr lang="en-US" b="0" i="0" dirty="0">
                <a:solidFill>
                  <a:srgbClr val="000000"/>
                </a:solidFill>
                <a:effectLst/>
                <a:latin typeface="inter-regular"/>
              </a:rPr>
            </a:br>
            <a:r>
              <a:rPr lang="en-US" b="0" i="0" dirty="0">
                <a:solidFill>
                  <a:srgbClr val="000000"/>
                </a:solidFill>
                <a:effectLst/>
                <a:latin typeface="inter-regular"/>
              </a:rPr>
              <a:t>        </a:t>
            </a:r>
            <a:r>
              <a:rPr lang="en-US" b="1" i="0" dirty="0">
                <a:solidFill>
                  <a:srgbClr val="000000"/>
                </a:solidFill>
                <a:effectLst/>
                <a:latin typeface="inter-bold"/>
              </a:rPr>
              <a:t>s: original state</a:t>
            </a:r>
            <a:br>
              <a:rPr lang="en-US" b="0" i="0" dirty="0">
                <a:solidFill>
                  <a:srgbClr val="000000"/>
                </a:solidFill>
                <a:effectLst/>
                <a:latin typeface="inter-regular"/>
              </a:rPr>
            </a:br>
            <a:r>
              <a:rPr lang="en-US" b="0" i="0" dirty="0">
                <a:solidFill>
                  <a:srgbClr val="000000"/>
                </a:solidFill>
                <a:effectLst/>
                <a:latin typeface="inter-regular"/>
              </a:rPr>
              <a:t>        </a:t>
            </a:r>
            <a:r>
              <a:rPr lang="en-US" b="1" i="0" dirty="0">
                <a:solidFill>
                  <a:srgbClr val="000000"/>
                </a:solidFill>
                <a:effectLst/>
                <a:latin typeface="inter-bold"/>
              </a:rPr>
              <a:t>a: Original action</a:t>
            </a:r>
            <a:br>
              <a:rPr lang="en-US" b="0" i="0" dirty="0">
                <a:solidFill>
                  <a:srgbClr val="000000"/>
                </a:solidFill>
                <a:effectLst/>
                <a:latin typeface="inter-regular"/>
              </a:rPr>
            </a:br>
            <a:r>
              <a:rPr lang="en-US" b="0" i="0" dirty="0">
                <a:solidFill>
                  <a:srgbClr val="000000"/>
                </a:solidFill>
                <a:effectLst/>
                <a:latin typeface="inter-regular"/>
              </a:rPr>
              <a:t>        </a:t>
            </a:r>
            <a:r>
              <a:rPr lang="en-US" b="1" i="0" dirty="0">
                <a:solidFill>
                  <a:srgbClr val="000000"/>
                </a:solidFill>
                <a:effectLst/>
                <a:latin typeface="inter-bold"/>
              </a:rPr>
              <a:t>r: reward observed while following the states</a:t>
            </a:r>
            <a:br>
              <a:rPr lang="en-US" b="0" i="0" dirty="0">
                <a:solidFill>
                  <a:srgbClr val="000000"/>
                </a:solidFill>
                <a:effectLst/>
                <a:latin typeface="inter-regular"/>
              </a:rPr>
            </a:br>
            <a:r>
              <a:rPr lang="en-US" b="0" i="0" dirty="0">
                <a:solidFill>
                  <a:srgbClr val="000000"/>
                </a:solidFill>
                <a:effectLst/>
                <a:latin typeface="inter-regular"/>
              </a:rPr>
              <a:t>        </a:t>
            </a:r>
            <a:r>
              <a:rPr lang="en-US" b="1" i="0" dirty="0">
                <a:solidFill>
                  <a:srgbClr val="000000"/>
                </a:solidFill>
                <a:effectLst/>
                <a:latin typeface="inter-bold"/>
              </a:rPr>
              <a:t>s' and a': New state, action pair.</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2223031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48C46-7B0C-4738-B109-C2317452ED62}"/>
              </a:ext>
            </a:extLst>
          </p:cNvPr>
          <p:cNvSpPr>
            <a:spLocks noGrp="1"/>
          </p:cNvSpPr>
          <p:nvPr>
            <p:ph type="title"/>
          </p:nvPr>
        </p:nvSpPr>
        <p:spPr/>
        <p:txBody>
          <a:bodyPr/>
          <a:lstStyle/>
          <a:p>
            <a:r>
              <a:rPr lang="en-IN" dirty="0"/>
              <a:t>SARSA Algorithm</a:t>
            </a:r>
          </a:p>
        </p:txBody>
      </p:sp>
      <p:sp>
        <p:nvSpPr>
          <p:cNvPr id="3" name="Content Placeholder 2">
            <a:extLst>
              <a:ext uri="{FF2B5EF4-FFF2-40B4-BE49-F238E27FC236}">
                <a16:creationId xmlns:a16="http://schemas.microsoft.com/office/drawing/2014/main" id="{D468B273-76F5-40E3-9772-09BED5AAD54D}"/>
              </a:ext>
            </a:extLst>
          </p:cNvPr>
          <p:cNvSpPr>
            <a:spLocks noGrp="1"/>
          </p:cNvSpPr>
          <p:nvPr>
            <p:ph idx="1"/>
          </p:nvPr>
        </p:nvSpPr>
        <p:spPr/>
        <p:txBody>
          <a:bodyPr/>
          <a:lstStyle/>
          <a:p>
            <a:r>
              <a:rPr lang="en-US" b="1" i="0" dirty="0">
                <a:effectLst/>
                <a:latin typeface="Times New Roman" panose="02020603050405020304" pitchFamily="18" charset="0"/>
                <a:cs typeface="Times New Roman" panose="02020603050405020304" pitchFamily="18" charset="0"/>
              </a:rPr>
              <a:t>SARSA</a:t>
            </a:r>
            <a:r>
              <a:rPr lang="en-US" b="0" i="0" dirty="0">
                <a:effectLst/>
                <a:latin typeface="Times New Roman" panose="02020603050405020304" pitchFamily="18" charset="0"/>
                <a:cs typeface="Times New Roman" panose="02020603050405020304" pitchFamily="18" charset="0"/>
              </a:rPr>
              <a:t> stands for </a:t>
            </a:r>
            <a:r>
              <a:rPr lang="en-US" b="1" i="0" dirty="0">
                <a:effectLst/>
                <a:latin typeface="Times New Roman" panose="02020603050405020304" pitchFamily="18" charset="0"/>
                <a:cs typeface="Times New Roman" panose="02020603050405020304" pitchFamily="18" charset="0"/>
              </a:rPr>
              <a:t>State-Action-Reward-State-Action</a:t>
            </a:r>
            <a:r>
              <a:rPr lang="en-US" b="0" i="0" dirty="0">
                <a:effectLst/>
                <a:latin typeface="Times New Roman" panose="02020603050405020304" pitchFamily="18" charset="0"/>
                <a:cs typeface="Times New Roman" panose="02020603050405020304" pitchFamily="18" charset="0"/>
              </a:rPr>
              <a:t> and is a </a:t>
            </a:r>
            <a:r>
              <a:rPr lang="en-US" b="0" i="0" u="none" strike="noStrike" dirty="0">
                <a:effectLst/>
                <a:latin typeface="Times New Roman" panose="02020603050405020304" pitchFamily="18" charset="0"/>
                <a:cs typeface="Times New Roman" panose="02020603050405020304" pitchFamily="18" charset="0"/>
              </a:rPr>
              <a:t>model-free, on-policy reinforcement learning</a:t>
            </a:r>
            <a:r>
              <a:rPr lang="en-US" b="0" i="0" dirty="0">
                <a:effectLst/>
                <a:latin typeface="Times New Roman" panose="02020603050405020304" pitchFamily="18" charset="0"/>
                <a:cs typeface="Times New Roman" panose="02020603050405020304" pitchFamily="18" charset="0"/>
              </a:rPr>
              <a:t> method. </a:t>
            </a:r>
          </a:p>
          <a:p>
            <a:r>
              <a:rPr lang="en-US" b="0" i="0" dirty="0">
                <a:effectLst/>
                <a:latin typeface="Times New Roman" panose="02020603050405020304" pitchFamily="18" charset="0"/>
                <a:cs typeface="Times New Roman" panose="02020603050405020304" pitchFamily="18" charset="0"/>
              </a:rPr>
              <a:t>It works in a similar fashion to </a:t>
            </a:r>
            <a:r>
              <a:rPr lang="en-US" b="0" i="0" u="none" strike="noStrike" dirty="0">
                <a:effectLst/>
                <a:latin typeface="Times New Roman" panose="02020603050405020304" pitchFamily="18" charset="0"/>
                <a:cs typeface="Times New Roman" panose="02020603050405020304" pitchFamily="18" charset="0"/>
              </a:rPr>
              <a:t>Q-learning</a:t>
            </a:r>
            <a:r>
              <a:rPr lang="en-US" b="0" i="0" dirty="0">
                <a:effectLst/>
                <a:latin typeface="Times New Roman" panose="02020603050405020304" pitchFamily="18" charset="0"/>
                <a:cs typeface="Times New Roman" panose="02020603050405020304" pitchFamily="18" charset="0"/>
              </a:rPr>
              <a:t>. </a:t>
            </a:r>
          </a:p>
          <a:p>
            <a:r>
              <a:rPr lang="en-US" b="0" i="0" dirty="0">
                <a:effectLst/>
                <a:latin typeface="Times New Roman" panose="02020603050405020304" pitchFamily="18" charset="0"/>
                <a:cs typeface="Times New Roman" panose="02020603050405020304" pitchFamily="18" charset="0"/>
              </a:rPr>
              <a:t>The difference lies in how the reward is calculated when an action has been carried out: while Q-learning sets the reward for having carried out an action in a state based on the highest-rewarded action available within the new, resulting state, SARSA carries out an second action from the second state according to the policy it has learned and sets the reward for the first state-action pair based on what then happens.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9199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979</Words>
  <Application>Microsoft Office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erdana</vt:lpstr>
      <vt:lpstr>inter-bold</vt:lpstr>
      <vt:lpstr>inter-regular</vt:lpstr>
      <vt:lpstr>Times New Roman</vt:lpstr>
      <vt:lpstr>Office Theme</vt:lpstr>
      <vt:lpstr>Reinforcement Learning Algorithms</vt:lpstr>
      <vt:lpstr>Markov Decision Process</vt:lpstr>
      <vt:lpstr>PowerPoint Presentation</vt:lpstr>
      <vt:lpstr>PowerPoint Presentation</vt:lpstr>
      <vt:lpstr>Markov Property:</vt:lpstr>
      <vt:lpstr>Markov Process:</vt:lpstr>
      <vt:lpstr>State Action Reward State action (SARSA)</vt:lpstr>
      <vt:lpstr>PowerPoint Presentation</vt:lpstr>
      <vt:lpstr>SARSA Algorithm</vt:lpstr>
      <vt:lpstr>PowerPoint Presentation</vt:lpstr>
      <vt:lpstr>PowerPoint Presentation</vt:lpstr>
      <vt:lpstr>SARSA Algorithm</vt:lpstr>
      <vt:lpstr>Q-Learning</vt:lpstr>
      <vt:lpstr>PowerPoint Presentation</vt:lpstr>
      <vt:lpstr>Deep Q Neural Network (DQN):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 Algorithms</dc:title>
  <dc:creator>Amit Gupta</dc:creator>
  <cp:lastModifiedBy>Amit Gupta</cp:lastModifiedBy>
  <cp:revision>1</cp:revision>
  <dcterms:created xsi:type="dcterms:W3CDTF">2021-12-05T06:47:57Z</dcterms:created>
  <dcterms:modified xsi:type="dcterms:W3CDTF">2021-12-05T07:06:21Z</dcterms:modified>
</cp:coreProperties>
</file>