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B919-4334-DE38-DFC3-84A53691D5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95F32F-2A62-5D3A-B239-E9215FE47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1CFB53-61B5-2A22-4796-6F8DDF78FBB8}"/>
              </a:ext>
            </a:extLst>
          </p:cNvPr>
          <p:cNvSpPr>
            <a:spLocks noGrp="1"/>
          </p:cNvSpPr>
          <p:nvPr>
            <p:ph type="dt" sz="half" idx="10"/>
          </p:nvPr>
        </p:nvSpPr>
        <p:spPr/>
        <p:txBody>
          <a:bodyPr/>
          <a:lstStyle/>
          <a:p>
            <a:fld id="{50E1F0AC-CF59-4A52-AC1A-5F10DD6EF7A8}" type="datetimeFigureOut">
              <a:rPr lang="en-IN" smtClean="0"/>
              <a:t>27-10-2022</a:t>
            </a:fld>
            <a:endParaRPr lang="en-IN"/>
          </a:p>
        </p:txBody>
      </p:sp>
      <p:sp>
        <p:nvSpPr>
          <p:cNvPr id="5" name="Footer Placeholder 4">
            <a:extLst>
              <a:ext uri="{FF2B5EF4-FFF2-40B4-BE49-F238E27FC236}">
                <a16:creationId xmlns:a16="http://schemas.microsoft.com/office/drawing/2014/main" id="{C32B1BD3-68A3-F30E-9272-8F806390FE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55A57-BBCF-C7A0-908A-857979C13DBA}"/>
              </a:ext>
            </a:extLst>
          </p:cNvPr>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77468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EF66-9C3B-C389-C59F-7BD90B9BAE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45F34F-3182-84F9-2C73-F5ECC0AA73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59F858-E809-ACBC-C8BF-C0789FB9C4EA}"/>
              </a:ext>
            </a:extLst>
          </p:cNvPr>
          <p:cNvSpPr>
            <a:spLocks noGrp="1"/>
          </p:cNvSpPr>
          <p:nvPr>
            <p:ph type="dt" sz="half" idx="10"/>
          </p:nvPr>
        </p:nvSpPr>
        <p:spPr/>
        <p:txBody>
          <a:bodyPr/>
          <a:lstStyle/>
          <a:p>
            <a:fld id="{50E1F0AC-CF59-4A52-AC1A-5F10DD6EF7A8}" type="datetimeFigureOut">
              <a:rPr lang="en-IN" smtClean="0"/>
              <a:t>27-10-2022</a:t>
            </a:fld>
            <a:endParaRPr lang="en-IN"/>
          </a:p>
        </p:txBody>
      </p:sp>
      <p:sp>
        <p:nvSpPr>
          <p:cNvPr id="5" name="Footer Placeholder 4">
            <a:extLst>
              <a:ext uri="{FF2B5EF4-FFF2-40B4-BE49-F238E27FC236}">
                <a16:creationId xmlns:a16="http://schemas.microsoft.com/office/drawing/2014/main" id="{52B650A9-8FB2-758D-67CC-FA834238D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192738-CC3B-B611-7FBC-2726C1C93CA0}"/>
              </a:ext>
            </a:extLst>
          </p:cNvPr>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314030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132C31-D587-2E72-57BC-91736CC857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767A89-B73E-0172-5B6A-A54C0EF57C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E49BEC-47CE-A26C-8787-D2F2B10BFA8E}"/>
              </a:ext>
            </a:extLst>
          </p:cNvPr>
          <p:cNvSpPr>
            <a:spLocks noGrp="1"/>
          </p:cNvSpPr>
          <p:nvPr>
            <p:ph type="dt" sz="half" idx="10"/>
          </p:nvPr>
        </p:nvSpPr>
        <p:spPr/>
        <p:txBody>
          <a:bodyPr/>
          <a:lstStyle/>
          <a:p>
            <a:fld id="{50E1F0AC-CF59-4A52-AC1A-5F10DD6EF7A8}" type="datetimeFigureOut">
              <a:rPr lang="en-IN" smtClean="0"/>
              <a:t>27-10-2022</a:t>
            </a:fld>
            <a:endParaRPr lang="en-IN"/>
          </a:p>
        </p:txBody>
      </p:sp>
      <p:sp>
        <p:nvSpPr>
          <p:cNvPr id="5" name="Footer Placeholder 4">
            <a:extLst>
              <a:ext uri="{FF2B5EF4-FFF2-40B4-BE49-F238E27FC236}">
                <a16:creationId xmlns:a16="http://schemas.microsoft.com/office/drawing/2014/main" id="{01DA278A-28FE-A1AE-DA62-AB2CA66C3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A98A90-0079-A6E6-BEAB-CD6C867827A5}"/>
              </a:ext>
            </a:extLst>
          </p:cNvPr>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304441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C304-1E9E-710E-C264-73C361056B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A02E28-18B7-539A-5126-433B9B98AE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45B5A-AB45-D883-9973-4C8611EF458F}"/>
              </a:ext>
            </a:extLst>
          </p:cNvPr>
          <p:cNvSpPr>
            <a:spLocks noGrp="1"/>
          </p:cNvSpPr>
          <p:nvPr>
            <p:ph type="dt" sz="half" idx="10"/>
          </p:nvPr>
        </p:nvSpPr>
        <p:spPr/>
        <p:txBody>
          <a:bodyPr/>
          <a:lstStyle/>
          <a:p>
            <a:fld id="{50E1F0AC-CF59-4A52-AC1A-5F10DD6EF7A8}" type="datetimeFigureOut">
              <a:rPr lang="en-IN" smtClean="0"/>
              <a:t>27-10-2022</a:t>
            </a:fld>
            <a:endParaRPr lang="en-IN"/>
          </a:p>
        </p:txBody>
      </p:sp>
      <p:sp>
        <p:nvSpPr>
          <p:cNvPr id="5" name="Footer Placeholder 4">
            <a:extLst>
              <a:ext uri="{FF2B5EF4-FFF2-40B4-BE49-F238E27FC236}">
                <a16:creationId xmlns:a16="http://schemas.microsoft.com/office/drawing/2014/main" id="{95F0F641-7273-DE38-1FB4-7759B95BBF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A5546C-33DA-593C-2C26-65BC8FE0259B}"/>
              </a:ext>
            </a:extLst>
          </p:cNvPr>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400018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6B2F-305E-6682-97E8-76B263E913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1F6DE8-A1C1-7C48-83DF-A5B55079E4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D91AF5-8828-1A0B-8491-78FE33015AD0}"/>
              </a:ext>
            </a:extLst>
          </p:cNvPr>
          <p:cNvSpPr>
            <a:spLocks noGrp="1"/>
          </p:cNvSpPr>
          <p:nvPr>
            <p:ph type="dt" sz="half" idx="10"/>
          </p:nvPr>
        </p:nvSpPr>
        <p:spPr/>
        <p:txBody>
          <a:bodyPr/>
          <a:lstStyle/>
          <a:p>
            <a:fld id="{50E1F0AC-CF59-4A52-AC1A-5F10DD6EF7A8}" type="datetimeFigureOut">
              <a:rPr lang="en-IN" smtClean="0"/>
              <a:t>27-10-2022</a:t>
            </a:fld>
            <a:endParaRPr lang="en-IN"/>
          </a:p>
        </p:txBody>
      </p:sp>
      <p:sp>
        <p:nvSpPr>
          <p:cNvPr id="5" name="Footer Placeholder 4">
            <a:extLst>
              <a:ext uri="{FF2B5EF4-FFF2-40B4-BE49-F238E27FC236}">
                <a16:creationId xmlns:a16="http://schemas.microsoft.com/office/drawing/2014/main" id="{7D6CED63-FBF0-7E90-B240-F45A8C4B53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A2D6F-FFDA-09F1-B57E-CADEC8167F0C}"/>
              </a:ext>
            </a:extLst>
          </p:cNvPr>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3256790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3EC1-D905-3C56-82D1-50918AEA65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0771E8-50B4-8ECE-91F6-65141389E9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D46846-5F14-26CB-D945-A44768C916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7DCCBC-54CF-6DB1-E67C-DEF4A3699B06}"/>
              </a:ext>
            </a:extLst>
          </p:cNvPr>
          <p:cNvSpPr>
            <a:spLocks noGrp="1"/>
          </p:cNvSpPr>
          <p:nvPr>
            <p:ph type="dt" sz="half" idx="10"/>
          </p:nvPr>
        </p:nvSpPr>
        <p:spPr/>
        <p:txBody>
          <a:bodyPr/>
          <a:lstStyle/>
          <a:p>
            <a:fld id="{50E1F0AC-CF59-4A52-AC1A-5F10DD6EF7A8}" type="datetimeFigureOut">
              <a:rPr lang="en-IN" smtClean="0"/>
              <a:t>27-10-2022</a:t>
            </a:fld>
            <a:endParaRPr lang="en-IN"/>
          </a:p>
        </p:txBody>
      </p:sp>
      <p:sp>
        <p:nvSpPr>
          <p:cNvPr id="6" name="Footer Placeholder 5">
            <a:extLst>
              <a:ext uri="{FF2B5EF4-FFF2-40B4-BE49-F238E27FC236}">
                <a16:creationId xmlns:a16="http://schemas.microsoft.com/office/drawing/2014/main" id="{3EA6B84E-0DE1-2899-E5E3-18265973E6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86EF2-03FB-1312-A503-CF50D366FF33}"/>
              </a:ext>
            </a:extLst>
          </p:cNvPr>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271843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74CC-EDA2-46CD-7484-E0134CB495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3600B4-952D-EE07-3501-66E39A2DDA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9D5171-2B32-F74A-C6D0-42F285F4B7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B1B044-AA34-558D-E8AB-368B2D02B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6AABB9-6B23-727A-D467-C2384EC4A3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2854B-4684-D403-312D-8245A8F14796}"/>
              </a:ext>
            </a:extLst>
          </p:cNvPr>
          <p:cNvSpPr>
            <a:spLocks noGrp="1"/>
          </p:cNvSpPr>
          <p:nvPr>
            <p:ph type="dt" sz="half" idx="10"/>
          </p:nvPr>
        </p:nvSpPr>
        <p:spPr/>
        <p:txBody>
          <a:bodyPr/>
          <a:lstStyle/>
          <a:p>
            <a:fld id="{50E1F0AC-CF59-4A52-AC1A-5F10DD6EF7A8}" type="datetimeFigureOut">
              <a:rPr lang="en-IN" smtClean="0"/>
              <a:t>27-10-2022</a:t>
            </a:fld>
            <a:endParaRPr lang="en-IN"/>
          </a:p>
        </p:txBody>
      </p:sp>
      <p:sp>
        <p:nvSpPr>
          <p:cNvPr id="8" name="Footer Placeholder 7">
            <a:extLst>
              <a:ext uri="{FF2B5EF4-FFF2-40B4-BE49-F238E27FC236}">
                <a16:creationId xmlns:a16="http://schemas.microsoft.com/office/drawing/2014/main" id="{05E09533-D95C-AD14-9F0D-70DBBB6358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6B2CCD-DD3A-95BA-77FB-7EE187257062}"/>
              </a:ext>
            </a:extLst>
          </p:cNvPr>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357231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86C3-FEF8-9176-C103-C28FC52F73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1BC632-7935-563C-2EB1-191B676DAF81}"/>
              </a:ext>
            </a:extLst>
          </p:cNvPr>
          <p:cNvSpPr>
            <a:spLocks noGrp="1"/>
          </p:cNvSpPr>
          <p:nvPr>
            <p:ph type="dt" sz="half" idx="10"/>
          </p:nvPr>
        </p:nvSpPr>
        <p:spPr/>
        <p:txBody>
          <a:bodyPr/>
          <a:lstStyle/>
          <a:p>
            <a:fld id="{50E1F0AC-CF59-4A52-AC1A-5F10DD6EF7A8}" type="datetimeFigureOut">
              <a:rPr lang="en-IN" smtClean="0"/>
              <a:t>27-10-2022</a:t>
            </a:fld>
            <a:endParaRPr lang="en-IN"/>
          </a:p>
        </p:txBody>
      </p:sp>
      <p:sp>
        <p:nvSpPr>
          <p:cNvPr id="4" name="Footer Placeholder 3">
            <a:extLst>
              <a:ext uri="{FF2B5EF4-FFF2-40B4-BE49-F238E27FC236}">
                <a16:creationId xmlns:a16="http://schemas.microsoft.com/office/drawing/2014/main" id="{DA3296D1-1DD8-2CD5-AAAF-A5FD04DF9E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C4B455-20D6-3E13-E9F1-596B7A148DF3}"/>
              </a:ext>
            </a:extLst>
          </p:cNvPr>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199508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7425E-557F-4800-3999-360EC1248307}"/>
              </a:ext>
            </a:extLst>
          </p:cNvPr>
          <p:cNvSpPr>
            <a:spLocks noGrp="1"/>
          </p:cNvSpPr>
          <p:nvPr>
            <p:ph type="dt" sz="half" idx="10"/>
          </p:nvPr>
        </p:nvSpPr>
        <p:spPr/>
        <p:txBody>
          <a:bodyPr/>
          <a:lstStyle/>
          <a:p>
            <a:fld id="{50E1F0AC-CF59-4A52-AC1A-5F10DD6EF7A8}" type="datetimeFigureOut">
              <a:rPr lang="en-IN" smtClean="0"/>
              <a:t>27-10-2022</a:t>
            </a:fld>
            <a:endParaRPr lang="en-IN"/>
          </a:p>
        </p:txBody>
      </p:sp>
      <p:sp>
        <p:nvSpPr>
          <p:cNvPr id="3" name="Footer Placeholder 2">
            <a:extLst>
              <a:ext uri="{FF2B5EF4-FFF2-40B4-BE49-F238E27FC236}">
                <a16:creationId xmlns:a16="http://schemas.microsoft.com/office/drawing/2014/main" id="{AA87B45F-47D1-1B88-9B95-D98DE8C3AC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3D9B61-2E25-9B21-4C59-059C345F9627}"/>
              </a:ext>
            </a:extLst>
          </p:cNvPr>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417279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75FE-6259-24E0-6092-F64375F01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B77A77-1393-470F-1F1E-B8B464762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5EC7FE-5A66-AEB1-617C-D09FA99D4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DE7B5-8337-8689-625C-C2251DC263D2}"/>
              </a:ext>
            </a:extLst>
          </p:cNvPr>
          <p:cNvSpPr>
            <a:spLocks noGrp="1"/>
          </p:cNvSpPr>
          <p:nvPr>
            <p:ph type="dt" sz="half" idx="10"/>
          </p:nvPr>
        </p:nvSpPr>
        <p:spPr/>
        <p:txBody>
          <a:bodyPr/>
          <a:lstStyle/>
          <a:p>
            <a:fld id="{50E1F0AC-CF59-4A52-AC1A-5F10DD6EF7A8}" type="datetimeFigureOut">
              <a:rPr lang="en-IN" smtClean="0"/>
              <a:t>27-10-2022</a:t>
            </a:fld>
            <a:endParaRPr lang="en-IN"/>
          </a:p>
        </p:txBody>
      </p:sp>
      <p:sp>
        <p:nvSpPr>
          <p:cNvPr id="6" name="Footer Placeholder 5">
            <a:extLst>
              <a:ext uri="{FF2B5EF4-FFF2-40B4-BE49-F238E27FC236}">
                <a16:creationId xmlns:a16="http://schemas.microsoft.com/office/drawing/2014/main" id="{31CB2302-630E-B96D-A33C-2DCE5BDA10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40331-A171-F62E-6468-7365A1790A88}"/>
              </a:ext>
            </a:extLst>
          </p:cNvPr>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249987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89B7-DAB5-4377-A471-1800B3982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DDAE80-2595-53EA-CA02-7667AE758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7FAC09-3876-3C6E-6F1D-C5092AC52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B401B-6834-5950-3F7A-06089AF8B58B}"/>
              </a:ext>
            </a:extLst>
          </p:cNvPr>
          <p:cNvSpPr>
            <a:spLocks noGrp="1"/>
          </p:cNvSpPr>
          <p:nvPr>
            <p:ph type="dt" sz="half" idx="10"/>
          </p:nvPr>
        </p:nvSpPr>
        <p:spPr/>
        <p:txBody>
          <a:bodyPr/>
          <a:lstStyle/>
          <a:p>
            <a:fld id="{50E1F0AC-CF59-4A52-AC1A-5F10DD6EF7A8}" type="datetimeFigureOut">
              <a:rPr lang="en-IN" smtClean="0"/>
              <a:t>27-10-2022</a:t>
            </a:fld>
            <a:endParaRPr lang="en-IN"/>
          </a:p>
        </p:txBody>
      </p:sp>
      <p:sp>
        <p:nvSpPr>
          <p:cNvPr id="6" name="Footer Placeholder 5">
            <a:extLst>
              <a:ext uri="{FF2B5EF4-FFF2-40B4-BE49-F238E27FC236}">
                <a16:creationId xmlns:a16="http://schemas.microsoft.com/office/drawing/2014/main" id="{42E0A2F6-8D25-755D-432F-658858AABC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D30F8A-44C6-D07F-C8DB-C2019964E2AA}"/>
              </a:ext>
            </a:extLst>
          </p:cNvPr>
          <p:cNvSpPr>
            <a:spLocks noGrp="1"/>
          </p:cNvSpPr>
          <p:nvPr>
            <p:ph type="sldNum" sz="quarter" idx="12"/>
          </p:nvPr>
        </p:nvSpPr>
        <p:spPr/>
        <p:txBody>
          <a:bodyPr/>
          <a:lstStyle/>
          <a:p>
            <a:fld id="{92E2044B-B8F4-4D91-8906-47ADF8F114AB}" type="slidenum">
              <a:rPr lang="en-IN" smtClean="0"/>
              <a:t>‹#›</a:t>
            </a:fld>
            <a:endParaRPr lang="en-IN"/>
          </a:p>
        </p:txBody>
      </p:sp>
    </p:spTree>
    <p:extLst>
      <p:ext uri="{BB962C8B-B14F-4D97-AF65-F5344CB8AC3E}">
        <p14:creationId xmlns:p14="http://schemas.microsoft.com/office/powerpoint/2010/main" val="1229180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962AE8-E1CD-2ED4-6A04-ACBA695E82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2FF26C-4B62-0974-3AAB-BDC23A5F5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03FCD-98D7-E8CE-B24B-832AB501B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1F0AC-CF59-4A52-AC1A-5F10DD6EF7A8}" type="datetimeFigureOut">
              <a:rPr lang="en-IN" smtClean="0"/>
              <a:t>27-10-2022</a:t>
            </a:fld>
            <a:endParaRPr lang="en-IN"/>
          </a:p>
        </p:txBody>
      </p:sp>
      <p:sp>
        <p:nvSpPr>
          <p:cNvPr id="5" name="Footer Placeholder 4">
            <a:extLst>
              <a:ext uri="{FF2B5EF4-FFF2-40B4-BE49-F238E27FC236}">
                <a16:creationId xmlns:a16="http://schemas.microsoft.com/office/drawing/2014/main" id="{F84ADF3C-DCD7-BDE9-782B-661F5B7218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62C591-DA5B-C7B9-803D-FDF97968CA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2044B-B8F4-4D91-8906-47ADF8F114AB}" type="slidenum">
              <a:rPr lang="en-IN" smtClean="0"/>
              <a:t>‹#›</a:t>
            </a:fld>
            <a:endParaRPr lang="en-IN"/>
          </a:p>
        </p:txBody>
      </p:sp>
    </p:spTree>
    <p:extLst>
      <p:ext uri="{BB962C8B-B14F-4D97-AF65-F5344CB8AC3E}">
        <p14:creationId xmlns:p14="http://schemas.microsoft.com/office/powerpoint/2010/main" val="1485118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3A16-0781-6893-6D4F-77586296AB38}"/>
              </a:ext>
            </a:extLst>
          </p:cNvPr>
          <p:cNvSpPr>
            <a:spLocks noGrp="1"/>
          </p:cNvSpPr>
          <p:nvPr>
            <p:ph type="ctrTitle"/>
          </p:nvPr>
        </p:nvSpPr>
        <p:spPr>
          <a:xfrm>
            <a:off x="288759" y="497305"/>
            <a:ext cx="11502188" cy="1299411"/>
          </a:xfrm>
        </p:spPr>
        <p:txBody>
          <a:bodyPr>
            <a:normAutofit fontScale="90000"/>
          </a:bodyPr>
          <a:lstStyle/>
          <a:p>
            <a:r>
              <a:rPr lang="en-IN" dirty="0">
                <a:latin typeface="Algerian" panose="04020705040A02060702" pitchFamily="82" charset="0"/>
              </a:rPr>
              <a:t>Project on Telecommunication churn</a:t>
            </a:r>
          </a:p>
        </p:txBody>
      </p:sp>
      <p:sp>
        <p:nvSpPr>
          <p:cNvPr id="3" name="Subtitle 2">
            <a:extLst>
              <a:ext uri="{FF2B5EF4-FFF2-40B4-BE49-F238E27FC236}">
                <a16:creationId xmlns:a16="http://schemas.microsoft.com/office/drawing/2014/main" id="{1D656AAF-2F9D-C4F9-B63A-435E44D670BC}"/>
              </a:ext>
            </a:extLst>
          </p:cNvPr>
          <p:cNvSpPr>
            <a:spLocks noGrp="1"/>
          </p:cNvSpPr>
          <p:nvPr>
            <p:ph type="subTitle" idx="1"/>
          </p:nvPr>
        </p:nvSpPr>
        <p:spPr>
          <a:xfrm>
            <a:off x="288759" y="2037347"/>
            <a:ext cx="11646564" cy="4523873"/>
          </a:xfrm>
        </p:spPr>
        <p:txBody>
          <a:bodyPr/>
          <a:lstStyle/>
          <a:p>
            <a:pPr algn="l"/>
            <a:r>
              <a:rPr lang="en-IN" b="1" i="0" dirty="0">
                <a:solidFill>
                  <a:srgbClr val="000000"/>
                </a:solidFill>
                <a:effectLst/>
                <a:latin typeface="HP Simplified Jpan" panose="020B0500000000000000" pitchFamily="34" charset="-128"/>
                <a:ea typeface="HP Simplified Jpan" panose="020B0500000000000000" pitchFamily="34" charset="-128"/>
              </a:rPr>
              <a:t>Objective:</a:t>
            </a:r>
          </a:p>
          <a:p>
            <a:pPr algn="l"/>
            <a:r>
              <a:rPr lang="en-US" b="0" i="0" dirty="0">
                <a:solidFill>
                  <a:srgbClr val="000000"/>
                </a:solidFill>
                <a:effectLst/>
              </a:rPr>
              <a:t>Customer churn is a big problem for telecommunications companies. Indeed, their annual churn rates are usually higher than 10%. For that reason, they develop strategies to keep as many clients as possible. This is a classification project since the variable to be predicted is binary (churn or loyal customer). The goal here is to model churn probability, conditioned on the customer features.</a:t>
            </a:r>
          </a:p>
          <a:p>
            <a:pPr algn="l"/>
            <a:r>
              <a:rPr lang="en-IN" b="1" i="0" dirty="0">
                <a:solidFill>
                  <a:srgbClr val="000000"/>
                </a:solidFill>
                <a:effectLst/>
                <a:latin typeface="HP Simplified Jpan" panose="020B0500000000000000" pitchFamily="34" charset="-128"/>
                <a:ea typeface="HP Simplified Jpan" panose="020B0500000000000000" pitchFamily="34" charset="-128"/>
              </a:rPr>
              <a:t>Dataset details:</a:t>
            </a:r>
          </a:p>
          <a:p>
            <a:pPr algn="l"/>
            <a:r>
              <a:rPr lang="en-US" i="0" dirty="0">
                <a:solidFill>
                  <a:srgbClr val="000000"/>
                </a:solidFill>
                <a:effectLst/>
                <a:ea typeface="HP Simplified Jpan" panose="020B0500000000000000" pitchFamily="34" charset="-128"/>
              </a:rPr>
              <a:t>Data Set Details: The data file telecommunications_churn.csv contains a total of 19 features for 3333 customers. Each row corresponds to a client of a telecommunications company for whom it has been collected information about the type of plan they have contracted, the minutes they have talked, or the charge they pay every month</a:t>
            </a:r>
            <a:r>
              <a:rPr lang="en-US" b="1" i="0" dirty="0">
                <a:solidFill>
                  <a:srgbClr val="000000"/>
                </a:solidFill>
                <a:effectLst/>
                <a:latin typeface="HP Simplified Jpan" panose="020B0500000000000000" pitchFamily="34" charset="-128"/>
                <a:ea typeface="HP Simplified Jpan" panose="020B0500000000000000" pitchFamily="34" charset="-128"/>
              </a:rPr>
              <a:t>.</a:t>
            </a:r>
            <a:endParaRPr lang="en-IN" b="1" i="0" dirty="0">
              <a:solidFill>
                <a:srgbClr val="000000"/>
              </a:solidFill>
              <a:effectLst/>
              <a:latin typeface="HP Simplified Jpan" panose="020B0500000000000000" pitchFamily="34" charset="-128"/>
              <a:ea typeface="HP Simplified Jpan" panose="020B0500000000000000" pitchFamily="34" charset="-128"/>
            </a:endParaRPr>
          </a:p>
          <a:p>
            <a:pPr algn="l"/>
            <a:endParaRPr lang="en-IN" b="1" i="0" dirty="0">
              <a:solidFill>
                <a:srgbClr val="000000"/>
              </a:solidFill>
              <a:effectLst/>
              <a:latin typeface="HP Simplified Jpan" panose="020B0500000000000000" pitchFamily="34" charset="-128"/>
              <a:ea typeface="HP Simplified Jpan" panose="020B0500000000000000" pitchFamily="34" charset="-128"/>
            </a:endParaRPr>
          </a:p>
          <a:p>
            <a:endParaRPr lang="en-IN" dirty="0"/>
          </a:p>
        </p:txBody>
      </p:sp>
    </p:spTree>
    <p:extLst>
      <p:ext uri="{BB962C8B-B14F-4D97-AF65-F5344CB8AC3E}">
        <p14:creationId xmlns:p14="http://schemas.microsoft.com/office/powerpoint/2010/main" val="2028002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F742FB-212C-5B4F-7F1E-25CE63F005BD}"/>
              </a:ext>
            </a:extLst>
          </p:cNvPr>
          <p:cNvSpPr>
            <a:spLocks noGrp="1"/>
          </p:cNvSpPr>
          <p:nvPr>
            <p:ph idx="1"/>
          </p:nvPr>
        </p:nvSpPr>
        <p:spPr>
          <a:xfrm>
            <a:off x="288757" y="192505"/>
            <a:ext cx="11758863" cy="6432883"/>
          </a:xfrm>
        </p:spPr>
        <p:txBody>
          <a:bodyPr>
            <a:normAutofit/>
          </a:bodyPr>
          <a:lstStyle/>
          <a:p>
            <a:r>
              <a:rPr lang="en-US" sz="2400" b="0" i="0" dirty="0">
                <a:solidFill>
                  <a:srgbClr val="000000"/>
                </a:solidFill>
                <a:effectLst/>
              </a:rPr>
              <a:t>The above bar plot 1 clearly shows that the account </a:t>
            </a:r>
            <a:r>
              <a:rPr lang="en-US" sz="2400" b="0" i="0" dirty="0" err="1">
                <a:solidFill>
                  <a:srgbClr val="000000"/>
                </a:solidFill>
                <a:effectLst/>
              </a:rPr>
              <a:t>lenght</a:t>
            </a:r>
            <a:r>
              <a:rPr lang="en-US" sz="2400" b="0" i="0" dirty="0">
                <a:solidFill>
                  <a:srgbClr val="000000"/>
                </a:solidFill>
                <a:effectLst/>
              </a:rPr>
              <a:t> has no effect on churning rate of customer. We may </a:t>
            </a:r>
            <a:r>
              <a:rPr lang="en-US" sz="2400" b="0" i="0" dirty="0" err="1">
                <a:solidFill>
                  <a:srgbClr val="000000"/>
                </a:solidFill>
                <a:effectLst/>
              </a:rPr>
              <a:t>condisder</a:t>
            </a:r>
            <a:r>
              <a:rPr lang="en-US" sz="2400" b="0" i="0" dirty="0">
                <a:solidFill>
                  <a:srgbClr val="000000"/>
                </a:solidFill>
                <a:effectLst/>
              </a:rPr>
              <a:t> dropping this feature from the data set in future.</a:t>
            </a:r>
          </a:p>
          <a:p>
            <a:r>
              <a:rPr lang="en-US" sz="2400" b="0" i="0" dirty="0">
                <a:solidFill>
                  <a:srgbClr val="000000"/>
                </a:solidFill>
                <a:effectLst/>
              </a:rPr>
              <a:t>We can see that in bar plot 2, customer who does not have voice mail plan are the highest churner. Also, we can see below that how many customers are churners and non-churners.</a:t>
            </a:r>
            <a:endParaRPr lang="en-US" sz="2400" dirty="0">
              <a:solidFill>
                <a:srgbClr val="000000"/>
              </a:solidFill>
            </a:endParaRPr>
          </a:p>
          <a:p>
            <a:r>
              <a:rPr lang="en-US" sz="2400" b="0" i="0" dirty="0">
                <a:solidFill>
                  <a:srgbClr val="000000"/>
                </a:solidFill>
                <a:effectLst/>
              </a:rPr>
              <a:t>By looking at the above bar plot 3, we can observe churn customers have less number of Voice Mail Messages</a:t>
            </a:r>
          </a:p>
          <a:p>
            <a:r>
              <a:rPr lang="en-US" sz="2400" b="0" i="0" dirty="0">
                <a:solidFill>
                  <a:srgbClr val="000000"/>
                </a:solidFill>
                <a:effectLst/>
              </a:rPr>
              <a:t>By looking at the above bar plot 4, we observe that those who have no international plan are high churners.</a:t>
            </a:r>
          </a:p>
          <a:p>
            <a:r>
              <a:rPr lang="en-US" sz="2400" b="0" i="0" dirty="0">
                <a:solidFill>
                  <a:srgbClr val="000000"/>
                </a:solidFill>
                <a:effectLst/>
              </a:rPr>
              <a:t>We can write a conclusion that, out of 483 churn customers 346 have no international plan but have international calls.</a:t>
            </a:r>
          </a:p>
        </p:txBody>
      </p:sp>
    </p:spTree>
    <p:extLst>
      <p:ext uri="{BB962C8B-B14F-4D97-AF65-F5344CB8AC3E}">
        <p14:creationId xmlns:p14="http://schemas.microsoft.com/office/powerpoint/2010/main" val="12278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C93C145-D957-A2C5-9A7A-903F0C05EAD4}"/>
              </a:ext>
            </a:extLst>
          </p:cNvPr>
          <p:cNvGraphicFramePr>
            <a:graphicFrameLocks noGrp="1"/>
          </p:cNvGraphicFramePr>
          <p:nvPr>
            <p:ph idx="1"/>
            <p:extLst>
              <p:ext uri="{D42A27DB-BD31-4B8C-83A1-F6EECF244321}">
                <p14:modId xmlns:p14="http://schemas.microsoft.com/office/powerpoint/2010/main" val="4264326708"/>
              </p:ext>
            </p:extLst>
          </p:nvPr>
        </p:nvGraphicFramePr>
        <p:xfrm>
          <a:off x="481262" y="791523"/>
          <a:ext cx="11141991" cy="3404835"/>
        </p:xfrm>
        <a:graphic>
          <a:graphicData uri="http://schemas.openxmlformats.org/drawingml/2006/table">
            <a:tbl>
              <a:tblPr firstRow="1" bandRow="1">
                <a:tableStyleId>{5C22544A-7EE6-4342-B048-85BDC9FD1C3A}</a:tableStyleId>
              </a:tblPr>
              <a:tblGrid>
                <a:gridCol w="530571">
                  <a:extLst>
                    <a:ext uri="{9D8B030D-6E8A-4147-A177-3AD203B41FA5}">
                      <a16:colId xmlns:a16="http://schemas.microsoft.com/office/drawing/2014/main" val="1822994498"/>
                    </a:ext>
                  </a:extLst>
                </a:gridCol>
                <a:gridCol w="530571">
                  <a:extLst>
                    <a:ext uri="{9D8B030D-6E8A-4147-A177-3AD203B41FA5}">
                      <a16:colId xmlns:a16="http://schemas.microsoft.com/office/drawing/2014/main" val="2582440990"/>
                    </a:ext>
                  </a:extLst>
                </a:gridCol>
                <a:gridCol w="530571">
                  <a:extLst>
                    <a:ext uri="{9D8B030D-6E8A-4147-A177-3AD203B41FA5}">
                      <a16:colId xmlns:a16="http://schemas.microsoft.com/office/drawing/2014/main" val="2577661361"/>
                    </a:ext>
                  </a:extLst>
                </a:gridCol>
                <a:gridCol w="530571">
                  <a:extLst>
                    <a:ext uri="{9D8B030D-6E8A-4147-A177-3AD203B41FA5}">
                      <a16:colId xmlns:a16="http://schemas.microsoft.com/office/drawing/2014/main" val="2985924644"/>
                    </a:ext>
                  </a:extLst>
                </a:gridCol>
                <a:gridCol w="530571">
                  <a:extLst>
                    <a:ext uri="{9D8B030D-6E8A-4147-A177-3AD203B41FA5}">
                      <a16:colId xmlns:a16="http://schemas.microsoft.com/office/drawing/2014/main" val="3495588602"/>
                    </a:ext>
                  </a:extLst>
                </a:gridCol>
                <a:gridCol w="530571">
                  <a:extLst>
                    <a:ext uri="{9D8B030D-6E8A-4147-A177-3AD203B41FA5}">
                      <a16:colId xmlns:a16="http://schemas.microsoft.com/office/drawing/2014/main" val="3698229983"/>
                    </a:ext>
                  </a:extLst>
                </a:gridCol>
                <a:gridCol w="530571">
                  <a:extLst>
                    <a:ext uri="{9D8B030D-6E8A-4147-A177-3AD203B41FA5}">
                      <a16:colId xmlns:a16="http://schemas.microsoft.com/office/drawing/2014/main" val="883467310"/>
                    </a:ext>
                  </a:extLst>
                </a:gridCol>
                <a:gridCol w="530571">
                  <a:extLst>
                    <a:ext uri="{9D8B030D-6E8A-4147-A177-3AD203B41FA5}">
                      <a16:colId xmlns:a16="http://schemas.microsoft.com/office/drawing/2014/main" val="1711132145"/>
                    </a:ext>
                  </a:extLst>
                </a:gridCol>
                <a:gridCol w="530571">
                  <a:extLst>
                    <a:ext uri="{9D8B030D-6E8A-4147-A177-3AD203B41FA5}">
                      <a16:colId xmlns:a16="http://schemas.microsoft.com/office/drawing/2014/main" val="3851441608"/>
                    </a:ext>
                  </a:extLst>
                </a:gridCol>
                <a:gridCol w="530571">
                  <a:extLst>
                    <a:ext uri="{9D8B030D-6E8A-4147-A177-3AD203B41FA5}">
                      <a16:colId xmlns:a16="http://schemas.microsoft.com/office/drawing/2014/main" val="4218664775"/>
                    </a:ext>
                  </a:extLst>
                </a:gridCol>
                <a:gridCol w="530571">
                  <a:extLst>
                    <a:ext uri="{9D8B030D-6E8A-4147-A177-3AD203B41FA5}">
                      <a16:colId xmlns:a16="http://schemas.microsoft.com/office/drawing/2014/main" val="975252474"/>
                    </a:ext>
                  </a:extLst>
                </a:gridCol>
                <a:gridCol w="530571">
                  <a:extLst>
                    <a:ext uri="{9D8B030D-6E8A-4147-A177-3AD203B41FA5}">
                      <a16:colId xmlns:a16="http://schemas.microsoft.com/office/drawing/2014/main" val="1173967404"/>
                    </a:ext>
                  </a:extLst>
                </a:gridCol>
                <a:gridCol w="530571">
                  <a:extLst>
                    <a:ext uri="{9D8B030D-6E8A-4147-A177-3AD203B41FA5}">
                      <a16:colId xmlns:a16="http://schemas.microsoft.com/office/drawing/2014/main" val="2755305813"/>
                    </a:ext>
                  </a:extLst>
                </a:gridCol>
                <a:gridCol w="530571">
                  <a:extLst>
                    <a:ext uri="{9D8B030D-6E8A-4147-A177-3AD203B41FA5}">
                      <a16:colId xmlns:a16="http://schemas.microsoft.com/office/drawing/2014/main" val="3866956410"/>
                    </a:ext>
                  </a:extLst>
                </a:gridCol>
                <a:gridCol w="530571">
                  <a:extLst>
                    <a:ext uri="{9D8B030D-6E8A-4147-A177-3AD203B41FA5}">
                      <a16:colId xmlns:a16="http://schemas.microsoft.com/office/drawing/2014/main" val="4136438989"/>
                    </a:ext>
                  </a:extLst>
                </a:gridCol>
                <a:gridCol w="530571">
                  <a:extLst>
                    <a:ext uri="{9D8B030D-6E8A-4147-A177-3AD203B41FA5}">
                      <a16:colId xmlns:a16="http://schemas.microsoft.com/office/drawing/2014/main" val="1567660067"/>
                    </a:ext>
                  </a:extLst>
                </a:gridCol>
                <a:gridCol w="530571">
                  <a:extLst>
                    <a:ext uri="{9D8B030D-6E8A-4147-A177-3AD203B41FA5}">
                      <a16:colId xmlns:a16="http://schemas.microsoft.com/office/drawing/2014/main" val="515229277"/>
                    </a:ext>
                  </a:extLst>
                </a:gridCol>
                <a:gridCol w="530571">
                  <a:extLst>
                    <a:ext uri="{9D8B030D-6E8A-4147-A177-3AD203B41FA5}">
                      <a16:colId xmlns:a16="http://schemas.microsoft.com/office/drawing/2014/main" val="2089554791"/>
                    </a:ext>
                  </a:extLst>
                </a:gridCol>
                <a:gridCol w="530571">
                  <a:extLst>
                    <a:ext uri="{9D8B030D-6E8A-4147-A177-3AD203B41FA5}">
                      <a16:colId xmlns:a16="http://schemas.microsoft.com/office/drawing/2014/main" val="2766450067"/>
                    </a:ext>
                  </a:extLst>
                </a:gridCol>
                <a:gridCol w="530571">
                  <a:extLst>
                    <a:ext uri="{9D8B030D-6E8A-4147-A177-3AD203B41FA5}">
                      <a16:colId xmlns:a16="http://schemas.microsoft.com/office/drawing/2014/main" val="880507748"/>
                    </a:ext>
                  </a:extLst>
                </a:gridCol>
                <a:gridCol w="530571">
                  <a:extLst>
                    <a:ext uri="{9D8B030D-6E8A-4147-A177-3AD203B41FA5}">
                      <a16:colId xmlns:a16="http://schemas.microsoft.com/office/drawing/2014/main" val="1510128293"/>
                    </a:ext>
                  </a:extLst>
                </a:gridCol>
              </a:tblGrid>
              <a:tr h="664101">
                <a:tc>
                  <a:txBody>
                    <a:bodyPr/>
                    <a:lstStyle/>
                    <a:p>
                      <a:pPr algn="r" fontAlgn="ctr"/>
                      <a:endParaRPr lang="en-IN" sz="1050" b="1" dirty="0">
                        <a:effectLst/>
                      </a:endParaRPr>
                    </a:p>
                  </a:txBody>
                  <a:tcPr anchor="ctr"/>
                </a:tc>
                <a:tc>
                  <a:txBody>
                    <a:bodyPr/>
                    <a:lstStyle/>
                    <a:p>
                      <a:pPr algn="r" fontAlgn="ctr"/>
                      <a:r>
                        <a:rPr lang="en-IN" sz="1050" b="1">
                          <a:effectLst/>
                        </a:rPr>
                        <a:t>account_length</a:t>
                      </a:r>
                      <a:endParaRPr lang="en-IN" sz="1050" b="1" dirty="0">
                        <a:effectLst/>
                      </a:endParaRPr>
                    </a:p>
                  </a:txBody>
                  <a:tcPr anchor="ctr"/>
                </a:tc>
                <a:tc>
                  <a:txBody>
                    <a:bodyPr/>
                    <a:lstStyle/>
                    <a:p>
                      <a:pPr algn="r" fontAlgn="ctr"/>
                      <a:r>
                        <a:rPr lang="en-IN" sz="1050" b="1">
                          <a:effectLst/>
                        </a:rPr>
                        <a:t>voice_mail_plan</a:t>
                      </a:r>
                      <a:endParaRPr lang="en-IN" sz="1050" b="1" dirty="0">
                        <a:effectLst/>
                      </a:endParaRPr>
                    </a:p>
                  </a:txBody>
                  <a:tcPr anchor="ctr"/>
                </a:tc>
                <a:tc>
                  <a:txBody>
                    <a:bodyPr/>
                    <a:lstStyle/>
                    <a:p>
                      <a:pPr algn="r" fontAlgn="ctr"/>
                      <a:r>
                        <a:rPr lang="en-IN" sz="1050" b="1">
                          <a:effectLst/>
                        </a:rPr>
                        <a:t>voice_mail_messages</a:t>
                      </a:r>
                      <a:endParaRPr lang="en-IN" sz="1050" b="1" dirty="0">
                        <a:effectLst/>
                      </a:endParaRPr>
                    </a:p>
                  </a:txBody>
                  <a:tcPr anchor="ctr"/>
                </a:tc>
                <a:tc>
                  <a:txBody>
                    <a:bodyPr/>
                    <a:lstStyle/>
                    <a:p>
                      <a:pPr algn="r" fontAlgn="ctr"/>
                      <a:r>
                        <a:rPr lang="en-IN" sz="1050" b="1">
                          <a:effectLst/>
                        </a:rPr>
                        <a:t>day_mins</a:t>
                      </a:r>
                    </a:p>
                  </a:txBody>
                  <a:tcPr anchor="ctr"/>
                </a:tc>
                <a:tc>
                  <a:txBody>
                    <a:bodyPr/>
                    <a:lstStyle/>
                    <a:p>
                      <a:pPr algn="r" fontAlgn="ctr"/>
                      <a:r>
                        <a:rPr lang="en-IN" sz="1050" b="1">
                          <a:effectLst/>
                        </a:rPr>
                        <a:t>evening_mins</a:t>
                      </a:r>
                      <a:endParaRPr lang="en-IN" sz="1050" b="1" dirty="0">
                        <a:effectLst/>
                      </a:endParaRPr>
                    </a:p>
                  </a:txBody>
                  <a:tcPr anchor="ctr"/>
                </a:tc>
                <a:tc>
                  <a:txBody>
                    <a:bodyPr/>
                    <a:lstStyle/>
                    <a:p>
                      <a:pPr algn="r" fontAlgn="ctr"/>
                      <a:r>
                        <a:rPr lang="en-IN" sz="1050" b="1">
                          <a:effectLst/>
                        </a:rPr>
                        <a:t>night_mins</a:t>
                      </a:r>
                      <a:endParaRPr lang="en-IN" sz="1050" b="1" dirty="0">
                        <a:effectLst/>
                      </a:endParaRPr>
                    </a:p>
                  </a:txBody>
                  <a:tcPr anchor="ctr"/>
                </a:tc>
                <a:tc>
                  <a:txBody>
                    <a:bodyPr/>
                    <a:lstStyle/>
                    <a:p>
                      <a:pPr algn="r" fontAlgn="ctr"/>
                      <a:r>
                        <a:rPr lang="en-IN" sz="1050" b="1">
                          <a:effectLst/>
                        </a:rPr>
                        <a:t>international_mins</a:t>
                      </a:r>
                    </a:p>
                  </a:txBody>
                  <a:tcPr anchor="ctr"/>
                </a:tc>
                <a:tc>
                  <a:txBody>
                    <a:bodyPr/>
                    <a:lstStyle/>
                    <a:p>
                      <a:pPr algn="r" fontAlgn="ctr"/>
                      <a:r>
                        <a:rPr lang="en-IN" sz="1050" b="1">
                          <a:effectLst/>
                        </a:rPr>
                        <a:t>customer_service_calls</a:t>
                      </a:r>
                      <a:endParaRPr lang="en-IN" sz="1050" b="1" dirty="0">
                        <a:effectLst/>
                      </a:endParaRPr>
                    </a:p>
                  </a:txBody>
                  <a:tcPr anchor="ctr"/>
                </a:tc>
                <a:tc>
                  <a:txBody>
                    <a:bodyPr/>
                    <a:lstStyle/>
                    <a:p>
                      <a:pPr algn="r" fontAlgn="ctr"/>
                      <a:r>
                        <a:rPr lang="en-IN" sz="1050" b="1">
                          <a:effectLst/>
                        </a:rPr>
                        <a:t>international_plan</a:t>
                      </a:r>
                    </a:p>
                  </a:txBody>
                  <a:tcPr anchor="ctr"/>
                </a:tc>
                <a:tc>
                  <a:txBody>
                    <a:bodyPr/>
                    <a:lstStyle/>
                    <a:p>
                      <a:pPr algn="r" fontAlgn="ctr"/>
                      <a:r>
                        <a:rPr lang="en-IN" sz="1050" b="1">
                          <a:effectLst/>
                        </a:rPr>
                        <a:t>day_calls</a:t>
                      </a:r>
                    </a:p>
                  </a:txBody>
                  <a:tcPr anchor="ctr"/>
                </a:tc>
                <a:tc>
                  <a:txBody>
                    <a:bodyPr/>
                    <a:lstStyle/>
                    <a:p>
                      <a:pPr algn="r" fontAlgn="ctr"/>
                      <a:r>
                        <a:rPr lang="en-IN" sz="1050" b="1">
                          <a:effectLst/>
                        </a:rPr>
                        <a:t>day_charge</a:t>
                      </a:r>
                    </a:p>
                  </a:txBody>
                  <a:tcPr anchor="ctr"/>
                </a:tc>
                <a:tc>
                  <a:txBody>
                    <a:bodyPr/>
                    <a:lstStyle/>
                    <a:p>
                      <a:pPr algn="r" fontAlgn="ctr"/>
                      <a:r>
                        <a:rPr lang="en-IN" sz="1050" b="1">
                          <a:effectLst/>
                        </a:rPr>
                        <a:t>evening_calls</a:t>
                      </a:r>
                    </a:p>
                  </a:txBody>
                  <a:tcPr anchor="ctr"/>
                </a:tc>
                <a:tc>
                  <a:txBody>
                    <a:bodyPr/>
                    <a:lstStyle/>
                    <a:p>
                      <a:pPr algn="r" fontAlgn="ctr"/>
                      <a:r>
                        <a:rPr lang="en-IN" sz="1050" b="1">
                          <a:effectLst/>
                        </a:rPr>
                        <a:t>evening_charge</a:t>
                      </a:r>
                    </a:p>
                  </a:txBody>
                  <a:tcPr anchor="ctr"/>
                </a:tc>
                <a:tc>
                  <a:txBody>
                    <a:bodyPr/>
                    <a:lstStyle/>
                    <a:p>
                      <a:pPr algn="r" fontAlgn="ctr"/>
                      <a:r>
                        <a:rPr lang="en-IN" sz="1050" b="1">
                          <a:effectLst/>
                        </a:rPr>
                        <a:t>night_calls</a:t>
                      </a:r>
                    </a:p>
                  </a:txBody>
                  <a:tcPr anchor="ctr"/>
                </a:tc>
                <a:tc>
                  <a:txBody>
                    <a:bodyPr/>
                    <a:lstStyle/>
                    <a:p>
                      <a:pPr algn="r" fontAlgn="ctr"/>
                      <a:r>
                        <a:rPr lang="en-IN" sz="1050" b="1">
                          <a:effectLst/>
                        </a:rPr>
                        <a:t>night_charge</a:t>
                      </a:r>
                    </a:p>
                  </a:txBody>
                  <a:tcPr anchor="ctr"/>
                </a:tc>
                <a:tc>
                  <a:txBody>
                    <a:bodyPr/>
                    <a:lstStyle/>
                    <a:p>
                      <a:pPr algn="r" fontAlgn="ctr"/>
                      <a:r>
                        <a:rPr lang="en-IN" sz="1050" b="1">
                          <a:effectLst/>
                        </a:rPr>
                        <a:t>international_calls</a:t>
                      </a:r>
                    </a:p>
                  </a:txBody>
                  <a:tcPr anchor="ctr"/>
                </a:tc>
                <a:tc>
                  <a:txBody>
                    <a:bodyPr/>
                    <a:lstStyle/>
                    <a:p>
                      <a:pPr algn="r" fontAlgn="ctr"/>
                      <a:r>
                        <a:rPr lang="en-IN" sz="1050" b="1">
                          <a:effectLst/>
                        </a:rPr>
                        <a:t>international_charge</a:t>
                      </a:r>
                    </a:p>
                  </a:txBody>
                  <a:tcPr anchor="ctr"/>
                </a:tc>
                <a:tc>
                  <a:txBody>
                    <a:bodyPr/>
                    <a:lstStyle/>
                    <a:p>
                      <a:pPr algn="r" fontAlgn="ctr"/>
                      <a:r>
                        <a:rPr lang="en-IN" sz="1050" b="1">
                          <a:effectLst/>
                        </a:rPr>
                        <a:t>total_charge</a:t>
                      </a:r>
                    </a:p>
                  </a:txBody>
                  <a:tcPr anchor="ctr"/>
                </a:tc>
                <a:tc>
                  <a:txBody>
                    <a:bodyPr/>
                    <a:lstStyle/>
                    <a:p>
                      <a:pPr algn="r" fontAlgn="ctr"/>
                      <a:r>
                        <a:rPr lang="en-IN" sz="1050" b="1">
                          <a:effectLst/>
                        </a:rPr>
                        <a:t>churn</a:t>
                      </a:r>
                      <a:endParaRPr lang="en-IN" sz="1050" b="1" dirty="0">
                        <a:effectLst/>
                      </a:endParaRPr>
                    </a:p>
                  </a:txBody>
                  <a:tcPr anchor="ctr"/>
                </a:tc>
                <a:tc>
                  <a:txBody>
                    <a:bodyPr/>
                    <a:lstStyle/>
                    <a:p>
                      <a:r>
                        <a:rPr lang="en-IN" sz="1050" b="1" i="0" dirty="0" err="1">
                          <a:solidFill>
                            <a:srgbClr val="000000"/>
                          </a:solidFill>
                          <a:effectLst/>
                          <a:latin typeface="Helvetica Neue"/>
                        </a:rPr>
                        <a:t>domestic_charge</a:t>
                      </a:r>
                      <a:endParaRPr lang="en-IN" sz="1050" dirty="0"/>
                    </a:p>
                  </a:txBody>
                  <a:tcPr/>
                </a:tc>
                <a:extLst>
                  <a:ext uri="{0D108BD9-81ED-4DB2-BD59-A6C34878D82A}">
                    <a16:rowId xmlns:a16="http://schemas.microsoft.com/office/drawing/2014/main" val="3757166032"/>
                  </a:ext>
                </a:extLst>
              </a:tr>
              <a:tr h="534663">
                <a:tc>
                  <a:txBody>
                    <a:bodyPr/>
                    <a:lstStyle/>
                    <a:p>
                      <a:pPr algn="r" fontAlgn="ctr"/>
                      <a:r>
                        <a:rPr lang="en-IN" sz="1050" b="1">
                          <a:effectLst/>
                        </a:rPr>
                        <a:t>0</a:t>
                      </a:r>
                    </a:p>
                  </a:txBody>
                  <a:tcPr anchor="ctr"/>
                </a:tc>
                <a:tc>
                  <a:txBody>
                    <a:bodyPr/>
                    <a:lstStyle/>
                    <a:p>
                      <a:pPr algn="r" fontAlgn="ctr"/>
                      <a:r>
                        <a:rPr lang="en-IN" sz="1050">
                          <a:effectLst/>
                        </a:rPr>
                        <a:t>128</a:t>
                      </a:r>
                    </a:p>
                  </a:txBody>
                  <a:tcPr anchor="ctr"/>
                </a:tc>
                <a:tc>
                  <a:txBody>
                    <a:bodyPr/>
                    <a:lstStyle/>
                    <a:p>
                      <a:pPr algn="r" fontAlgn="ctr"/>
                      <a:r>
                        <a:rPr lang="en-IN" sz="1050">
                          <a:effectLst/>
                        </a:rPr>
                        <a:t>1</a:t>
                      </a:r>
                    </a:p>
                  </a:txBody>
                  <a:tcPr anchor="ctr"/>
                </a:tc>
                <a:tc>
                  <a:txBody>
                    <a:bodyPr/>
                    <a:lstStyle/>
                    <a:p>
                      <a:pPr algn="r" fontAlgn="ctr"/>
                      <a:r>
                        <a:rPr lang="en-IN" sz="1050">
                          <a:effectLst/>
                        </a:rPr>
                        <a:t>25</a:t>
                      </a:r>
                    </a:p>
                  </a:txBody>
                  <a:tcPr anchor="ctr"/>
                </a:tc>
                <a:tc>
                  <a:txBody>
                    <a:bodyPr/>
                    <a:lstStyle/>
                    <a:p>
                      <a:pPr algn="r" fontAlgn="ctr"/>
                      <a:r>
                        <a:rPr lang="en-IN" sz="1050">
                          <a:effectLst/>
                        </a:rPr>
                        <a:t>265.1</a:t>
                      </a:r>
                    </a:p>
                  </a:txBody>
                  <a:tcPr anchor="ctr"/>
                </a:tc>
                <a:tc>
                  <a:txBody>
                    <a:bodyPr/>
                    <a:lstStyle/>
                    <a:p>
                      <a:pPr algn="r" fontAlgn="ctr"/>
                      <a:r>
                        <a:rPr lang="en-IN" sz="1050">
                          <a:effectLst/>
                        </a:rPr>
                        <a:t>197.4</a:t>
                      </a:r>
                    </a:p>
                  </a:txBody>
                  <a:tcPr anchor="ctr"/>
                </a:tc>
                <a:tc>
                  <a:txBody>
                    <a:bodyPr/>
                    <a:lstStyle/>
                    <a:p>
                      <a:pPr algn="r" fontAlgn="ctr"/>
                      <a:r>
                        <a:rPr lang="en-IN" sz="1050">
                          <a:effectLst/>
                        </a:rPr>
                        <a:t>244.7</a:t>
                      </a:r>
                    </a:p>
                  </a:txBody>
                  <a:tcPr anchor="ctr"/>
                </a:tc>
                <a:tc>
                  <a:txBody>
                    <a:bodyPr/>
                    <a:lstStyle/>
                    <a:p>
                      <a:pPr algn="r" fontAlgn="ctr"/>
                      <a:r>
                        <a:rPr lang="en-IN" sz="1050">
                          <a:effectLst/>
                        </a:rPr>
                        <a:t>10.0</a:t>
                      </a:r>
                    </a:p>
                  </a:txBody>
                  <a:tcPr anchor="ctr"/>
                </a:tc>
                <a:tc>
                  <a:txBody>
                    <a:bodyPr/>
                    <a:lstStyle/>
                    <a:p>
                      <a:pPr algn="r" fontAlgn="ctr"/>
                      <a:r>
                        <a:rPr lang="en-IN" sz="1050">
                          <a:effectLst/>
                        </a:rPr>
                        <a:t>1</a:t>
                      </a:r>
                    </a:p>
                  </a:txBody>
                  <a:tcPr anchor="ctr"/>
                </a:tc>
                <a:tc>
                  <a:txBody>
                    <a:bodyPr/>
                    <a:lstStyle/>
                    <a:p>
                      <a:pPr algn="r" fontAlgn="ctr"/>
                      <a:r>
                        <a:rPr lang="en-IN" sz="1050">
                          <a:effectLst/>
                        </a:rPr>
                        <a:t>0</a:t>
                      </a:r>
                    </a:p>
                  </a:txBody>
                  <a:tcPr anchor="ctr"/>
                </a:tc>
                <a:tc>
                  <a:txBody>
                    <a:bodyPr/>
                    <a:lstStyle/>
                    <a:p>
                      <a:pPr algn="r" fontAlgn="ctr"/>
                      <a:r>
                        <a:rPr lang="en-IN" sz="1050">
                          <a:effectLst/>
                        </a:rPr>
                        <a:t>110</a:t>
                      </a:r>
                    </a:p>
                  </a:txBody>
                  <a:tcPr anchor="ctr"/>
                </a:tc>
                <a:tc>
                  <a:txBody>
                    <a:bodyPr/>
                    <a:lstStyle/>
                    <a:p>
                      <a:pPr algn="r" fontAlgn="ctr"/>
                      <a:r>
                        <a:rPr lang="en-IN" sz="1050" dirty="0">
                          <a:effectLst/>
                        </a:rPr>
                        <a:t>45.07</a:t>
                      </a:r>
                    </a:p>
                  </a:txBody>
                  <a:tcPr anchor="ctr"/>
                </a:tc>
                <a:tc>
                  <a:txBody>
                    <a:bodyPr/>
                    <a:lstStyle/>
                    <a:p>
                      <a:pPr algn="r" fontAlgn="ctr"/>
                      <a:r>
                        <a:rPr lang="en-IN" sz="1050">
                          <a:effectLst/>
                        </a:rPr>
                        <a:t>99</a:t>
                      </a:r>
                    </a:p>
                  </a:txBody>
                  <a:tcPr anchor="ctr"/>
                </a:tc>
                <a:tc>
                  <a:txBody>
                    <a:bodyPr/>
                    <a:lstStyle/>
                    <a:p>
                      <a:pPr algn="r" fontAlgn="ctr"/>
                      <a:r>
                        <a:rPr lang="en-IN" sz="1050">
                          <a:effectLst/>
                        </a:rPr>
                        <a:t>16.78</a:t>
                      </a:r>
                    </a:p>
                  </a:txBody>
                  <a:tcPr anchor="ctr"/>
                </a:tc>
                <a:tc>
                  <a:txBody>
                    <a:bodyPr/>
                    <a:lstStyle/>
                    <a:p>
                      <a:pPr algn="r" fontAlgn="ctr"/>
                      <a:r>
                        <a:rPr lang="en-IN" sz="1050">
                          <a:effectLst/>
                        </a:rPr>
                        <a:t>91</a:t>
                      </a:r>
                    </a:p>
                  </a:txBody>
                  <a:tcPr anchor="ctr"/>
                </a:tc>
                <a:tc>
                  <a:txBody>
                    <a:bodyPr/>
                    <a:lstStyle/>
                    <a:p>
                      <a:pPr algn="r" fontAlgn="ctr"/>
                      <a:r>
                        <a:rPr lang="en-IN" sz="1050">
                          <a:effectLst/>
                        </a:rPr>
                        <a:t>11.01</a:t>
                      </a:r>
                    </a:p>
                  </a:txBody>
                  <a:tcPr anchor="ctr"/>
                </a:tc>
                <a:tc>
                  <a:txBody>
                    <a:bodyPr/>
                    <a:lstStyle/>
                    <a:p>
                      <a:pPr algn="r" fontAlgn="ctr"/>
                      <a:r>
                        <a:rPr lang="en-IN" sz="1050">
                          <a:effectLst/>
                        </a:rPr>
                        <a:t>3</a:t>
                      </a:r>
                    </a:p>
                  </a:txBody>
                  <a:tcPr anchor="ctr"/>
                </a:tc>
                <a:tc>
                  <a:txBody>
                    <a:bodyPr/>
                    <a:lstStyle/>
                    <a:p>
                      <a:pPr algn="r" fontAlgn="ctr"/>
                      <a:r>
                        <a:rPr lang="en-IN" sz="1050">
                          <a:effectLst/>
                        </a:rPr>
                        <a:t>2.70</a:t>
                      </a:r>
                    </a:p>
                  </a:txBody>
                  <a:tcPr anchor="ctr"/>
                </a:tc>
                <a:tc>
                  <a:txBody>
                    <a:bodyPr/>
                    <a:lstStyle/>
                    <a:p>
                      <a:pPr algn="r" fontAlgn="ctr"/>
                      <a:r>
                        <a:rPr lang="en-IN" sz="1050">
                          <a:effectLst/>
                        </a:rPr>
                        <a:t>75.56</a:t>
                      </a:r>
                    </a:p>
                  </a:txBody>
                  <a:tcPr anchor="ctr"/>
                </a:tc>
                <a:tc>
                  <a:txBody>
                    <a:bodyPr/>
                    <a:lstStyle/>
                    <a:p>
                      <a:pPr algn="r" fontAlgn="ctr"/>
                      <a:r>
                        <a:rPr lang="en-IN" sz="1050">
                          <a:effectLst/>
                        </a:rPr>
                        <a:t>0</a:t>
                      </a:r>
                    </a:p>
                  </a:txBody>
                  <a:tcPr anchor="ctr"/>
                </a:tc>
                <a:tc>
                  <a:txBody>
                    <a:bodyPr/>
                    <a:lstStyle/>
                    <a:p>
                      <a:pPr algn="r" fontAlgn="ctr"/>
                      <a:r>
                        <a:rPr lang="en-IN" sz="1050">
                          <a:effectLst/>
                        </a:rPr>
                        <a:t>72.86</a:t>
                      </a:r>
                    </a:p>
                  </a:txBody>
                  <a:tcPr anchor="ctr"/>
                </a:tc>
                <a:extLst>
                  <a:ext uri="{0D108BD9-81ED-4DB2-BD59-A6C34878D82A}">
                    <a16:rowId xmlns:a16="http://schemas.microsoft.com/office/drawing/2014/main" val="3169709573"/>
                  </a:ext>
                </a:extLst>
              </a:tr>
              <a:tr h="534663">
                <a:tc>
                  <a:txBody>
                    <a:bodyPr/>
                    <a:lstStyle/>
                    <a:p>
                      <a:pPr algn="r" fontAlgn="ctr"/>
                      <a:r>
                        <a:rPr lang="en-IN" sz="1050" b="1">
                          <a:effectLst/>
                        </a:rPr>
                        <a:t>1</a:t>
                      </a:r>
                    </a:p>
                  </a:txBody>
                  <a:tcPr anchor="ctr"/>
                </a:tc>
                <a:tc>
                  <a:txBody>
                    <a:bodyPr/>
                    <a:lstStyle/>
                    <a:p>
                      <a:pPr algn="r" fontAlgn="ctr"/>
                      <a:r>
                        <a:rPr lang="en-IN" sz="1050">
                          <a:effectLst/>
                        </a:rPr>
                        <a:t>107</a:t>
                      </a:r>
                    </a:p>
                  </a:txBody>
                  <a:tcPr anchor="ctr"/>
                </a:tc>
                <a:tc>
                  <a:txBody>
                    <a:bodyPr/>
                    <a:lstStyle/>
                    <a:p>
                      <a:pPr algn="r" fontAlgn="ctr"/>
                      <a:r>
                        <a:rPr lang="en-IN" sz="1050">
                          <a:effectLst/>
                        </a:rPr>
                        <a:t>1</a:t>
                      </a:r>
                    </a:p>
                  </a:txBody>
                  <a:tcPr anchor="ctr"/>
                </a:tc>
                <a:tc>
                  <a:txBody>
                    <a:bodyPr/>
                    <a:lstStyle/>
                    <a:p>
                      <a:pPr algn="r" fontAlgn="ctr"/>
                      <a:r>
                        <a:rPr lang="en-IN" sz="1050">
                          <a:effectLst/>
                        </a:rPr>
                        <a:t>26</a:t>
                      </a:r>
                    </a:p>
                  </a:txBody>
                  <a:tcPr anchor="ctr"/>
                </a:tc>
                <a:tc>
                  <a:txBody>
                    <a:bodyPr/>
                    <a:lstStyle/>
                    <a:p>
                      <a:pPr algn="r" fontAlgn="ctr"/>
                      <a:r>
                        <a:rPr lang="en-IN" sz="1050">
                          <a:effectLst/>
                        </a:rPr>
                        <a:t>161.6</a:t>
                      </a:r>
                    </a:p>
                  </a:txBody>
                  <a:tcPr anchor="ctr"/>
                </a:tc>
                <a:tc>
                  <a:txBody>
                    <a:bodyPr/>
                    <a:lstStyle/>
                    <a:p>
                      <a:pPr algn="r" fontAlgn="ctr"/>
                      <a:r>
                        <a:rPr lang="en-IN" sz="1050">
                          <a:effectLst/>
                        </a:rPr>
                        <a:t>195.5</a:t>
                      </a:r>
                    </a:p>
                  </a:txBody>
                  <a:tcPr anchor="ctr"/>
                </a:tc>
                <a:tc>
                  <a:txBody>
                    <a:bodyPr/>
                    <a:lstStyle/>
                    <a:p>
                      <a:pPr algn="r" fontAlgn="ctr"/>
                      <a:r>
                        <a:rPr lang="en-IN" sz="1050">
                          <a:effectLst/>
                        </a:rPr>
                        <a:t>254.4</a:t>
                      </a:r>
                    </a:p>
                  </a:txBody>
                  <a:tcPr anchor="ctr"/>
                </a:tc>
                <a:tc>
                  <a:txBody>
                    <a:bodyPr/>
                    <a:lstStyle/>
                    <a:p>
                      <a:pPr algn="r" fontAlgn="ctr"/>
                      <a:r>
                        <a:rPr lang="en-IN" sz="1050">
                          <a:effectLst/>
                        </a:rPr>
                        <a:t>13.7</a:t>
                      </a:r>
                    </a:p>
                  </a:txBody>
                  <a:tcPr anchor="ctr"/>
                </a:tc>
                <a:tc>
                  <a:txBody>
                    <a:bodyPr/>
                    <a:lstStyle/>
                    <a:p>
                      <a:pPr algn="r" fontAlgn="ctr"/>
                      <a:r>
                        <a:rPr lang="en-IN" sz="1050">
                          <a:effectLst/>
                        </a:rPr>
                        <a:t>1</a:t>
                      </a:r>
                    </a:p>
                  </a:txBody>
                  <a:tcPr anchor="ctr"/>
                </a:tc>
                <a:tc>
                  <a:txBody>
                    <a:bodyPr/>
                    <a:lstStyle/>
                    <a:p>
                      <a:pPr algn="r" fontAlgn="ctr"/>
                      <a:r>
                        <a:rPr lang="en-IN" sz="1050">
                          <a:effectLst/>
                        </a:rPr>
                        <a:t>0</a:t>
                      </a:r>
                    </a:p>
                  </a:txBody>
                  <a:tcPr anchor="ctr"/>
                </a:tc>
                <a:tc>
                  <a:txBody>
                    <a:bodyPr/>
                    <a:lstStyle/>
                    <a:p>
                      <a:pPr algn="r" fontAlgn="ctr"/>
                      <a:r>
                        <a:rPr lang="en-IN" sz="1050">
                          <a:effectLst/>
                        </a:rPr>
                        <a:t>123</a:t>
                      </a:r>
                    </a:p>
                  </a:txBody>
                  <a:tcPr anchor="ctr"/>
                </a:tc>
                <a:tc>
                  <a:txBody>
                    <a:bodyPr/>
                    <a:lstStyle/>
                    <a:p>
                      <a:pPr algn="r" fontAlgn="ctr"/>
                      <a:r>
                        <a:rPr lang="en-IN" sz="1050" dirty="0">
                          <a:effectLst/>
                        </a:rPr>
                        <a:t>27.47</a:t>
                      </a:r>
                    </a:p>
                  </a:txBody>
                  <a:tcPr anchor="ctr"/>
                </a:tc>
                <a:tc>
                  <a:txBody>
                    <a:bodyPr/>
                    <a:lstStyle/>
                    <a:p>
                      <a:pPr algn="r" fontAlgn="ctr"/>
                      <a:r>
                        <a:rPr lang="en-IN" sz="1050">
                          <a:effectLst/>
                        </a:rPr>
                        <a:t>103</a:t>
                      </a:r>
                    </a:p>
                  </a:txBody>
                  <a:tcPr anchor="ctr"/>
                </a:tc>
                <a:tc>
                  <a:txBody>
                    <a:bodyPr/>
                    <a:lstStyle/>
                    <a:p>
                      <a:pPr algn="r" fontAlgn="ctr"/>
                      <a:r>
                        <a:rPr lang="en-IN" sz="1050">
                          <a:effectLst/>
                        </a:rPr>
                        <a:t>16.62</a:t>
                      </a:r>
                    </a:p>
                  </a:txBody>
                  <a:tcPr anchor="ctr"/>
                </a:tc>
                <a:tc>
                  <a:txBody>
                    <a:bodyPr/>
                    <a:lstStyle/>
                    <a:p>
                      <a:pPr algn="r" fontAlgn="ctr"/>
                      <a:r>
                        <a:rPr lang="en-IN" sz="1050">
                          <a:effectLst/>
                        </a:rPr>
                        <a:t>103</a:t>
                      </a:r>
                    </a:p>
                  </a:txBody>
                  <a:tcPr anchor="ctr"/>
                </a:tc>
                <a:tc>
                  <a:txBody>
                    <a:bodyPr/>
                    <a:lstStyle/>
                    <a:p>
                      <a:pPr algn="r" fontAlgn="ctr"/>
                      <a:r>
                        <a:rPr lang="en-IN" sz="1050">
                          <a:effectLst/>
                        </a:rPr>
                        <a:t>11.45</a:t>
                      </a:r>
                    </a:p>
                  </a:txBody>
                  <a:tcPr anchor="ctr"/>
                </a:tc>
                <a:tc>
                  <a:txBody>
                    <a:bodyPr/>
                    <a:lstStyle/>
                    <a:p>
                      <a:pPr algn="r" fontAlgn="ctr"/>
                      <a:r>
                        <a:rPr lang="en-IN" sz="1050">
                          <a:effectLst/>
                        </a:rPr>
                        <a:t>3</a:t>
                      </a:r>
                    </a:p>
                  </a:txBody>
                  <a:tcPr anchor="ctr"/>
                </a:tc>
                <a:tc>
                  <a:txBody>
                    <a:bodyPr/>
                    <a:lstStyle/>
                    <a:p>
                      <a:pPr algn="r" fontAlgn="ctr"/>
                      <a:r>
                        <a:rPr lang="en-IN" sz="1050">
                          <a:effectLst/>
                        </a:rPr>
                        <a:t>3.70</a:t>
                      </a:r>
                    </a:p>
                  </a:txBody>
                  <a:tcPr anchor="ctr"/>
                </a:tc>
                <a:tc>
                  <a:txBody>
                    <a:bodyPr/>
                    <a:lstStyle/>
                    <a:p>
                      <a:pPr algn="r" fontAlgn="ctr"/>
                      <a:r>
                        <a:rPr lang="en-IN" sz="1050">
                          <a:effectLst/>
                        </a:rPr>
                        <a:t>59.24</a:t>
                      </a:r>
                    </a:p>
                  </a:txBody>
                  <a:tcPr anchor="ctr"/>
                </a:tc>
                <a:tc>
                  <a:txBody>
                    <a:bodyPr/>
                    <a:lstStyle/>
                    <a:p>
                      <a:pPr algn="r" fontAlgn="ctr"/>
                      <a:r>
                        <a:rPr lang="en-IN" sz="1050">
                          <a:effectLst/>
                        </a:rPr>
                        <a:t>0</a:t>
                      </a:r>
                    </a:p>
                  </a:txBody>
                  <a:tcPr anchor="ctr"/>
                </a:tc>
                <a:tc>
                  <a:txBody>
                    <a:bodyPr/>
                    <a:lstStyle/>
                    <a:p>
                      <a:pPr algn="r" fontAlgn="ctr"/>
                      <a:r>
                        <a:rPr lang="en-IN" sz="1050">
                          <a:effectLst/>
                        </a:rPr>
                        <a:t>55.54</a:t>
                      </a:r>
                    </a:p>
                  </a:txBody>
                  <a:tcPr anchor="ctr"/>
                </a:tc>
                <a:extLst>
                  <a:ext uri="{0D108BD9-81ED-4DB2-BD59-A6C34878D82A}">
                    <a16:rowId xmlns:a16="http://schemas.microsoft.com/office/drawing/2014/main" val="1337081434"/>
                  </a:ext>
                </a:extLst>
              </a:tr>
              <a:tr h="534663">
                <a:tc>
                  <a:txBody>
                    <a:bodyPr/>
                    <a:lstStyle/>
                    <a:p>
                      <a:pPr algn="r" fontAlgn="ctr"/>
                      <a:r>
                        <a:rPr lang="en-IN" sz="1050" b="1">
                          <a:effectLst/>
                        </a:rPr>
                        <a:t>2</a:t>
                      </a:r>
                    </a:p>
                  </a:txBody>
                  <a:tcPr anchor="ctr"/>
                </a:tc>
                <a:tc>
                  <a:txBody>
                    <a:bodyPr/>
                    <a:lstStyle/>
                    <a:p>
                      <a:pPr algn="r" fontAlgn="ctr"/>
                      <a:r>
                        <a:rPr lang="en-IN" sz="1050">
                          <a:effectLst/>
                        </a:rPr>
                        <a:t>137</a:t>
                      </a:r>
                    </a:p>
                  </a:txBody>
                  <a:tcPr anchor="ctr"/>
                </a:tc>
                <a:tc>
                  <a:txBody>
                    <a:bodyPr/>
                    <a:lstStyle/>
                    <a:p>
                      <a:pPr algn="r" fontAlgn="ctr"/>
                      <a:r>
                        <a:rPr lang="en-IN" sz="1050">
                          <a:effectLst/>
                        </a:rPr>
                        <a:t>0</a:t>
                      </a:r>
                    </a:p>
                  </a:txBody>
                  <a:tcPr anchor="ctr"/>
                </a:tc>
                <a:tc>
                  <a:txBody>
                    <a:bodyPr/>
                    <a:lstStyle/>
                    <a:p>
                      <a:pPr algn="r" fontAlgn="ctr"/>
                      <a:r>
                        <a:rPr lang="en-IN" sz="1050">
                          <a:effectLst/>
                        </a:rPr>
                        <a:t>0</a:t>
                      </a:r>
                    </a:p>
                  </a:txBody>
                  <a:tcPr anchor="ctr"/>
                </a:tc>
                <a:tc>
                  <a:txBody>
                    <a:bodyPr/>
                    <a:lstStyle/>
                    <a:p>
                      <a:pPr algn="r" fontAlgn="ctr"/>
                      <a:r>
                        <a:rPr lang="en-IN" sz="1050">
                          <a:effectLst/>
                        </a:rPr>
                        <a:t>243.4</a:t>
                      </a:r>
                    </a:p>
                  </a:txBody>
                  <a:tcPr anchor="ctr"/>
                </a:tc>
                <a:tc>
                  <a:txBody>
                    <a:bodyPr/>
                    <a:lstStyle/>
                    <a:p>
                      <a:pPr algn="r" fontAlgn="ctr"/>
                      <a:r>
                        <a:rPr lang="en-IN" sz="1050">
                          <a:effectLst/>
                        </a:rPr>
                        <a:t>121.2</a:t>
                      </a:r>
                    </a:p>
                  </a:txBody>
                  <a:tcPr anchor="ctr"/>
                </a:tc>
                <a:tc>
                  <a:txBody>
                    <a:bodyPr/>
                    <a:lstStyle/>
                    <a:p>
                      <a:pPr algn="r" fontAlgn="ctr"/>
                      <a:r>
                        <a:rPr lang="en-IN" sz="1050">
                          <a:effectLst/>
                        </a:rPr>
                        <a:t>162.6</a:t>
                      </a:r>
                    </a:p>
                  </a:txBody>
                  <a:tcPr anchor="ctr"/>
                </a:tc>
                <a:tc>
                  <a:txBody>
                    <a:bodyPr/>
                    <a:lstStyle/>
                    <a:p>
                      <a:pPr algn="r" fontAlgn="ctr"/>
                      <a:r>
                        <a:rPr lang="en-IN" sz="1050">
                          <a:effectLst/>
                        </a:rPr>
                        <a:t>12.2</a:t>
                      </a:r>
                    </a:p>
                  </a:txBody>
                  <a:tcPr anchor="ctr"/>
                </a:tc>
                <a:tc>
                  <a:txBody>
                    <a:bodyPr/>
                    <a:lstStyle/>
                    <a:p>
                      <a:pPr algn="r" fontAlgn="ctr"/>
                      <a:r>
                        <a:rPr lang="en-IN" sz="1050">
                          <a:effectLst/>
                        </a:rPr>
                        <a:t>0</a:t>
                      </a:r>
                    </a:p>
                  </a:txBody>
                  <a:tcPr anchor="ctr"/>
                </a:tc>
                <a:tc>
                  <a:txBody>
                    <a:bodyPr/>
                    <a:lstStyle/>
                    <a:p>
                      <a:pPr algn="r" fontAlgn="ctr"/>
                      <a:r>
                        <a:rPr lang="en-IN" sz="1050">
                          <a:effectLst/>
                        </a:rPr>
                        <a:t>0</a:t>
                      </a:r>
                    </a:p>
                  </a:txBody>
                  <a:tcPr anchor="ctr"/>
                </a:tc>
                <a:tc>
                  <a:txBody>
                    <a:bodyPr/>
                    <a:lstStyle/>
                    <a:p>
                      <a:pPr algn="r" fontAlgn="ctr"/>
                      <a:r>
                        <a:rPr lang="en-IN" sz="1050">
                          <a:effectLst/>
                        </a:rPr>
                        <a:t>114</a:t>
                      </a:r>
                    </a:p>
                  </a:txBody>
                  <a:tcPr anchor="ctr"/>
                </a:tc>
                <a:tc>
                  <a:txBody>
                    <a:bodyPr/>
                    <a:lstStyle/>
                    <a:p>
                      <a:pPr algn="r" fontAlgn="ctr"/>
                      <a:r>
                        <a:rPr lang="en-IN" sz="1050">
                          <a:effectLst/>
                        </a:rPr>
                        <a:t>41.38</a:t>
                      </a:r>
                    </a:p>
                  </a:txBody>
                  <a:tcPr anchor="ctr"/>
                </a:tc>
                <a:tc>
                  <a:txBody>
                    <a:bodyPr/>
                    <a:lstStyle/>
                    <a:p>
                      <a:pPr algn="r" fontAlgn="ctr"/>
                      <a:r>
                        <a:rPr lang="en-IN" sz="1050">
                          <a:effectLst/>
                        </a:rPr>
                        <a:t>110</a:t>
                      </a:r>
                    </a:p>
                  </a:txBody>
                  <a:tcPr anchor="ctr"/>
                </a:tc>
                <a:tc>
                  <a:txBody>
                    <a:bodyPr/>
                    <a:lstStyle/>
                    <a:p>
                      <a:pPr algn="r" fontAlgn="ctr"/>
                      <a:r>
                        <a:rPr lang="en-IN" sz="1050">
                          <a:effectLst/>
                        </a:rPr>
                        <a:t>10.30</a:t>
                      </a:r>
                    </a:p>
                  </a:txBody>
                  <a:tcPr anchor="ctr"/>
                </a:tc>
                <a:tc>
                  <a:txBody>
                    <a:bodyPr/>
                    <a:lstStyle/>
                    <a:p>
                      <a:pPr algn="r" fontAlgn="ctr"/>
                      <a:r>
                        <a:rPr lang="en-IN" sz="1050">
                          <a:effectLst/>
                        </a:rPr>
                        <a:t>104</a:t>
                      </a:r>
                    </a:p>
                  </a:txBody>
                  <a:tcPr anchor="ctr"/>
                </a:tc>
                <a:tc>
                  <a:txBody>
                    <a:bodyPr/>
                    <a:lstStyle/>
                    <a:p>
                      <a:pPr algn="r" fontAlgn="ctr"/>
                      <a:r>
                        <a:rPr lang="en-IN" sz="1050">
                          <a:effectLst/>
                        </a:rPr>
                        <a:t>7.32</a:t>
                      </a:r>
                    </a:p>
                  </a:txBody>
                  <a:tcPr anchor="ctr"/>
                </a:tc>
                <a:tc>
                  <a:txBody>
                    <a:bodyPr/>
                    <a:lstStyle/>
                    <a:p>
                      <a:pPr algn="r" fontAlgn="ctr"/>
                      <a:r>
                        <a:rPr lang="en-IN" sz="1050" dirty="0">
                          <a:effectLst/>
                        </a:rPr>
                        <a:t>5</a:t>
                      </a:r>
                    </a:p>
                  </a:txBody>
                  <a:tcPr anchor="ctr"/>
                </a:tc>
                <a:tc>
                  <a:txBody>
                    <a:bodyPr/>
                    <a:lstStyle/>
                    <a:p>
                      <a:pPr algn="r" fontAlgn="ctr"/>
                      <a:r>
                        <a:rPr lang="en-IN" sz="1050">
                          <a:effectLst/>
                        </a:rPr>
                        <a:t>3.29</a:t>
                      </a:r>
                    </a:p>
                  </a:txBody>
                  <a:tcPr anchor="ctr"/>
                </a:tc>
                <a:tc>
                  <a:txBody>
                    <a:bodyPr/>
                    <a:lstStyle/>
                    <a:p>
                      <a:pPr algn="r" fontAlgn="ctr"/>
                      <a:r>
                        <a:rPr lang="en-IN" sz="1050">
                          <a:effectLst/>
                        </a:rPr>
                        <a:t>62.29</a:t>
                      </a:r>
                    </a:p>
                  </a:txBody>
                  <a:tcPr anchor="ctr"/>
                </a:tc>
                <a:tc>
                  <a:txBody>
                    <a:bodyPr/>
                    <a:lstStyle/>
                    <a:p>
                      <a:pPr algn="r" fontAlgn="ctr"/>
                      <a:r>
                        <a:rPr lang="en-IN" sz="1050">
                          <a:effectLst/>
                        </a:rPr>
                        <a:t>0</a:t>
                      </a:r>
                    </a:p>
                  </a:txBody>
                  <a:tcPr anchor="ctr"/>
                </a:tc>
                <a:tc>
                  <a:txBody>
                    <a:bodyPr/>
                    <a:lstStyle/>
                    <a:p>
                      <a:pPr algn="r" fontAlgn="ctr"/>
                      <a:r>
                        <a:rPr lang="en-IN" sz="1050">
                          <a:effectLst/>
                        </a:rPr>
                        <a:t>59.00</a:t>
                      </a:r>
                    </a:p>
                  </a:txBody>
                  <a:tcPr anchor="ctr"/>
                </a:tc>
                <a:extLst>
                  <a:ext uri="{0D108BD9-81ED-4DB2-BD59-A6C34878D82A}">
                    <a16:rowId xmlns:a16="http://schemas.microsoft.com/office/drawing/2014/main" val="824834587"/>
                  </a:ext>
                </a:extLst>
              </a:tr>
              <a:tr h="534663">
                <a:tc>
                  <a:txBody>
                    <a:bodyPr/>
                    <a:lstStyle/>
                    <a:p>
                      <a:pPr algn="r" fontAlgn="ctr"/>
                      <a:r>
                        <a:rPr lang="en-IN" sz="1050" b="1">
                          <a:effectLst/>
                        </a:rPr>
                        <a:t>3</a:t>
                      </a:r>
                    </a:p>
                  </a:txBody>
                  <a:tcPr anchor="ctr"/>
                </a:tc>
                <a:tc>
                  <a:txBody>
                    <a:bodyPr/>
                    <a:lstStyle/>
                    <a:p>
                      <a:pPr algn="r" fontAlgn="ctr"/>
                      <a:r>
                        <a:rPr lang="en-IN" sz="1050">
                          <a:effectLst/>
                        </a:rPr>
                        <a:t>84</a:t>
                      </a:r>
                    </a:p>
                  </a:txBody>
                  <a:tcPr anchor="ctr"/>
                </a:tc>
                <a:tc>
                  <a:txBody>
                    <a:bodyPr/>
                    <a:lstStyle/>
                    <a:p>
                      <a:pPr algn="r" fontAlgn="ctr"/>
                      <a:r>
                        <a:rPr lang="en-IN" sz="1050">
                          <a:effectLst/>
                        </a:rPr>
                        <a:t>0</a:t>
                      </a:r>
                    </a:p>
                  </a:txBody>
                  <a:tcPr anchor="ctr"/>
                </a:tc>
                <a:tc>
                  <a:txBody>
                    <a:bodyPr/>
                    <a:lstStyle/>
                    <a:p>
                      <a:pPr algn="r" fontAlgn="ctr"/>
                      <a:r>
                        <a:rPr lang="en-IN" sz="1050">
                          <a:effectLst/>
                        </a:rPr>
                        <a:t>0</a:t>
                      </a:r>
                    </a:p>
                  </a:txBody>
                  <a:tcPr anchor="ctr"/>
                </a:tc>
                <a:tc>
                  <a:txBody>
                    <a:bodyPr/>
                    <a:lstStyle/>
                    <a:p>
                      <a:pPr algn="r" fontAlgn="ctr"/>
                      <a:r>
                        <a:rPr lang="en-IN" sz="1050">
                          <a:effectLst/>
                        </a:rPr>
                        <a:t>299.4</a:t>
                      </a:r>
                    </a:p>
                  </a:txBody>
                  <a:tcPr anchor="ctr"/>
                </a:tc>
                <a:tc>
                  <a:txBody>
                    <a:bodyPr/>
                    <a:lstStyle/>
                    <a:p>
                      <a:pPr algn="r" fontAlgn="ctr"/>
                      <a:r>
                        <a:rPr lang="en-IN" sz="1050">
                          <a:effectLst/>
                        </a:rPr>
                        <a:t>61.9</a:t>
                      </a:r>
                    </a:p>
                  </a:txBody>
                  <a:tcPr anchor="ctr"/>
                </a:tc>
                <a:tc>
                  <a:txBody>
                    <a:bodyPr/>
                    <a:lstStyle/>
                    <a:p>
                      <a:pPr algn="r" fontAlgn="ctr"/>
                      <a:r>
                        <a:rPr lang="en-IN" sz="1050">
                          <a:effectLst/>
                        </a:rPr>
                        <a:t>196.9</a:t>
                      </a:r>
                    </a:p>
                  </a:txBody>
                  <a:tcPr anchor="ctr"/>
                </a:tc>
                <a:tc>
                  <a:txBody>
                    <a:bodyPr/>
                    <a:lstStyle/>
                    <a:p>
                      <a:pPr algn="r" fontAlgn="ctr"/>
                      <a:r>
                        <a:rPr lang="en-IN" sz="1050">
                          <a:effectLst/>
                        </a:rPr>
                        <a:t>6.6</a:t>
                      </a:r>
                    </a:p>
                  </a:txBody>
                  <a:tcPr anchor="ctr"/>
                </a:tc>
                <a:tc>
                  <a:txBody>
                    <a:bodyPr/>
                    <a:lstStyle/>
                    <a:p>
                      <a:pPr algn="r" fontAlgn="ctr"/>
                      <a:r>
                        <a:rPr lang="en-IN" sz="1050">
                          <a:effectLst/>
                        </a:rPr>
                        <a:t>2</a:t>
                      </a:r>
                    </a:p>
                  </a:txBody>
                  <a:tcPr anchor="ctr"/>
                </a:tc>
                <a:tc>
                  <a:txBody>
                    <a:bodyPr/>
                    <a:lstStyle/>
                    <a:p>
                      <a:pPr algn="r" fontAlgn="ctr"/>
                      <a:r>
                        <a:rPr lang="en-IN" sz="1050">
                          <a:effectLst/>
                        </a:rPr>
                        <a:t>1</a:t>
                      </a:r>
                    </a:p>
                  </a:txBody>
                  <a:tcPr anchor="ctr"/>
                </a:tc>
                <a:tc>
                  <a:txBody>
                    <a:bodyPr/>
                    <a:lstStyle/>
                    <a:p>
                      <a:pPr algn="r" fontAlgn="ctr"/>
                      <a:r>
                        <a:rPr lang="en-IN" sz="1050">
                          <a:effectLst/>
                        </a:rPr>
                        <a:t>71</a:t>
                      </a:r>
                    </a:p>
                  </a:txBody>
                  <a:tcPr anchor="ctr"/>
                </a:tc>
                <a:tc>
                  <a:txBody>
                    <a:bodyPr/>
                    <a:lstStyle/>
                    <a:p>
                      <a:pPr algn="r" fontAlgn="ctr"/>
                      <a:r>
                        <a:rPr lang="en-IN" sz="1050">
                          <a:effectLst/>
                        </a:rPr>
                        <a:t>50.90</a:t>
                      </a:r>
                    </a:p>
                  </a:txBody>
                  <a:tcPr anchor="ctr"/>
                </a:tc>
                <a:tc>
                  <a:txBody>
                    <a:bodyPr/>
                    <a:lstStyle/>
                    <a:p>
                      <a:pPr algn="r" fontAlgn="ctr"/>
                      <a:r>
                        <a:rPr lang="en-IN" sz="1050">
                          <a:effectLst/>
                        </a:rPr>
                        <a:t>88</a:t>
                      </a:r>
                    </a:p>
                  </a:txBody>
                  <a:tcPr anchor="ctr"/>
                </a:tc>
                <a:tc>
                  <a:txBody>
                    <a:bodyPr/>
                    <a:lstStyle/>
                    <a:p>
                      <a:pPr algn="r" fontAlgn="ctr"/>
                      <a:r>
                        <a:rPr lang="en-IN" sz="1050">
                          <a:effectLst/>
                        </a:rPr>
                        <a:t>5.26</a:t>
                      </a:r>
                    </a:p>
                  </a:txBody>
                  <a:tcPr anchor="ctr"/>
                </a:tc>
                <a:tc>
                  <a:txBody>
                    <a:bodyPr/>
                    <a:lstStyle/>
                    <a:p>
                      <a:pPr algn="r" fontAlgn="ctr"/>
                      <a:r>
                        <a:rPr lang="en-IN" sz="1050">
                          <a:effectLst/>
                        </a:rPr>
                        <a:t>89</a:t>
                      </a:r>
                    </a:p>
                  </a:txBody>
                  <a:tcPr anchor="ctr"/>
                </a:tc>
                <a:tc>
                  <a:txBody>
                    <a:bodyPr/>
                    <a:lstStyle/>
                    <a:p>
                      <a:pPr algn="r" fontAlgn="ctr"/>
                      <a:r>
                        <a:rPr lang="en-IN" sz="1050">
                          <a:effectLst/>
                        </a:rPr>
                        <a:t>8.86</a:t>
                      </a:r>
                    </a:p>
                  </a:txBody>
                  <a:tcPr anchor="ctr"/>
                </a:tc>
                <a:tc>
                  <a:txBody>
                    <a:bodyPr/>
                    <a:lstStyle/>
                    <a:p>
                      <a:pPr algn="r" fontAlgn="ctr"/>
                      <a:r>
                        <a:rPr lang="en-IN" sz="1050">
                          <a:effectLst/>
                        </a:rPr>
                        <a:t>7</a:t>
                      </a:r>
                    </a:p>
                  </a:txBody>
                  <a:tcPr anchor="ctr"/>
                </a:tc>
                <a:tc>
                  <a:txBody>
                    <a:bodyPr/>
                    <a:lstStyle/>
                    <a:p>
                      <a:pPr algn="r" fontAlgn="ctr"/>
                      <a:r>
                        <a:rPr lang="en-IN" sz="1050">
                          <a:effectLst/>
                        </a:rPr>
                        <a:t>1.78</a:t>
                      </a:r>
                    </a:p>
                  </a:txBody>
                  <a:tcPr anchor="ctr"/>
                </a:tc>
                <a:tc>
                  <a:txBody>
                    <a:bodyPr/>
                    <a:lstStyle/>
                    <a:p>
                      <a:pPr algn="r" fontAlgn="ctr"/>
                      <a:r>
                        <a:rPr lang="en-IN" sz="1050" dirty="0">
                          <a:effectLst/>
                        </a:rPr>
                        <a:t>66.80</a:t>
                      </a:r>
                    </a:p>
                  </a:txBody>
                  <a:tcPr anchor="ctr"/>
                </a:tc>
                <a:tc>
                  <a:txBody>
                    <a:bodyPr/>
                    <a:lstStyle/>
                    <a:p>
                      <a:pPr algn="r" fontAlgn="ctr"/>
                      <a:r>
                        <a:rPr lang="en-IN" sz="1050">
                          <a:effectLst/>
                        </a:rPr>
                        <a:t>0</a:t>
                      </a:r>
                    </a:p>
                  </a:txBody>
                  <a:tcPr anchor="ctr"/>
                </a:tc>
                <a:tc>
                  <a:txBody>
                    <a:bodyPr/>
                    <a:lstStyle/>
                    <a:p>
                      <a:pPr algn="r" fontAlgn="ctr"/>
                      <a:r>
                        <a:rPr lang="en-IN" sz="1050">
                          <a:effectLst/>
                        </a:rPr>
                        <a:t>65.02</a:t>
                      </a:r>
                    </a:p>
                  </a:txBody>
                  <a:tcPr anchor="ctr"/>
                </a:tc>
                <a:extLst>
                  <a:ext uri="{0D108BD9-81ED-4DB2-BD59-A6C34878D82A}">
                    <a16:rowId xmlns:a16="http://schemas.microsoft.com/office/drawing/2014/main" val="4152906321"/>
                  </a:ext>
                </a:extLst>
              </a:tr>
              <a:tr h="534663">
                <a:tc>
                  <a:txBody>
                    <a:bodyPr/>
                    <a:lstStyle/>
                    <a:p>
                      <a:pPr algn="r" fontAlgn="ctr"/>
                      <a:r>
                        <a:rPr lang="en-IN" sz="1050" b="1">
                          <a:effectLst/>
                        </a:rPr>
                        <a:t>4</a:t>
                      </a:r>
                    </a:p>
                  </a:txBody>
                  <a:tcPr anchor="ctr"/>
                </a:tc>
                <a:tc>
                  <a:txBody>
                    <a:bodyPr/>
                    <a:lstStyle/>
                    <a:p>
                      <a:pPr algn="r" fontAlgn="ctr"/>
                      <a:r>
                        <a:rPr lang="en-IN" sz="1050">
                          <a:effectLst/>
                        </a:rPr>
                        <a:t>75</a:t>
                      </a:r>
                    </a:p>
                  </a:txBody>
                  <a:tcPr anchor="ctr"/>
                </a:tc>
                <a:tc>
                  <a:txBody>
                    <a:bodyPr/>
                    <a:lstStyle/>
                    <a:p>
                      <a:pPr algn="r" fontAlgn="ctr"/>
                      <a:r>
                        <a:rPr lang="en-IN" sz="1050">
                          <a:effectLst/>
                        </a:rPr>
                        <a:t>0</a:t>
                      </a:r>
                    </a:p>
                  </a:txBody>
                  <a:tcPr anchor="ctr"/>
                </a:tc>
                <a:tc>
                  <a:txBody>
                    <a:bodyPr/>
                    <a:lstStyle/>
                    <a:p>
                      <a:pPr algn="r" fontAlgn="ctr"/>
                      <a:r>
                        <a:rPr lang="en-IN" sz="1050">
                          <a:effectLst/>
                        </a:rPr>
                        <a:t>0</a:t>
                      </a:r>
                    </a:p>
                  </a:txBody>
                  <a:tcPr anchor="ctr"/>
                </a:tc>
                <a:tc>
                  <a:txBody>
                    <a:bodyPr/>
                    <a:lstStyle/>
                    <a:p>
                      <a:pPr algn="r" fontAlgn="ctr"/>
                      <a:r>
                        <a:rPr lang="en-IN" sz="1050">
                          <a:effectLst/>
                        </a:rPr>
                        <a:t>166.7</a:t>
                      </a:r>
                    </a:p>
                  </a:txBody>
                  <a:tcPr anchor="ctr"/>
                </a:tc>
                <a:tc>
                  <a:txBody>
                    <a:bodyPr/>
                    <a:lstStyle/>
                    <a:p>
                      <a:pPr algn="r" fontAlgn="ctr"/>
                      <a:r>
                        <a:rPr lang="en-IN" sz="1050">
                          <a:effectLst/>
                        </a:rPr>
                        <a:t>148.3</a:t>
                      </a:r>
                    </a:p>
                  </a:txBody>
                  <a:tcPr anchor="ctr"/>
                </a:tc>
                <a:tc>
                  <a:txBody>
                    <a:bodyPr/>
                    <a:lstStyle/>
                    <a:p>
                      <a:pPr algn="r" fontAlgn="ctr"/>
                      <a:r>
                        <a:rPr lang="en-IN" sz="1050">
                          <a:effectLst/>
                        </a:rPr>
                        <a:t>186.9</a:t>
                      </a:r>
                    </a:p>
                  </a:txBody>
                  <a:tcPr anchor="ctr"/>
                </a:tc>
                <a:tc>
                  <a:txBody>
                    <a:bodyPr/>
                    <a:lstStyle/>
                    <a:p>
                      <a:pPr algn="r" fontAlgn="ctr"/>
                      <a:r>
                        <a:rPr lang="en-IN" sz="1050">
                          <a:effectLst/>
                        </a:rPr>
                        <a:t>10.1</a:t>
                      </a:r>
                    </a:p>
                  </a:txBody>
                  <a:tcPr anchor="ctr"/>
                </a:tc>
                <a:tc>
                  <a:txBody>
                    <a:bodyPr/>
                    <a:lstStyle/>
                    <a:p>
                      <a:pPr algn="r" fontAlgn="ctr"/>
                      <a:r>
                        <a:rPr lang="en-IN" sz="1050">
                          <a:effectLst/>
                        </a:rPr>
                        <a:t>3</a:t>
                      </a:r>
                    </a:p>
                  </a:txBody>
                  <a:tcPr anchor="ctr"/>
                </a:tc>
                <a:tc>
                  <a:txBody>
                    <a:bodyPr/>
                    <a:lstStyle/>
                    <a:p>
                      <a:pPr algn="r" fontAlgn="ctr"/>
                      <a:r>
                        <a:rPr lang="en-IN" sz="1050">
                          <a:effectLst/>
                        </a:rPr>
                        <a:t>1</a:t>
                      </a:r>
                    </a:p>
                  </a:txBody>
                  <a:tcPr anchor="ctr"/>
                </a:tc>
                <a:tc>
                  <a:txBody>
                    <a:bodyPr/>
                    <a:lstStyle/>
                    <a:p>
                      <a:pPr algn="r" fontAlgn="ctr"/>
                      <a:r>
                        <a:rPr lang="en-IN" sz="1050">
                          <a:effectLst/>
                        </a:rPr>
                        <a:t>113</a:t>
                      </a:r>
                    </a:p>
                  </a:txBody>
                  <a:tcPr anchor="ctr"/>
                </a:tc>
                <a:tc>
                  <a:txBody>
                    <a:bodyPr/>
                    <a:lstStyle/>
                    <a:p>
                      <a:pPr algn="r" fontAlgn="ctr"/>
                      <a:r>
                        <a:rPr lang="en-IN" sz="1050">
                          <a:effectLst/>
                        </a:rPr>
                        <a:t>28.34</a:t>
                      </a:r>
                    </a:p>
                  </a:txBody>
                  <a:tcPr anchor="ctr"/>
                </a:tc>
                <a:tc>
                  <a:txBody>
                    <a:bodyPr/>
                    <a:lstStyle/>
                    <a:p>
                      <a:pPr algn="r" fontAlgn="ctr"/>
                      <a:r>
                        <a:rPr lang="en-IN" sz="1050">
                          <a:effectLst/>
                        </a:rPr>
                        <a:t>122</a:t>
                      </a:r>
                    </a:p>
                  </a:txBody>
                  <a:tcPr anchor="ctr"/>
                </a:tc>
                <a:tc>
                  <a:txBody>
                    <a:bodyPr/>
                    <a:lstStyle/>
                    <a:p>
                      <a:pPr algn="r" fontAlgn="ctr"/>
                      <a:r>
                        <a:rPr lang="en-IN" sz="1050">
                          <a:effectLst/>
                        </a:rPr>
                        <a:t>12.61</a:t>
                      </a:r>
                    </a:p>
                  </a:txBody>
                  <a:tcPr anchor="ctr"/>
                </a:tc>
                <a:tc>
                  <a:txBody>
                    <a:bodyPr/>
                    <a:lstStyle/>
                    <a:p>
                      <a:pPr algn="r" fontAlgn="ctr"/>
                      <a:r>
                        <a:rPr lang="en-IN" sz="1050">
                          <a:effectLst/>
                        </a:rPr>
                        <a:t>121</a:t>
                      </a:r>
                    </a:p>
                  </a:txBody>
                  <a:tcPr anchor="ctr"/>
                </a:tc>
                <a:tc>
                  <a:txBody>
                    <a:bodyPr/>
                    <a:lstStyle/>
                    <a:p>
                      <a:pPr algn="r" fontAlgn="ctr"/>
                      <a:r>
                        <a:rPr lang="en-IN" sz="1050">
                          <a:effectLst/>
                        </a:rPr>
                        <a:t>8.41</a:t>
                      </a:r>
                    </a:p>
                  </a:txBody>
                  <a:tcPr anchor="ctr"/>
                </a:tc>
                <a:tc>
                  <a:txBody>
                    <a:bodyPr/>
                    <a:lstStyle/>
                    <a:p>
                      <a:pPr algn="r" fontAlgn="ctr"/>
                      <a:r>
                        <a:rPr lang="en-IN" sz="1050">
                          <a:effectLst/>
                        </a:rPr>
                        <a:t>3</a:t>
                      </a:r>
                    </a:p>
                  </a:txBody>
                  <a:tcPr anchor="ctr"/>
                </a:tc>
                <a:tc>
                  <a:txBody>
                    <a:bodyPr/>
                    <a:lstStyle/>
                    <a:p>
                      <a:pPr algn="r" fontAlgn="ctr"/>
                      <a:r>
                        <a:rPr lang="en-IN" sz="1050">
                          <a:effectLst/>
                        </a:rPr>
                        <a:t>2.73</a:t>
                      </a:r>
                    </a:p>
                  </a:txBody>
                  <a:tcPr anchor="ctr"/>
                </a:tc>
                <a:tc>
                  <a:txBody>
                    <a:bodyPr/>
                    <a:lstStyle/>
                    <a:p>
                      <a:pPr algn="r" fontAlgn="ctr"/>
                      <a:r>
                        <a:rPr lang="en-IN" sz="1050" dirty="0">
                          <a:effectLst/>
                        </a:rPr>
                        <a:t>52.09</a:t>
                      </a:r>
                    </a:p>
                  </a:txBody>
                  <a:tcPr anchor="ctr"/>
                </a:tc>
                <a:tc>
                  <a:txBody>
                    <a:bodyPr/>
                    <a:lstStyle/>
                    <a:p>
                      <a:pPr algn="r" fontAlgn="ctr"/>
                      <a:r>
                        <a:rPr lang="en-IN" sz="1050" dirty="0">
                          <a:effectLst/>
                        </a:rPr>
                        <a:t>0</a:t>
                      </a:r>
                    </a:p>
                  </a:txBody>
                  <a:tcPr anchor="ctr"/>
                </a:tc>
                <a:tc>
                  <a:txBody>
                    <a:bodyPr/>
                    <a:lstStyle/>
                    <a:p>
                      <a:pPr algn="r" fontAlgn="ctr"/>
                      <a:r>
                        <a:rPr lang="en-IN" sz="1050" dirty="0">
                          <a:effectLst/>
                        </a:rPr>
                        <a:t>49.36</a:t>
                      </a:r>
                    </a:p>
                  </a:txBody>
                  <a:tcPr anchor="ctr"/>
                </a:tc>
                <a:extLst>
                  <a:ext uri="{0D108BD9-81ED-4DB2-BD59-A6C34878D82A}">
                    <a16:rowId xmlns:a16="http://schemas.microsoft.com/office/drawing/2014/main" val="3033443116"/>
                  </a:ext>
                </a:extLst>
              </a:tr>
            </a:tbl>
          </a:graphicData>
        </a:graphic>
      </p:graphicFrame>
      <p:sp>
        <p:nvSpPr>
          <p:cNvPr id="6" name="TextBox 5">
            <a:extLst>
              <a:ext uri="{FF2B5EF4-FFF2-40B4-BE49-F238E27FC236}">
                <a16:creationId xmlns:a16="http://schemas.microsoft.com/office/drawing/2014/main" id="{D0313E4E-E8DD-FC0C-552B-BCAEA3A08C6D}"/>
              </a:ext>
            </a:extLst>
          </p:cNvPr>
          <p:cNvSpPr txBox="1"/>
          <p:nvPr/>
        </p:nvSpPr>
        <p:spPr>
          <a:xfrm>
            <a:off x="481261" y="226243"/>
            <a:ext cx="8660382" cy="369332"/>
          </a:xfrm>
          <a:prstGeom prst="rect">
            <a:avLst/>
          </a:prstGeom>
          <a:noFill/>
        </p:spPr>
        <p:txBody>
          <a:bodyPr wrap="square">
            <a:spAutoFit/>
          </a:bodyPr>
          <a:lstStyle/>
          <a:p>
            <a:pPr marL="0" indent="0">
              <a:buNone/>
            </a:pPr>
            <a:r>
              <a:rPr lang="en-US" sz="1800" b="1" dirty="0">
                <a:latin typeface="HP Simplified Jpan" panose="020B0500000000000000" pitchFamily="34" charset="-128"/>
                <a:ea typeface="HP Simplified Jpan" panose="020B0500000000000000" pitchFamily="34" charset="-128"/>
              </a:rPr>
              <a:t>Creating new feature domestic charge which includes day, evening and night charges:</a:t>
            </a:r>
            <a:endParaRPr lang="en-IN" sz="1800" b="1" dirty="0">
              <a:latin typeface="HP Simplified Jpan" panose="020B0500000000000000" pitchFamily="34" charset="-128"/>
              <a:ea typeface="HP Simplified Jpan" panose="020B0500000000000000" pitchFamily="34" charset="-128"/>
            </a:endParaRPr>
          </a:p>
        </p:txBody>
      </p:sp>
      <p:pic>
        <p:nvPicPr>
          <p:cNvPr id="8" name="Picture 7">
            <a:extLst>
              <a:ext uri="{FF2B5EF4-FFF2-40B4-BE49-F238E27FC236}">
                <a16:creationId xmlns:a16="http://schemas.microsoft.com/office/drawing/2014/main" id="{14087E13-9DDA-185A-DF7D-B6D0EDB6E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4" y="4196358"/>
            <a:ext cx="3744618" cy="2661642"/>
          </a:xfrm>
          <a:prstGeom prst="rect">
            <a:avLst/>
          </a:prstGeom>
        </p:spPr>
      </p:pic>
      <p:pic>
        <p:nvPicPr>
          <p:cNvPr id="10" name="Picture 9">
            <a:extLst>
              <a:ext uri="{FF2B5EF4-FFF2-40B4-BE49-F238E27FC236}">
                <a16:creationId xmlns:a16="http://schemas.microsoft.com/office/drawing/2014/main" id="{95B94F3C-82BC-8EE6-17DC-A9D180A20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614" y="4196358"/>
            <a:ext cx="3666427" cy="2666016"/>
          </a:xfrm>
          <a:prstGeom prst="rect">
            <a:avLst/>
          </a:prstGeom>
        </p:spPr>
      </p:pic>
      <p:sp>
        <p:nvSpPr>
          <p:cNvPr id="12" name="TextBox 11">
            <a:extLst>
              <a:ext uri="{FF2B5EF4-FFF2-40B4-BE49-F238E27FC236}">
                <a16:creationId xmlns:a16="http://schemas.microsoft.com/office/drawing/2014/main" id="{00D83FFB-8DF6-480B-4FC7-76F01533BC65}"/>
              </a:ext>
            </a:extLst>
          </p:cNvPr>
          <p:cNvSpPr txBox="1"/>
          <p:nvPr/>
        </p:nvSpPr>
        <p:spPr>
          <a:xfrm>
            <a:off x="7308055" y="4279769"/>
            <a:ext cx="4230354" cy="2308324"/>
          </a:xfrm>
          <a:prstGeom prst="rect">
            <a:avLst/>
          </a:prstGeom>
          <a:noFill/>
        </p:spPr>
        <p:txBody>
          <a:bodyPr wrap="square">
            <a:spAutoFit/>
          </a:bodyPr>
          <a:lstStyle/>
          <a:p>
            <a:pPr algn="l"/>
            <a:r>
              <a:rPr lang="en-US" b="1" i="0" dirty="0">
                <a:solidFill>
                  <a:srgbClr val="000000"/>
                </a:solidFill>
                <a:effectLst/>
                <a:latin typeface="HP Simplified Jpan" panose="020B0500000000000000" pitchFamily="34" charset="-128"/>
                <a:ea typeface="HP Simplified Jpan" panose="020B0500000000000000" pitchFamily="34" charset="-128"/>
              </a:rPr>
              <a:t>By looking at the above scatter plot we can clearly see that:</a:t>
            </a:r>
          </a:p>
          <a:p>
            <a:pPr algn="l">
              <a:buFont typeface="+mj-lt"/>
              <a:buAutoNum type="arabicPeriod"/>
            </a:pPr>
            <a:r>
              <a:rPr lang="en-US" b="0" i="0" dirty="0">
                <a:solidFill>
                  <a:srgbClr val="000000"/>
                </a:solidFill>
                <a:effectLst/>
              </a:rPr>
              <a:t> Domestic charge has positive linear relationship with the total charge</a:t>
            </a:r>
          </a:p>
          <a:p>
            <a:pPr algn="l">
              <a:buFont typeface="+mj-lt"/>
              <a:buAutoNum type="arabicPeriod"/>
            </a:pPr>
            <a:r>
              <a:rPr lang="en-US" b="0" i="0" dirty="0">
                <a:solidFill>
                  <a:srgbClr val="000000"/>
                </a:solidFill>
                <a:effectLst/>
              </a:rPr>
              <a:t> Customers having high domestic charge (total charge) are mostly churning</a:t>
            </a:r>
          </a:p>
          <a:p>
            <a:pPr algn="l">
              <a:buFont typeface="+mj-lt"/>
              <a:buAutoNum type="arabicPeriod"/>
            </a:pPr>
            <a:r>
              <a:rPr lang="en-US" b="0" i="0" dirty="0">
                <a:solidFill>
                  <a:srgbClr val="000000"/>
                </a:solidFill>
                <a:effectLst/>
              </a:rPr>
              <a:t> Only few customers with less total charge have churned</a:t>
            </a:r>
          </a:p>
        </p:txBody>
      </p:sp>
    </p:spTree>
    <p:extLst>
      <p:ext uri="{BB962C8B-B14F-4D97-AF65-F5344CB8AC3E}">
        <p14:creationId xmlns:p14="http://schemas.microsoft.com/office/powerpoint/2010/main" val="2386603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A22D65-DA39-FAB1-C983-B8FC67D645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048573" cy="3769895"/>
          </a:xfrm>
        </p:spPr>
      </p:pic>
      <p:sp>
        <p:nvSpPr>
          <p:cNvPr id="10" name="TextBox 9">
            <a:extLst>
              <a:ext uri="{FF2B5EF4-FFF2-40B4-BE49-F238E27FC236}">
                <a16:creationId xmlns:a16="http://schemas.microsoft.com/office/drawing/2014/main" id="{4A3425D4-F3D4-DDFA-C015-5EFE12649EA7}"/>
              </a:ext>
            </a:extLst>
          </p:cNvPr>
          <p:cNvSpPr txBox="1"/>
          <p:nvPr/>
        </p:nvSpPr>
        <p:spPr>
          <a:xfrm>
            <a:off x="5048573" y="336884"/>
            <a:ext cx="7143427" cy="2031325"/>
          </a:xfrm>
          <a:prstGeom prst="rect">
            <a:avLst/>
          </a:prstGeom>
          <a:noFill/>
        </p:spPr>
        <p:txBody>
          <a:bodyPr wrap="square">
            <a:spAutoFit/>
          </a:bodyPr>
          <a:lstStyle/>
          <a:p>
            <a:r>
              <a:rPr lang="en-US" b="0" i="0" dirty="0">
                <a:solidFill>
                  <a:srgbClr val="000000"/>
                </a:solidFill>
                <a:effectLst/>
              </a:rPr>
              <a:t>By looking at the above scatterplot and bar plot we can see that there is no linear relationship between international charge and total charge as well as International charge is not affecting the churning rate as it is approximately same for both churn and non-churn customers.</a:t>
            </a:r>
          </a:p>
          <a:p>
            <a:endParaRPr lang="en-US" dirty="0">
              <a:solidFill>
                <a:srgbClr val="000000"/>
              </a:solidFill>
            </a:endParaRPr>
          </a:p>
          <a:p>
            <a:r>
              <a:rPr lang="en-US" b="1" dirty="0">
                <a:solidFill>
                  <a:srgbClr val="000000"/>
                </a:solidFill>
                <a:latin typeface="HP Simplified Jpan" panose="020B0500000000000000" pitchFamily="34" charset="-128"/>
                <a:ea typeface="HP Simplified Jpan" panose="020B0500000000000000" pitchFamily="34" charset="-128"/>
              </a:rPr>
              <a:t>Feature Selection:</a:t>
            </a:r>
          </a:p>
          <a:p>
            <a:endParaRPr lang="en-IN" b="1" dirty="0">
              <a:latin typeface="HP Simplified Jpan" panose="020B0500000000000000" pitchFamily="34" charset="-128"/>
              <a:ea typeface="HP Simplified Jpan" panose="020B0500000000000000" pitchFamily="34" charset="-128"/>
            </a:endParaRPr>
          </a:p>
        </p:txBody>
      </p:sp>
    </p:spTree>
    <p:extLst>
      <p:ext uri="{BB962C8B-B14F-4D97-AF65-F5344CB8AC3E}">
        <p14:creationId xmlns:p14="http://schemas.microsoft.com/office/powerpoint/2010/main" val="4192670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E96082A-0CAB-C380-B9D3-87162C925F2A}"/>
              </a:ext>
            </a:extLst>
          </p:cNvPr>
          <p:cNvGraphicFramePr>
            <a:graphicFrameLocks noGrp="1"/>
          </p:cNvGraphicFramePr>
          <p:nvPr>
            <p:extLst>
              <p:ext uri="{D42A27DB-BD31-4B8C-83A1-F6EECF244321}">
                <p14:modId xmlns:p14="http://schemas.microsoft.com/office/powerpoint/2010/main" val="874590177"/>
              </p:ext>
            </p:extLst>
          </p:nvPr>
        </p:nvGraphicFramePr>
        <p:xfrm>
          <a:off x="95838" y="35353"/>
          <a:ext cx="12000324" cy="6787294"/>
        </p:xfrm>
        <a:graphic>
          <a:graphicData uri="http://schemas.openxmlformats.org/drawingml/2006/table">
            <a:tbl>
              <a:tblPr firstRow="1" bandRow="1">
                <a:tableStyleId>{5C22544A-7EE6-4342-B048-85BDC9FD1C3A}</a:tableStyleId>
              </a:tblPr>
              <a:tblGrid>
                <a:gridCol w="631596">
                  <a:extLst>
                    <a:ext uri="{9D8B030D-6E8A-4147-A177-3AD203B41FA5}">
                      <a16:colId xmlns:a16="http://schemas.microsoft.com/office/drawing/2014/main" val="3217690864"/>
                    </a:ext>
                  </a:extLst>
                </a:gridCol>
                <a:gridCol w="631596">
                  <a:extLst>
                    <a:ext uri="{9D8B030D-6E8A-4147-A177-3AD203B41FA5}">
                      <a16:colId xmlns:a16="http://schemas.microsoft.com/office/drawing/2014/main" val="2312359116"/>
                    </a:ext>
                  </a:extLst>
                </a:gridCol>
                <a:gridCol w="631596">
                  <a:extLst>
                    <a:ext uri="{9D8B030D-6E8A-4147-A177-3AD203B41FA5}">
                      <a16:colId xmlns:a16="http://schemas.microsoft.com/office/drawing/2014/main" val="4183821733"/>
                    </a:ext>
                  </a:extLst>
                </a:gridCol>
                <a:gridCol w="631596">
                  <a:extLst>
                    <a:ext uri="{9D8B030D-6E8A-4147-A177-3AD203B41FA5}">
                      <a16:colId xmlns:a16="http://schemas.microsoft.com/office/drawing/2014/main" val="2879956052"/>
                    </a:ext>
                  </a:extLst>
                </a:gridCol>
                <a:gridCol w="631596">
                  <a:extLst>
                    <a:ext uri="{9D8B030D-6E8A-4147-A177-3AD203B41FA5}">
                      <a16:colId xmlns:a16="http://schemas.microsoft.com/office/drawing/2014/main" val="3712897988"/>
                    </a:ext>
                  </a:extLst>
                </a:gridCol>
                <a:gridCol w="631596">
                  <a:extLst>
                    <a:ext uri="{9D8B030D-6E8A-4147-A177-3AD203B41FA5}">
                      <a16:colId xmlns:a16="http://schemas.microsoft.com/office/drawing/2014/main" val="3273607734"/>
                    </a:ext>
                  </a:extLst>
                </a:gridCol>
                <a:gridCol w="631596">
                  <a:extLst>
                    <a:ext uri="{9D8B030D-6E8A-4147-A177-3AD203B41FA5}">
                      <a16:colId xmlns:a16="http://schemas.microsoft.com/office/drawing/2014/main" val="3205973544"/>
                    </a:ext>
                  </a:extLst>
                </a:gridCol>
                <a:gridCol w="631596">
                  <a:extLst>
                    <a:ext uri="{9D8B030D-6E8A-4147-A177-3AD203B41FA5}">
                      <a16:colId xmlns:a16="http://schemas.microsoft.com/office/drawing/2014/main" val="3726511785"/>
                    </a:ext>
                  </a:extLst>
                </a:gridCol>
                <a:gridCol w="631596">
                  <a:extLst>
                    <a:ext uri="{9D8B030D-6E8A-4147-A177-3AD203B41FA5}">
                      <a16:colId xmlns:a16="http://schemas.microsoft.com/office/drawing/2014/main" val="4207357131"/>
                    </a:ext>
                  </a:extLst>
                </a:gridCol>
                <a:gridCol w="631596">
                  <a:extLst>
                    <a:ext uri="{9D8B030D-6E8A-4147-A177-3AD203B41FA5}">
                      <a16:colId xmlns:a16="http://schemas.microsoft.com/office/drawing/2014/main" val="2408230555"/>
                    </a:ext>
                  </a:extLst>
                </a:gridCol>
                <a:gridCol w="631596">
                  <a:extLst>
                    <a:ext uri="{9D8B030D-6E8A-4147-A177-3AD203B41FA5}">
                      <a16:colId xmlns:a16="http://schemas.microsoft.com/office/drawing/2014/main" val="3140160738"/>
                    </a:ext>
                  </a:extLst>
                </a:gridCol>
                <a:gridCol w="631596">
                  <a:extLst>
                    <a:ext uri="{9D8B030D-6E8A-4147-A177-3AD203B41FA5}">
                      <a16:colId xmlns:a16="http://schemas.microsoft.com/office/drawing/2014/main" val="2131578736"/>
                    </a:ext>
                  </a:extLst>
                </a:gridCol>
                <a:gridCol w="631596">
                  <a:extLst>
                    <a:ext uri="{9D8B030D-6E8A-4147-A177-3AD203B41FA5}">
                      <a16:colId xmlns:a16="http://schemas.microsoft.com/office/drawing/2014/main" val="2572598436"/>
                    </a:ext>
                  </a:extLst>
                </a:gridCol>
                <a:gridCol w="631596">
                  <a:extLst>
                    <a:ext uri="{9D8B030D-6E8A-4147-A177-3AD203B41FA5}">
                      <a16:colId xmlns:a16="http://schemas.microsoft.com/office/drawing/2014/main" val="1187015538"/>
                    </a:ext>
                  </a:extLst>
                </a:gridCol>
                <a:gridCol w="631596">
                  <a:extLst>
                    <a:ext uri="{9D8B030D-6E8A-4147-A177-3AD203B41FA5}">
                      <a16:colId xmlns:a16="http://schemas.microsoft.com/office/drawing/2014/main" val="1726434515"/>
                    </a:ext>
                  </a:extLst>
                </a:gridCol>
                <a:gridCol w="631596">
                  <a:extLst>
                    <a:ext uri="{9D8B030D-6E8A-4147-A177-3AD203B41FA5}">
                      <a16:colId xmlns:a16="http://schemas.microsoft.com/office/drawing/2014/main" val="2008176092"/>
                    </a:ext>
                  </a:extLst>
                </a:gridCol>
                <a:gridCol w="631596">
                  <a:extLst>
                    <a:ext uri="{9D8B030D-6E8A-4147-A177-3AD203B41FA5}">
                      <a16:colId xmlns:a16="http://schemas.microsoft.com/office/drawing/2014/main" val="4221912029"/>
                    </a:ext>
                  </a:extLst>
                </a:gridCol>
                <a:gridCol w="631596">
                  <a:extLst>
                    <a:ext uri="{9D8B030D-6E8A-4147-A177-3AD203B41FA5}">
                      <a16:colId xmlns:a16="http://schemas.microsoft.com/office/drawing/2014/main" val="1716757581"/>
                    </a:ext>
                  </a:extLst>
                </a:gridCol>
                <a:gridCol w="631596">
                  <a:extLst>
                    <a:ext uri="{9D8B030D-6E8A-4147-A177-3AD203B41FA5}">
                      <a16:colId xmlns:a16="http://schemas.microsoft.com/office/drawing/2014/main" val="3462994972"/>
                    </a:ext>
                  </a:extLst>
                </a:gridCol>
              </a:tblGrid>
              <a:tr h="460983">
                <a:tc>
                  <a:txBody>
                    <a:bodyPr/>
                    <a:lstStyle/>
                    <a:p>
                      <a:pPr algn="r" fontAlgn="ctr"/>
                      <a:endParaRPr lang="en-IN" sz="800" b="1">
                        <a:effectLst/>
                      </a:endParaRPr>
                    </a:p>
                  </a:txBody>
                  <a:tcPr anchor="ctr"/>
                </a:tc>
                <a:tc>
                  <a:txBody>
                    <a:bodyPr/>
                    <a:lstStyle/>
                    <a:p>
                      <a:pPr algn="r" fontAlgn="ctr"/>
                      <a:r>
                        <a:rPr lang="en-IN" sz="800" b="1">
                          <a:effectLst/>
                        </a:rPr>
                        <a:t>account_length</a:t>
                      </a:r>
                    </a:p>
                  </a:txBody>
                  <a:tcPr anchor="ctr"/>
                </a:tc>
                <a:tc>
                  <a:txBody>
                    <a:bodyPr/>
                    <a:lstStyle/>
                    <a:p>
                      <a:pPr algn="r" fontAlgn="ctr"/>
                      <a:r>
                        <a:rPr lang="en-IN" sz="800" b="1">
                          <a:effectLst/>
                        </a:rPr>
                        <a:t>voice_mail_plan</a:t>
                      </a:r>
                    </a:p>
                  </a:txBody>
                  <a:tcPr anchor="ctr"/>
                </a:tc>
                <a:tc>
                  <a:txBody>
                    <a:bodyPr/>
                    <a:lstStyle/>
                    <a:p>
                      <a:pPr algn="r" fontAlgn="ctr"/>
                      <a:r>
                        <a:rPr lang="en-IN" sz="800" b="1">
                          <a:effectLst/>
                        </a:rPr>
                        <a:t>voice_mail_messages</a:t>
                      </a:r>
                    </a:p>
                  </a:txBody>
                  <a:tcPr anchor="ctr"/>
                </a:tc>
                <a:tc>
                  <a:txBody>
                    <a:bodyPr/>
                    <a:lstStyle/>
                    <a:p>
                      <a:pPr algn="r" fontAlgn="ctr"/>
                      <a:r>
                        <a:rPr lang="en-IN" sz="800" b="1">
                          <a:effectLst/>
                        </a:rPr>
                        <a:t>day_mins</a:t>
                      </a:r>
                    </a:p>
                  </a:txBody>
                  <a:tcPr anchor="ctr"/>
                </a:tc>
                <a:tc>
                  <a:txBody>
                    <a:bodyPr/>
                    <a:lstStyle/>
                    <a:p>
                      <a:pPr algn="r" fontAlgn="ctr"/>
                      <a:r>
                        <a:rPr lang="en-IN" sz="800" b="1">
                          <a:effectLst/>
                        </a:rPr>
                        <a:t>evening_mins</a:t>
                      </a:r>
                    </a:p>
                  </a:txBody>
                  <a:tcPr anchor="ctr"/>
                </a:tc>
                <a:tc>
                  <a:txBody>
                    <a:bodyPr/>
                    <a:lstStyle/>
                    <a:p>
                      <a:pPr algn="r" fontAlgn="ctr"/>
                      <a:r>
                        <a:rPr lang="en-IN" sz="800" b="1">
                          <a:effectLst/>
                        </a:rPr>
                        <a:t>night_mins</a:t>
                      </a:r>
                    </a:p>
                  </a:txBody>
                  <a:tcPr anchor="ctr"/>
                </a:tc>
                <a:tc>
                  <a:txBody>
                    <a:bodyPr/>
                    <a:lstStyle/>
                    <a:p>
                      <a:pPr algn="r" fontAlgn="ctr"/>
                      <a:r>
                        <a:rPr lang="en-IN" sz="800" b="1">
                          <a:effectLst/>
                        </a:rPr>
                        <a:t>international_mins</a:t>
                      </a:r>
                    </a:p>
                  </a:txBody>
                  <a:tcPr anchor="ctr"/>
                </a:tc>
                <a:tc>
                  <a:txBody>
                    <a:bodyPr/>
                    <a:lstStyle/>
                    <a:p>
                      <a:pPr algn="r" fontAlgn="ctr"/>
                      <a:r>
                        <a:rPr lang="en-IN" sz="800" b="1">
                          <a:effectLst/>
                        </a:rPr>
                        <a:t>customer_service_calls</a:t>
                      </a:r>
                    </a:p>
                  </a:txBody>
                  <a:tcPr anchor="ctr"/>
                </a:tc>
                <a:tc>
                  <a:txBody>
                    <a:bodyPr/>
                    <a:lstStyle/>
                    <a:p>
                      <a:pPr algn="r" fontAlgn="ctr"/>
                      <a:r>
                        <a:rPr lang="en-IN" sz="800" b="1" dirty="0" err="1">
                          <a:effectLst/>
                        </a:rPr>
                        <a:t>international_plan</a:t>
                      </a:r>
                      <a:endParaRPr lang="en-IN" sz="800" b="1" dirty="0">
                        <a:effectLst/>
                      </a:endParaRPr>
                    </a:p>
                  </a:txBody>
                  <a:tcPr anchor="ctr"/>
                </a:tc>
                <a:tc>
                  <a:txBody>
                    <a:bodyPr/>
                    <a:lstStyle/>
                    <a:p>
                      <a:pPr algn="r" fontAlgn="ctr"/>
                      <a:r>
                        <a:rPr lang="en-IN" sz="800" b="1">
                          <a:effectLst/>
                        </a:rPr>
                        <a:t>day_calls</a:t>
                      </a:r>
                    </a:p>
                  </a:txBody>
                  <a:tcPr anchor="ctr"/>
                </a:tc>
                <a:tc>
                  <a:txBody>
                    <a:bodyPr/>
                    <a:lstStyle/>
                    <a:p>
                      <a:pPr algn="r" fontAlgn="ctr"/>
                      <a:r>
                        <a:rPr lang="en-IN" sz="800" b="1">
                          <a:effectLst/>
                        </a:rPr>
                        <a:t>day_charge</a:t>
                      </a:r>
                    </a:p>
                  </a:txBody>
                  <a:tcPr anchor="ctr"/>
                </a:tc>
                <a:tc>
                  <a:txBody>
                    <a:bodyPr/>
                    <a:lstStyle/>
                    <a:p>
                      <a:pPr algn="r" fontAlgn="ctr"/>
                      <a:r>
                        <a:rPr lang="en-IN" sz="800" b="1">
                          <a:effectLst/>
                        </a:rPr>
                        <a:t>evening_calls</a:t>
                      </a:r>
                    </a:p>
                  </a:txBody>
                  <a:tcPr anchor="ctr"/>
                </a:tc>
                <a:tc>
                  <a:txBody>
                    <a:bodyPr/>
                    <a:lstStyle/>
                    <a:p>
                      <a:pPr algn="r" fontAlgn="ctr"/>
                      <a:r>
                        <a:rPr lang="en-IN" sz="800" b="1">
                          <a:effectLst/>
                        </a:rPr>
                        <a:t>evening_charge</a:t>
                      </a:r>
                    </a:p>
                  </a:txBody>
                  <a:tcPr anchor="ctr"/>
                </a:tc>
                <a:tc>
                  <a:txBody>
                    <a:bodyPr/>
                    <a:lstStyle/>
                    <a:p>
                      <a:pPr algn="r" fontAlgn="ctr"/>
                      <a:r>
                        <a:rPr lang="en-IN" sz="800" b="1">
                          <a:effectLst/>
                        </a:rPr>
                        <a:t>night_calls</a:t>
                      </a:r>
                    </a:p>
                  </a:txBody>
                  <a:tcPr anchor="ctr"/>
                </a:tc>
                <a:tc>
                  <a:txBody>
                    <a:bodyPr/>
                    <a:lstStyle/>
                    <a:p>
                      <a:pPr algn="r" fontAlgn="ctr"/>
                      <a:r>
                        <a:rPr lang="en-IN" sz="800" b="1">
                          <a:effectLst/>
                        </a:rPr>
                        <a:t>night_charge</a:t>
                      </a:r>
                    </a:p>
                  </a:txBody>
                  <a:tcPr anchor="ctr"/>
                </a:tc>
                <a:tc>
                  <a:txBody>
                    <a:bodyPr/>
                    <a:lstStyle/>
                    <a:p>
                      <a:pPr algn="r" fontAlgn="ctr"/>
                      <a:r>
                        <a:rPr lang="en-IN" sz="800" b="1">
                          <a:effectLst/>
                        </a:rPr>
                        <a:t>international_calls</a:t>
                      </a:r>
                    </a:p>
                  </a:txBody>
                  <a:tcPr anchor="ctr"/>
                </a:tc>
                <a:tc>
                  <a:txBody>
                    <a:bodyPr/>
                    <a:lstStyle/>
                    <a:p>
                      <a:pPr algn="r" fontAlgn="ctr"/>
                      <a:r>
                        <a:rPr lang="en-IN" sz="800" b="1">
                          <a:effectLst/>
                        </a:rPr>
                        <a:t>international_charge</a:t>
                      </a:r>
                    </a:p>
                  </a:txBody>
                  <a:tcPr anchor="ctr"/>
                </a:tc>
                <a:tc>
                  <a:txBody>
                    <a:bodyPr/>
                    <a:lstStyle/>
                    <a:p>
                      <a:pPr algn="r" fontAlgn="ctr"/>
                      <a:r>
                        <a:rPr lang="en-IN" sz="800" b="1">
                          <a:effectLst/>
                        </a:rPr>
                        <a:t>total_charge</a:t>
                      </a:r>
                    </a:p>
                  </a:txBody>
                  <a:tcPr anchor="ctr"/>
                </a:tc>
                <a:extLst>
                  <a:ext uri="{0D108BD9-81ED-4DB2-BD59-A6C34878D82A}">
                    <a16:rowId xmlns:a16="http://schemas.microsoft.com/office/drawing/2014/main" val="1408908494"/>
                  </a:ext>
                </a:extLst>
              </a:tr>
              <a:tr h="338054">
                <a:tc>
                  <a:txBody>
                    <a:bodyPr/>
                    <a:lstStyle/>
                    <a:p>
                      <a:pPr algn="r" fontAlgn="ctr"/>
                      <a:r>
                        <a:rPr lang="en-IN" sz="800" b="1">
                          <a:effectLst/>
                        </a:rPr>
                        <a:t>account_length</a:t>
                      </a:r>
                    </a:p>
                  </a:txBody>
                  <a:tcPr anchor="ctr"/>
                </a:tc>
                <a:tc>
                  <a:txBody>
                    <a:bodyPr/>
                    <a:lstStyle/>
                    <a:p>
                      <a:pPr algn="r" fontAlgn="ctr"/>
                      <a:r>
                        <a:rPr lang="en-IN" sz="800">
                          <a:effectLst/>
                        </a:rPr>
                        <a:t>1.000000</a:t>
                      </a:r>
                    </a:p>
                  </a:txBody>
                  <a:tcPr anchor="ctr"/>
                </a:tc>
                <a:tc>
                  <a:txBody>
                    <a:bodyPr/>
                    <a:lstStyle/>
                    <a:p>
                      <a:pPr algn="r" fontAlgn="ctr"/>
                      <a:r>
                        <a:rPr lang="en-IN" sz="800">
                          <a:effectLst/>
                        </a:rPr>
                        <a:t>0.002918</a:t>
                      </a:r>
                    </a:p>
                  </a:txBody>
                  <a:tcPr anchor="ctr"/>
                </a:tc>
                <a:tc>
                  <a:txBody>
                    <a:bodyPr/>
                    <a:lstStyle/>
                    <a:p>
                      <a:pPr algn="r" fontAlgn="ctr"/>
                      <a:r>
                        <a:rPr lang="en-IN" sz="800">
                          <a:effectLst/>
                        </a:rPr>
                        <a:t>-0.004628</a:t>
                      </a:r>
                    </a:p>
                  </a:txBody>
                  <a:tcPr anchor="ctr"/>
                </a:tc>
                <a:tc>
                  <a:txBody>
                    <a:bodyPr/>
                    <a:lstStyle/>
                    <a:p>
                      <a:pPr algn="r" fontAlgn="ctr"/>
                      <a:r>
                        <a:rPr lang="en-IN" sz="800">
                          <a:effectLst/>
                        </a:rPr>
                        <a:t>0.006216</a:t>
                      </a:r>
                    </a:p>
                  </a:txBody>
                  <a:tcPr anchor="ctr"/>
                </a:tc>
                <a:tc>
                  <a:txBody>
                    <a:bodyPr/>
                    <a:lstStyle/>
                    <a:p>
                      <a:pPr algn="r" fontAlgn="ctr"/>
                      <a:r>
                        <a:rPr lang="en-IN" sz="800">
                          <a:effectLst/>
                        </a:rPr>
                        <a:t>-0.006757</a:t>
                      </a:r>
                    </a:p>
                  </a:txBody>
                  <a:tcPr anchor="ctr"/>
                </a:tc>
                <a:tc>
                  <a:txBody>
                    <a:bodyPr/>
                    <a:lstStyle/>
                    <a:p>
                      <a:pPr algn="r" fontAlgn="ctr"/>
                      <a:r>
                        <a:rPr lang="en-IN" sz="800">
                          <a:effectLst/>
                        </a:rPr>
                        <a:t>-0.008955</a:t>
                      </a:r>
                    </a:p>
                  </a:txBody>
                  <a:tcPr anchor="ctr"/>
                </a:tc>
                <a:tc>
                  <a:txBody>
                    <a:bodyPr/>
                    <a:lstStyle/>
                    <a:p>
                      <a:pPr algn="r" fontAlgn="ctr"/>
                      <a:r>
                        <a:rPr lang="en-IN" sz="800">
                          <a:effectLst/>
                        </a:rPr>
                        <a:t>0.009514</a:t>
                      </a:r>
                    </a:p>
                  </a:txBody>
                  <a:tcPr anchor="ctr"/>
                </a:tc>
                <a:tc>
                  <a:txBody>
                    <a:bodyPr/>
                    <a:lstStyle/>
                    <a:p>
                      <a:pPr algn="r" fontAlgn="ctr"/>
                      <a:r>
                        <a:rPr lang="en-IN" sz="800">
                          <a:effectLst/>
                        </a:rPr>
                        <a:t>-0.003796</a:t>
                      </a:r>
                    </a:p>
                  </a:txBody>
                  <a:tcPr anchor="ctr"/>
                </a:tc>
                <a:tc>
                  <a:txBody>
                    <a:bodyPr/>
                    <a:lstStyle/>
                    <a:p>
                      <a:pPr algn="r" fontAlgn="ctr"/>
                      <a:r>
                        <a:rPr lang="en-IN" sz="800">
                          <a:effectLst/>
                        </a:rPr>
                        <a:t>0.024735</a:t>
                      </a:r>
                    </a:p>
                  </a:txBody>
                  <a:tcPr anchor="ctr"/>
                </a:tc>
                <a:tc>
                  <a:txBody>
                    <a:bodyPr/>
                    <a:lstStyle/>
                    <a:p>
                      <a:pPr algn="r" fontAlgn="ctr"/>
                      <a:r>
                        <a:rPr lang="en-IN" sz="800">
                          <a:effectLst/>
                        </a:rPr>
                        <a:t>0.038470</a:t>
                      </a:r>
                    </a:p>
                  </a:txBody>
                  <a:tcPr anchor="ctr"/>
                </a:tc>
                <a:tc>
                  <a:txBody>
                    <a:bodyPr/>
                    <a:lstStyle/>
                    <a:p>
                      <a:pPr algn="r" fontAlgn="ctr"/>
                      <a:r>
                        <a:rPr lang="en-IN" sz="800">
                          <a:effectLst/>
                        </a:rPr>
                        <a:t>0.006214</a:t>
                      </a:r>
                    </a:p>
                  </a:txBody>
                  <a:tcPr anchor="ctr"/>
                </a:tc>
                <a:tc>
                  <a:txBody>
                    <a:bodyPr/>
                    <a:lstStyle/>
                    <a:p>
                      <a:pPr algn="r" fontAlgn="ctr"/>
                      <a:r>
                        <a:rPr lang="en-IN" sz="800">
                          <a:effectLst/>
                        </a:rPr>
                        <a:t>0.019260</a:t>
                      </a:r>
                    </a:p>
                  </a:txBody>
                  <a:tcPr anchor="ctr"/>
                </a:tc>
                <a:tc>
                  <a:txBody>
                    <a:bodyPr/>
                    <a:lstStyle/>
                    <a:p>
                      <a:pPr algn="r" fontAlgn="ctr"/>
                      <a:r>
                        <a:rPr lang="en-IN" sz="800">
                          <a:effectLst/>
                        </a:rPr>
                        <a:t>-0.006745</a:t>
                      </a:r>
                    </a:p>
                  </a:txBody>
                  <a:tcPr anchor="ctr"/>
                </a:tc>
                <a:tc>
                  <a:txBody>
                    <a:bodyPr/>
                    <a:lstStyle/>
                    <a:p>
                      <a:pPr algn="r" fontAlgn="ctr"/>
                      <a:r>
                        <a:rPr lang="en-IN" sz="800">
                          <a:effectLst/>
                        </a:rPr>
                        <a:t>-0.013176</a:t>
                      </a:r>
                    </a:p>
                  </a:txBody>
                  <a:tcPr anchor="ctr"/>
                </a:tc>
                <a:tc>
                  <a:txBody>
                    <a:bodyPr/>
                    <a:lstStyle/>
                    <a:p>
                      <a:pPr algn="r" fontAlgn="ctr"/>
                      <a:r>
                        <a:rPr lang="en-IN" sz="800">
                          <a:effectLst/>
                        </a:rPr>
                        <a:t>-0.008960</a:t>
                      </a:r>
                    </a:p>
                  </a:txBody>
                  <a:tcPr anchor="ctr"/>
                </a:tc>
                <a:tc>
                  <a:txBody>
                    <a:bodyPr/>
                    <a:lstStyle/>
                    <a:p>
                      <a:pPr algn="r" fontAlgn="ctr"/>
                      <a:r>
                        <a:rPr lang="en-IN" sz="800">
                          <a:effectLst/>
                        </a:rPr>
                        <a:t>0.020661</a:t>
                      </a:r>
                    </a:p>
                  </a:txBody>
                  <a:tcPr anchor="ctr"/>
                </a:tc>
                <a:tc>
                  <a:txBody>
                    <a:bodyPr/>
                    <a:lstStyle/>
                    <a:p>
                      <a:pPr algn="r" fontAlgn="ctr"/>
                      <a:r>
                        <a:rPr lang="en-IN" sz="800">
                          <a:effectLst/>
                        </a:rPr>
                        <a:t>0.009546</a:t>
                      </a:r>
                    </a:p>
                  </a:txBody>
                  <a:tcPr anchor="ctr"/>
                </a:tc>
                <a:tc>
                  <a:txBody>
                    <a:bodyPr/>
                    <a:lstStyle/>
                    <a:p>
                      <a:pPr algn="r" fontAlgn="ctr"/>
                      <a:r>
                        <a:rPr lang="en-IN" sz="800">
                          <a:effectLst/>
                        </a:rPr>
                        <a:t>0.001454</a:t>
                      </a:r>
                    </a:p>
                  </a:txBody>
                  <a:tcPr anchor="ctr"/>
                </a:tc>
                <a:extLst>
                  <a:ext uri="{0D108BD9-81ED-4DB2-BD59-A6C34878D82A}">
                    <a16:rowId xmlns:a16="http://schemas.microsoft.com/office/drawing/2014/main" val="1502481704"/>
                  </a:ext>
                </a:extLst>
              </a:tr>
              <a:tr h="338054">
                <a:tc>
                  <a:txBody>
                    <a:bodyPr/>
                    <a:lstStyle/>
                    <a:p>
                      <a:pPr algn="r" fontAlgn="ctr"/>
                      <a:r>
                        <a:rPr lang="en-IN" sz="800" b="1">
                          <a:effectLst/>
                        </a:rPr>
                        <a:t>voice_mail_plan</a:t>
                      </a:r>
                    </a:p>
                  </a:txBody>
                  <a:tcPr anchor="ctr"/>
                </a:tc>
                <a:tc>
                  <a:txBody>
                    <a:bodyPr/>
                    <a:lstStyle/>
                    <a:p>
                      <a:pPr algn="r" fontAlgn="ctr"/>
                      <a:r>
                        <a:rPr lang="en-IN" sz="800">
                          <a:effectLst/>
                        </a:rPr>
                        <a:t>0.002918</a:t>
                      </a:r>
                    </a:p>
                  </a:txBody>
                  <a:tcPr anchor="ctr"/>
                </a:tc>
                <a:tc>
                  <a:txBody>
                    <a:bodyPr/>
                    <a:lstStyle/>
                    <a:p>
                      <a:pPr algn="r" fontAlgn="ctr"/>
                      <a:r>
                        <a:rPr lang="en-IN" sz="800">
                          <a:effectLst/>
                        </a:rPr>
                        <a:t>1.000000</a:t>
                      </a:r>
                    </a:p>
                  </a:txBody>
                  <a:tcPr anchor="ctr"/>
                </a:tc>
                <a:tc>
                  <a:txBody>
                    <a:bodyPr/>
                    <a:lstStyle/>
                    <a:p>
                      <a:pPr algn="r" fontAlgn="ctr"/>
                      <a:r>
                        <a:rPr lang="en-IN" sz="800">
                          <a:effectLst/>
                        </a:rPr>
                        <a:t>0.956927</a:t>
                      </a:r>
                    </a:p>
                  </a:txBody>
                  <a:tcPr anchor="ctr"/>
                </a:tc>
                <a:tc>
                  <a:txBody>
                    <a:bodyPr/>
                    <a:lstStyle/>
                    <a:p>
                      <a:pPr algn="r" fontAlgn="ctr"/>
                      <a:r>
                        <a:rPr lang="en-IN" sz="800">
                          <a:effectLst/>
                        </a:rPr>
                        <a:t>-0.001684</a:t>
                      </a:r>
                    </a:p>
                  </a:txBody>
                  <a:tcPr anchor="ctr"/>
                </a:tc>
                <a:tc>
                  <a:txBody>
                    <a:bodyPr/>
                    <a:lstStyle/>
                    <a:p>
                      <a:pPr algn="r" fontAlgn="ctr"/>
                      <a:r>
                        <a:rPr lang="en-IN" sz="800">
                          <a:effectLst/>
                        </a:rPr>
                        <a:t>0.021545</a:t>
                      </a:r>
                    </a:p>
                  </a:txBody>
                  <a:tcPr anchor="ctr"/>
                </a:tc>
                <a:tc>
                  <a:txBody>
                    <a:bodyPr/>
                    <a:lstStyle/>
                    <a:p>
                      <a:pPr algn="r" fontAlgn="ctr"/>
                      <a:r>
                        <a:rPr lang="en-IN" sz="800">
                          <a:effectLst/>
                        </a:rPr>
                        <a:t>0.006079</a:t>
                      </a:r>
                    </a:p>
                  </a:txBody>
                  <a:tcPr anchor="ctr"/>
                </a:tc>
                <a:tc>
                  <a:txBody>
                    <a:bodyPr/>
                    <a:lstStyle/>
                    <a:p>
                      <a:pPr algn="r" fontAlgn="ctr"/>
                      <a:r>
                        <a:rPr lang="en-IN" sz="800">
                          <a:effectLst/>
                        </a:rPr>
                        <a:t>-0.001318</a:t>
                      </a:r>
                    </a:p>
                  </a:txBody>
                  <a:tcPr anchor="ctr"/>
                </a:tc>
                <a:tc>
                  <a:txBody>
                    <a:bodyPr/>
                    <a:lstStyle/>
                    <a:p>
                      <a:pPr algn="r" fontAlgn="ctr"/>
                      <a:r>
                        <a:rPr lang="en-IN" sz="800">
                          <a:effectLst/>
                        </a:rPr>
                        <a:t>-0.017824</a:t>
                      </a:r>
                    </a:p>
                  </a:txBody>
                  <a:tcPr anchor="ctr"/>
                </a:tc>
                <a:tc>
                  <a:txBody>
                    <a:bodyPr/>
                    <a:lstStyle/>
                    <a:p>
                      <a:pPr algn="r" fontAlgn="ctr"/>
                      <a:r>
                        <a:rPr lang="en-IN" sz="800">
                          <a:effectLst/>
                        </a:rPr>
                        <a:t>0.006006</a:t>
                      </a:r>
                    </a:p>
                  </a:txBody>
                  <a:tcPr anchor="ctr"/>
                </a:tc>
                <a:tc>
                  <a:txBody>
                    <a:bodyPr/>
                    <a:lstStyle/>
                    <a:p>
                      <a:pPr algn="r" fontAlgn="ctr"/>
                      <a:r>
                        <a:rPr lang="en-IN" sz="800">
                          <a:effectLst/>
                        </a:rPr>
                        <a:t>-0.011086</a:t>
                      </a:r>
                    </a:p>
                  </a:txBody>
                  <a:tcPr anchor="ctr"/>
                </a:tc>
                <a:tc>
                  <a:txBody>
                    <a:bodyPr/>
                    <a:lstStyle/>
                    <a:p>
                      <a:pPr algn="r" fontAlgn="ctr"/>
                      <a:r>
                        <a:rPr lang="en-IN" sz="800">
                          <a:effectLst/>
                        </a:rPr>
                        <a:t>-0.001686</a:t>
                      </a:r>
                    </a:p>
                  </a:txBody>
                  <a:tcPr anchor="ctr"/>
                </a:tc>
                <a:tc>
                  <a:txBody>
                    <a:bodyPr/>
                    <a:lstStyle/>
                    <a:p>
                      <a:pPr algn="r" fontAlgn="ctr"/>
                      <a:r>
                        <a:rPr lang="en-IN" sz="800">
                          <a:effectLst/>
                        </a:rPr>
                        <a:t>-0.006444</a:t>
                      </a:r>
                    </a:p>
                  </a:txBody>
                  <a:tcPr anchor="ctr"/>
                </a:tc>
                <a:tc>
                  <a:txBody>
                    <a:bodyPr/>
                    <a:lstStyle/>
                    <a:p>
                      <a:pPr algn="r" fontAlgn="ctr"/>
                      <a:r>
                        <a:rPr lang="en-IN" sz="800">
                          <a:effectLst/>
                        </a:rPr>
                        <a:t>0.021559</a:t>
                      </a:r>
                    </a:p>
                  </a:txBody>
                  <a:tcPr anchor="ctr"/>
                </a:tc>
                <a:tc>
                  <a:txBody>
                    <a:bodyPr/>
                    <a:lstStyle/>
                    <a:p>
                      <a:pPr algn="r" fontAlgn="ctr"/>
                      <a:r>
                        <a:rPr lang="en-IN" sz="800">
                          <a:effectLst/>
                        </a:rPr>
                        <a:t>0.015553</a:t>
                      </a:r>
                    </a:p>
                  </a:txBody>
                  <a:tcPr anchor="ctr"/>
                </a:tc>
                <a:tc>
                  <a:txBody>
                    <a:bodyPr/>
                    <a:lstStyle/>
                    <a:p>
                      <a:pPr algn="r" fontAlgn="ctr"/>
                      <a:r>
                        <a:rPr lang="en-IN" sz="800">
                          <a:effectLst/>
                        </a:rPr>
                        <a:t>0.006064</a:t>
                      </a:r>
                    </a:p>
                  </a:txBody>
                  <a:tcPr anchor="ctr"/>
                </a:tc>
                <a:tc>
                  <a:txBody>
                    <a:bodyPr/>
                    <a:lstStyle/>
                    <a:p>
                      <a:pPr algn="r" fontAlgn="ctr"/>
                      <a:r>
                        <a:rPr lang="en-IN" sz="800">
                          <a:effectLst/>
                        </a:rPr>
                        <a:t>0.007618</a:t>
                      </a:r>
                    </a:p>
                  </a:txBody>
                  <a:tcPr anchor="ctr"/>
                </a:tc>
                <a:tc>
                  <a:txBody>
                    <a:bodyPr/>
                    <a:lstStyle/>
                    <a:p>
                      <a:pPr algn="r" fontAlgn="ctr"/>
                      <a:r>
                        <a:rPr lang="en-IN" sz="800">
                          <a:effectLst/>
                        </a:rPr>
                        <a:t>-0.001276</a:t>
                      </a:r>
                    </a:p>
                  </a:txBody>
                  <a:tcPr anchor="ctr"/>
                </a:tc>
                <a:tc>
                  <a:txBody>
                    <a:bodyPr/>
                    <a:lstStyle/>
                    <a:p>
                      <a:pPr algn="r" fontAlgn="ctr"/>
                      <a:r>
                        <a:rPr lang="en-IN" sz="800" dirty="0">
                          <a:effectLst/>
                        </a:rPr>
                        <a:t>0.008585</a:t>
                      </a:r>
                    </a:p>
                  </a:txBody>
                  <a:tcPr anchor="ctr"/>
                </a:tc>
                <a:extLst>
                  <a:ext uri="{0D108BD9-81ED-4DB2-BD59-A6C34878D82A}">
                    <a16:rowId xmlns:a16="http://schemas.microsoft.com/office/drawing/2014/main" val="2795789252"/>
                  </a:ext>
                </a:extLst>
              </a:tr>
              <a:tr h="460983">
                <a:tc>
                  <a:txBody>
                    <a:bodyPr/>
                    <a:lstStyle/>
                    <a:p>
                      <a:pPr algn="r" fontAlgn="ctr"/>
                      <a:r>
                        <a:rPr lang="en-IN" sz="800" b="1">
                          <a:effectLst/>
                        </a:rPr>
                        <a:t>voice_mail_messages</a:t>
                      </a:r>
                    </a:p>
                  </a:txBody>
                  <a:tcPr anchor="ctr"/>
                </a:tc>
                <a:tc>
                  <a:txBody>
                    <a:bodyPr/>
                    <a:lstStyle/>
                    <a:p>
                      <a:pPr algn="r" fontAlgn="ctr"/>
                      <a:r>
                        <a:rPr lang="en-IN" sz="800">
                          <a:effectLst/>
                        </a:rPr>
                        <a:t>-0.004628</a:t>
                      </a:r>
                    </a:p>
                  </a:txBody>
                  <a:tcPr anchor="ctr"/>
                </a:tc>
                <a:tc>
                  <a:txBody>
                    <a:bodyPr/>
                    <a:lstStyle/>
                    <a:p>
                      <a:pPr algn="r" fontAlgn="ctr"/>
                      <a:r>
                        <a:rPr lang="en-IN" sz="800">
                          <a:effectLst/>
                        </a:rPr>
                        <a:t>0.956927</a:t>
                      </a:r>
                    </a:p>
                  </a:txBody>
                  <a:tcPr anchor="ctr"/>
                </a:tc>
                <a:tc>
                  <a:txBody>
                    <a:bodyPr/>
                    <a:lstStyle/>
                    <a:p>
                      <a:pPr algn="r" fontAlgn="ctr"/>
                      <a:r>
                        <a:rPr lang="en-IN" sz="800">
                          <a:effectLst/>
                        </a:rPr>
                        <a:t>1.000000</a:t>
                      </a:r>
                    </a:p>
                  </a:txBody>
                  <a:tcPr anchor="ctr"/>
                </a:tc>
                <a:tc>
                  <a:txBody>
                    <a:bodyPr/>
                    <a:lstStyle/>
                    <a:p>
                      <a:pPr algn="r" fontAlgn="ctr"/>
                      <a:r>
                        <a:rPr lang="en-IN" sz="800">
                          <a:effectLst/>
                        </a:rPr>
                        <a:t>0.000778</a:t>
                      </a:r>
                    </a:p>
                  </a:txBody>
                  <a:tcPr anchor="ctr"/>
                </a:tc>
                <a:tc>
                  <a:txBody>
                    <a:bodyPr/>
                    <a:lstStyle/>
                    <a:p>
                      <a:pPr algn="r" fontAlgn="ctr"/>
                      <a:r>
                        <a:rPr lang="en-IN" sz="800">
                          <a:effectLst/>
                        </a:rPr>
                        <a:t>0.017562</a:t>
                      </a:r>
                    </a:p>
                  </a:txBody>
                  <a:tcPr anchor="ctr"/>
                </a:tc>
                <a:tc>
                  <a:txBody>
                    <a:bodyPr/>
                    <a:lstStyle/>
                    <a:p>
                      <a:pPr algn="r" fontAlgn="ctr"/>
                      <a:r>
                        <a:rPr lang="en-IN" sz="800">
                          <a:effectLst/>
                        </a:rPr>
                        <a:t>0.007681</a:t>
                      </a:r>
                    </a:p>
                  </a:txBody>
                  <a:tcPr anchor="ctr"/>
                </a:tc>
                <a:tc>
                  <a:txBody>
                    <a:bodyPr/>
                    <a:lstStyle/>
                    <a:p>
                      <a:pPr algn="r" fontAlgn="ctr"/>
                      <a:r>
                        <a:rPr lang="en-IN" sz="800">
                          <a:effectLst/>
                        </a:rPr>
                        <a:t>0.002856</a:t>
                      </a:r>
                    </a:p>
                  </a:txBody>
                  <a:tcPr anchor="ctr"/>
                </a:tc>
                <a:tc>
                  <a:txBody>
                    <a:bodyPr/>
                    <a:lstStyle/>
                    <a:p>
                      <a:pPr algn="r" fontAlgn="ctr"/>
                      <a:r>
                        <a:rPr lang="en-IN" sz="800">
                          <a:effectLst/>
                        </a:rPr>
                        <a:t>-0.013263</a:t>
                      </a:r>
                    </a:p>
                  </a:txBody>
                  <a:tcPr anchor="ctr"/>
                </a:tc>
                <a:tc>
                  <a:txBody>
                    <a:bodyPr/>
                    <a:lstStyle/>
                    <a:p>
                      <a:pPr algn="r" fontAlgn="ctr"/>
                      <a:r>
                        <a:rPr lang="en-IN" sz="800">
                          <a:effectLst/>
                        </a:rPr>
                        <a:t>0.008745</a:t>
                      </a:r>
                    </a:p>
                  </a:txBody>
                  <a:tcPr anchor="ctr"/>
                </a:tc>
                <a:tc>
                  <a:txBody>
                    <a:bodyPr/>
                    <a:lstStyle/>
                    <a:p>
                      <a:pPr algn="r" fontAlgn="ctr"/>
                      <a:r>
                        <a:rPr lang="en-IN" sz="800">
                          <a:effectLst/>
                        </a:rPr>
                        <a:t>-0.009548</a:t>
                      </a:r>
                    </a:p>
                  </a:txBody>
                  <a:tcPr anchor="ctr"/>
                </a:tc>
                <a:tc>
                  <a:txBody>
                    <a:bodyPr/>
                    <a:lstStyle/>
                    <a:p>
                      <a:pPr algn="r" fontAlgn="ctr"/>
                      <a:r>
                        <a:rPr lang="en-IN" sz="800">
                          <a:effectLst/>
                        </a:rPr>
                        <a:t>0.000776</a:t>
                      </a:r>
                    </a:p>
                  </a:txBody>
                  <a:tcPr anchor="ctr"/>
                </a:tc>
                <a:tc>
                  <a:txBody>
                    <a:bodyPr/>
                    <a:lstStyle/>
                    <a:p>
                      <a:pPr algn="r" fontAlgn="ctr"/>
                      <a:r>
                        <a:rPr lang="en-IN" sz="800">
                          <a:effectLst/>
                        </a:rPr>
                        <a:t>-0.005864</a:t>
                      </a:r>
                    </a:p>
                  </a:txBody>
                  <a:tcPr anchor="ctr"/>
                </a:tc>
                <a:tc>
                  <a:txBody>
                    <a:bodyPr/>
                    <a:lstStyle/>
                    <a:p>
                      <a:pPr algn="r" fontAlgn="ctr"/>
                      <a:r>
                        <a:rPr lang="en-IN" sz="800">
                          <a:effectLst/>
                        </a:rPr>
                        <a:t>0.017578</a:t>
                      </a:r>
                    </a:p>
                  </a:txBody>
                  <a:tcPr anchor="ctr"/>
                </a:tc>
                <a:tc>
                  <a:txBody>
                    <a:bodyPr/>
                    <a:lstStyle/>
                    <a:p>
                      <a:pPr algn="r" fontAlgn="ctr"/>
                      <a:r>
                        <a:rPr lang="en-IN" sz="800">
                          <a:effectLst/>
                        </a:rPr>
                        <a:t>0.007123</a:t>
                      </a:r>
                    </a:p>
                  </a:txBody>
                  <a:tcPr anchor="ctr"/>
                </a:tc>
                <a:tc>
                  <a:txBody>
                    <a:bodyPr/>
                    <a:lstStyle/>
                    <a:p>
                      <a:pPr algn="r" fontAlgn="ctr"/>
                      <a:r>
                        <a:rPr lang="en-IN" sz="800">
                          <a:effectLst/>
                        </a:rPr>
                        <a:t>0.007663</a:t>
                      </a:r>
                    </a:p>
                  </a:txBody>
                  <a:tcPr anchor="ctr"/>
                </a:tc>
                <a:tc>
                  <a:txBody>
                    <a:bodyPr/>
                    <a:lstStyle/>
                    <a:p>
                      <a:pPr algn="r" fontAlgn="ctr"/>
                      <a:r>
                        <a:rPr lang="en-IN" sz="800">
                          <a:effectLst/>
                        </a:rPr>
                        <a:t>0.013957</a:t>
                      </a:r>
                    </a:p>
                  </a:txBody>
                  <a:tcPr anchor="ctr"/>
                </a:tc>
                <a:tc>
                  <a:txBody>
                    <a:bodyPr/>
                    <a:lstStyle/>
                    <a:p>
                      <a:pPr algn="r" fontAlgn="ctr"/>
                      <a:r>
                        <a:rPr lang="en-IN" sz="800">
                          <a:effectLst/>
                        </a:rPr>
                        <a:t>0.002884</a:t>
                      </a:r>
                    </a:p>
                  </a:txBody>
                  <a:tcPr anchor="ctr"/>
                </a:tc>
                <a:tc>
                  <a:txBody>
                    <a:bodyPr/>
                    <a:lstStyle/>
                    <a:p>
                      <a:pPr algn="r" fontAlgn="ctr"/>
                      <a:r>
                        <a:rPr lang="en-IN" sz="800">
                          <a:effectLst/>
                        </a:rPr>
                        <a:t>0.009766</a:t>
                      </a:r>
                    </a:p>
                  </a:txBody>
                  <a:tcPr anchor="ctr"/>
                </a:tc>
                <a:extLst>
                  <a:ext uri="{0D108BD9-81ED-4DB2-BD59-A6C34878D82A}">
                    <a16:rowId xmlns:a16="http://schemas.microsoft.com/office/drawing/2014/main" val="3740871501"/>
                  </a:ext>
                </a:extLst>
              </a:tr>
              <a:tr h="215125">
                <a:tc>
                  <a:txBody>
                    <a:bodyPr/>
                    <a:lstStyle/>
                    <a:p>
                      <a:pPr algn="r" fontAlgn="ctr"/>
                      <a:r>
                        <a:rPr lang="en-IN" sz="800" b="1">
                          <a:effectLst/>
                        </a:rPr>
                        <a:t>day_mins</a:t>
                      </a:r>
                    </a:p>
                  </a:txBody>
                  <a:tcPr anchor="ctr"/>
                </a:tc>
                <a:tc>
                  <a:txBody>
                    <a:bodyPr/>
                    <a:lstStyle/>
                    <a:p>
                      <a:pPr algn="r" fontAlgn="ctr"/>
                      <a:r>
                        <a:rPr lang="en-IN" sz="800">
                          <a:effectLst/>
                        </a:rPr>
                        <a:t>0.006216</a:t>
                      </a:r>
                    </a:p>
                  </a:txBody>
                  <a:tcPr anchor="ctr"/>
                </a:tc>
                <a:tc>
                  <a:txBody>
                    <a:bodyPr/>
                    <a:lstStyle/>
                    <a:p>
                      <a:pPr algn="r" fontAlgn="ctr"/>
                      <a:r>
                        <a:rPr lang="en-IN" sz="800">
                          <a:effectLst/>
                        </a:rPr>
                        <a:t>-0.001684</a:t>
                      </a:r>
                    </a:p>
                  </a:txBody>
                  <a:tcPr anchor="ctr"/>
                </a:tc>
                <a:tc>
                  <a:txBody>
                    <a:bodyPr/>
                    <a:lstStyle/>
                    <a:p>
                      <a:pPr algn="r" fontAlgn="ctr"/>
                      <a:r>
                        <a:rPr lang="en-IN" sz="800">
                          <a:effectLst/>
                        </a:rPr>
                        <a:t>0.000778</a:t>
                      </a:r>
                    </a:p>
                  </a:txBody>
                  <a:tcPr anchor="ctr"/>
                </a:tc>
                <a:tc>
                  <a:txBody>
                    <a:bodyPr/>
                    <a:lstStyle/>
                    <a:p>
                      <a:pPr algn="r" fontAlgn="ctr"/>
                      <a:r>
                        <a:rPr lang="en-IN" sz="800">
                          <a:effectLst/>
                        </a:rPr>
                        <a:t>1.000000</a:t>
                      </a:r>
                    </a:p>
                  </a:txBody>
                  <a:tcPr anchor="ctr"/>
                </a:tc>
                <a:tc>
                  <a:txBody>
                    <a:bodyPr/>
                    <a:lstStyle/>
                    <a:p>
                      <a:pPr algn="r" fontAlgn="ctr"/>
                      <a:r>
                        <a:rPr lang="en-IN" sz="800">
                          <a:effectLst/>
                        </a:rPr>
                        <a:t>0.007043</a:t>
                      </a:r>
                    </a:p>
                  </a:txBody>
                  <a:tcPr anchor="ctr"/>
                </a:tc>
                <a:tc>
                  <a:txBody>
                    <a:bodyPr/>
                    <a:lstStyle/>
                    <a:p>
                      <a:pPr algn="r" fontAlgn="ctr"/>
                      <a:r>
                        <a:rPr lang="en-IN" sz="800">
                          <a:effectLst/>
                        </a:rPr>
                        <a:t>0.004323</a:t>
                      </a:r>
                    </a:p>
                  </a:txBody>
                  <a:tcPr anchor="ctr"/>
                </a:tc>
                <a:tc>
                  <a:txBody>
                    <a:bodyPr/>
                    <a:lstStyle/>
                    <a:p>
                      <a:pPr algn="r" fontAlgn="ctr"/>
                      <a:r>
                        <a:rPr lang="en-IN" sz="800">
                          <a:effectLst/>
                        </a:rPr>
                        <a:t>-0.010155</a:t>
                      </a:r>
                    </a:p>
                  </a:txBody>
                  <a:tcPr anchor="ctr"/>
                </a:tc>
                <a:tc>
                  <a:txBody>
                    <a:bodyPr/>
                    <a:lstStyle/>
                    <a:p>
                      <a:pPr algn="r" fontAlgn="ctr"/>
                      <a:r>
                        <a:rPr lang="en-IN" sz="800">
                          <a:effectLst/>
                        </a:rPr>
                        <a:t>-0.013423</a:t>
                      </a:r>
                    </a:p>
                  </a:txBody>
                  <a:tcPr anchor="ctr"/>
                </a:tc>
                <a:tc>
                  <a:txBody>
                    <a:bodyPr/>
                    <a:lstStyle/>
                    <a:p>
                      <a:pPr algn="r" fontAlgn="ctr"/>
                      <a:r>
                        <a:rPr lang="en-IN" sz="800">
                          <a:effectLst/>
                        </a:rPr>
                        <a:t>0.049396</a:t>
                      </a:r>
                    </a:p>
                  </a:txBody>
                  <a:tcPr anchor="ctr"/>
                </a:tc>
                <a:tc>
                  <a:txBody>
                    <a:bodyPr/>
                    <a:lstStyle/>
                    <a:p>
                      <a:pPr algn="r" fontAlgn="ctr"/>
                      <a:r>
                        <a:rPr lang="en-IN" sz="800">
                          <a:effectLst/>
                        </a:rPr>
                        <a:t>0.006750</a:t>
                      </a:r>
                    </a:p>
                  </a:txBody>
                  <a:tcPr anchor="ctr"/>
                </a:tc>
                <a:tc>
                  <a:txBody>
                    <a:bodyPr/>
                    <a:lstStyle/>
                    <a:p>
                      <a:pPr algn="r" fontAlgn="ctr"/>
                      <a:r>
                        <a:rPr lang="en-IN" sz="800">
                          <a:effectLst/>
                        </a:rPr>
                        <a:t>1.000000</a:t>
                      </a:r>
                    </a:p>
                  </a:txBody>
                  <a:tcPr anchor="ctr"/>
                </a:tc>
                <a:tc>
                  <a:txBody>
                    <a:bodyPr/>
                    <a:lstStyle/>
                    <a:p>
                      <a:pPr algn="r" fontAlgn="ctr"/>
                      <a:r>
                        <a:rPr lang="en-IN" sz="800">
                          <a:effectLst/>
                        </a:rPr>
                        <a:t>0.015769</a:t>
                      </a:r>
                    </a:p>
                  </a:txBody>
                  <a:tcPr anchor="ctr"/>
                </a:tc>
                <a:tc>
                  <a:txBody>
                    <a:bodyPr/>
                    <a:lstStyle/>
                    <a:p>
                      <a:pPr algn="r" fontAlgn="ctr"/>
                      <a:r>
                        <a:rPr lang="en-IN" sz="800">
                          <a:effectLst/>
                        </a:rPr>
                        <a:t>0.007029</a:t>
                      </a:r>
                    </a:p>
                  </a:txBody>
                  <a:tcPr anchor="ctr"/>
                </a:tc>
                <a:tc>
                  <a:txBody>
                    <a:bodyPr/>
                    <a:lstStyle/>
                    <a:p>
                      <a:pPr algn="r" fontAlgn="ctr"/>
                      <a:r>
                        <a:rPr lang="en-IN" sz="800">
                          <a:effectLst/>
                        </a:rPr>
                        <a:t>0.022972</a:t>
                      </a:r>
                    </a:p>
                  </a:txBody>
                  <a:tcPr anchor="ctr"/>
                </a:tc>
                <a:tc>
                  <a:txBody>
                    <a:bodyPr/>
                    <a:lstStyle/>
                    <a:p>
                      <a:pPr algn="r" fontAlgn="ctr"/>
                      <a:r>
                        <a:rPr lang="en-IN" sz="800">
                          <a:effectLst/>
                        </a:rPr>
                        <a:t>0.004300</a:t>
                      </a:r>
                    </a:p>
                  </a:txBody>
                  <a:tcPr anchor="ctr"/>
                </a:tc>
                <a:tc>
                  <a:txBody>
                    <a:bodyPr/>
                    <a:lstStyle/>
                    <a:p>
                      <a:pPr algn="r" fontAlgn="ctr"/>
                      <a:r>
                        <a:rPr lang="en-IN" sz="800">
                          <a:effectLst/>
                        </a:rPr>
                        <a:t>0.008033</a:t>
                      </a:r>
                    </a:p>
                  </a:txBody>
                  <a:tcPr anchor="ctr"/>
                </a:tc>
                <a:tc>
                  <a:txBody>
                    <a:bodyPr/>
                    <a:lstStyle/>
                    <a:p>
                      <a:pPr algn="r" fontAlgn="ctr"/>
                      <a:r>
                        <a:rPr lang="en-IN" sz="800">
                          <a:effectLst/>
                        </a:rPr>
                        <a:t>-0.010092</a:t>
                      </a:r>
                    </a:p>
                  </a:txBody>
                  <a:tcPr anchor="ctr"/>
                </a:tc>
                <a:tc>
                  <a:txBody>
                    <a:bodyPr/>
                    <a:lstStyle/>
                    <a:p>
                      <a:pPr algn="r" fontAlgn="ctr"/>
                      <a:r>
                        <a:rPr lang="en-IN" sz="800">
                          <a:effectLst/>
                        </a:rPr>
                        <a:t>0.884754</a:t>
                      </a:r>
                    </a:p>
                  </a:txBody>
                  <a:tcPr anchor="ctr"/>
                </a:tc>
                <a:extLst>
                  <a:ext uri="{0D108BD9-81ED-4DB2-BD59-A6C34878D82A}">
                    <a16:rowId xmlns:a16="http://schemas.microsoft.com/office/drawing/2014/main" val="3058903038"/>
                  </a:ext>
                </a:extLst>
              </a:tr>
              <a:tr h="338054">
                <a:tc>
                  <a:txBody>
                    <a:bodyPr/>
                    <a:lstStyle/>
                    <a:p>
                      <a:pPr algn="r" fontAlgn="ctr"/>
                      <a:r>
                        <a:rPr lang="en-IN" sz="800" b="1">
                          <a:effectLst/>
                        </a:rPr>
                        <a:t>evening_mins</a:t>
                      </a:r>
                    </a:p>
                  </a:txBody>
                  <a:tcPr anchor="ctr"/>
                </a:tc>
                <a:tc>
                  <a:txBody>
                    <a:bodyPr/>
                    <a:lstStyle/>
                    <a:p>
                      <a:pPr algn="r" fontAlgn="ctr"/>
                      <a:r>
                        <a:rPr lang="en-IN" sz="800">
                          <a:effectLst/>
                        </a:rPr>
                        <a:t>-0.006757</a:t>
                      </a:r>
                    </a:p>
                  </a:txBody>
                  <a:tcPr anchor="ctr"/>
                </a:tc>
                <a:tc>
                  <a:txBody>
                    <a:bodyPr/>
                    <a:lstStyle/>
                    <a:p>
                      <a:pPr algn="r" fontAlgn="ctr"/>
                      <a:r>
                        <a:rPr lang="en-IN" sz="800">
                          <a:effectLst/>
                        </a:rPr>
                        <a:t>0.021545</a:t>
                      </a:r>
                    </a:p>
                  </a:txBody>
                  <a:tcPr anchor="ctr"/>
                </a:tc>
                <a:tc>
                  <a:txBody>
                    <a:bodyPr/>
                    <a:lstStyle/>
                    <a:p>
                      <a:pPr algn="r" fontAlgn="ctr"/>
                      <a:r>
                        <a:rPr lang="en-IN" sz="800">
                          <a:effectLst/>
                        </a:rPr>
                        <a:t>0.017562</a:t>
                      </a:r>
                    </a:p>
                  </a:txBody>
                  <a:tcPr anchor="ctr"/>
                </a:tc>
                <a:tc>
                  <a:txBody>
                    <a:bodyPr/>
                    <a:lstStyle/>
                    <a:p>
                      <a:pPr algn="r" fontAlgn="ctr"/>
                      <a:r>
                        <a:rPr lang="en-IN" sz="800">
                          <a:effectLst/>
                        </a:rPr>
                        <a:t>0.007043</a:t>
                      </a:r>
                    </a:p>
                  </a:txBody>
                  <a:tcPr anchor="ctr"/>
                </a:tc>
                <a:tc>
                  <a:txBody>
                    <a:bodyPr/>
                    <a:lstStyle/>
                    <a:p>
                      <a:pPr algn="r" fontAlgn="ctr"/>
                      <a:r>
                        <a:rPr lang="en-IN" sz="800">
                          <a:effectLst/>
                        </a:rPr>
                        <a:t>1.000000</a:t>
                      </a:r>
                    </a:p>
                  </a:txBody>
                  <a:tcPr anchor="ctr"/>
                </a:tc>
                <a:tc>
                  <a:txBody>
                    <a:bodyPr/>
                    <a:lstStyle/>
                    <a:p>
                      <a:pPr algn="r" fontAlgn="ctr"/>
                      <a:r>
                        <a:rPr lang="en-IN" sz="800">
                          <a:effectLst/>
                        </a:rPr>
                        <a:t>-0.012584</a:t>
                      </a:r>
                    </a:p>
                  </a:txBody>
                  <a:tcPr anchor="ctr"/>
                </a:tc>
                <a:tc>
                  <a:txBody>
                    <a:bodyPr/>
                    <a:lstStyle/>
                    <a:p>
                      <a:pPr algn="r" fontAlgn="ctr"/>
                      <a:r>
                        <a:rPr lang="en-IN" sz="800">
                          <a:effectLst/>
                        </a:rPr>
                        <a:t>-0.011035</a:t>
                      </a:r>
                    </a:p>
                  </a:txBody>
                  <a:tcPr anchor="ctr"/>
                </a:tc>
                <a:tc>
                  <a:txBody>
                    <a:bodyPr/>
                    <a:lstStyle/>
                    <a:p>
                      <a:pPr algn="r" fontAlgn="ctr"/>
                      <a:r>
                        <a:rPr lang="en-IN" sz="800">
                          <a:effectLst/>
                        </a:rPr>
                        <a:t>-0.012985</a:t>
                      </a:r>
                    </a:p>
                  </a:txBody>
                  <a:tcPr anchor="ctr"/>
                </a:tc>
                <a:tc>
                  <a:txBody>
                    <a:bodyPr/>
                    <a:lstStyle/>
                    <a:p>
                      <a:pPr algn="r" fontAlgn="ctr"/>
                      <a:r>
                        <a:rPr lang="en-IN" sz="800">
                          <a:effectLst/>
                        </a:rPr>
                        <a:t>0.019100</a:t>
                      </a:r>
                    </a:p>
                  </a:txBody>
                  <a:tcPr anchor="ctr"/>
                </a:tc>
                <a:tc>
                  <a:txBody>
                    <a:bodyPr/>
                    <a:lstStyle/>
                    <a:p>
                      <a:pPr algn="r" fontAlgn="ctr"/>
                      <a:r>
                        <a:rPr lang="en-IN" sz="800">
                          <a:effectLst/>
                        </a:rPr>
                        <a:t>-0.021451</a:t>
                      </a:r>
                    </a:p>
                  </a:txBody>
                  <a:tcPr anchor="ctr"/>
                </a:tc>
                <a:tc>
                  <a:txBody>
                    <a:bodyPr/>
                    <a:lstStyle/>
                    <a:p>
                      <a:pPr algn="r" fontAlgn="ctr"/>
                      <a:r>
                        <a:rPr lang="en-IN" sz="800">
                          <a:effectLst/>
                        </a:rPr>
                        <a:t>0.007050</a:t>
                      </a:r>
                    </a:p>
                  </a:txBody>
                  <a:tcPr anchor="ctr"/>
                </a:tc>
                <a:tc>
                  <a:txBody>
                    <a:bodyPr/>
                    <a:lstStyle/>
                    <a:p>
                      <a:pPr algn="r" fontAlgn="ctr"/>
                      <a:r>
                        <a:rPr lang="en-IN" sz="800">
                          <a:effectLst/>
                        </a:rPr>
                        <a:t>-0.011430</a:t>
                      </a:r>
                    </a:p>
                  </a:txBody>
                  <a:tcPr anchor="ctr"/>
                </a:tc>
                <a:tc>
                  <a:txBody>
                    <a:bodyPr/>
                    <a:lstStyle/>
                    <a:p>
                      <a:pPr algn="r" fontAlgn="ctr"/>
                      <a:r>
                        <a:rPr lang="en-IN" sz="800">
                          <a:effectLst/>
                        </a:rPr>
                        <a:t>1.000000</a:t>
                      </a:r>
                    </a:p>
                  </a:txBody>
                  <a:tcPr anchor="ctr"/>
                </a:tc>
                <a:tc>
                  <a:txBody>
                    <a:bodyPr/>
                    <a:lstStyle/>
                    <a:p>
                      <a:pPr algn="r" fontAlgn="ctr"/>
                      <a:r>
                        <a:rPr lang="en-IN" sz="800">
                          <a:effectLst/>
                        </a:rPr>
                        <a:t>0.007586</a:t>
                      </a:r>
                    </a:p>
                  </a:txBody>
                  <a:tcPr anchor="ctr"/>
                </a:tc>
                <a:tc>
                  <a:txBody>
                    <a:bodyPr/>
                    <a:lstStyle/>
                    <a:p>
                      <a:pPr algn="r" fontAlgn="ctr"/>
                      <a:r>
                        <a:rPr lang="en-IN" sz="800">
                          <a:effectLst/>
                        </a:rPr>
                        <a:t>-0.012593</a:t>
                      </a:r>
                    </a:p>
                  </a:txBody>
                  <a:tcPr anchor="ctr"/>
                </a:tc>
                <a:tc>
                  <a:txBody>
                    <a:bodyPr/>
                    <a:lstStyle/>
                    <a:p>
                      <a:pPr algn="r" fontAlgn="ctr"/>
                      <a:r>
                        <a:rPr lang="en-IN" sz="800">
                          <a:effectLst/>
                        </a:rPr>
                        <a:t>0.002541</a:t>
                      </a:r>
                    </a:p>
                  </a:txBody>
                  <a:tcPr anchor="ctr"/>
                </a:tc>
                <a:tc>
                  <a:txBody>
                    <a:bodyPr/>
                    <a:lstStyle/>
                    <a:p>
                      <a:pPr algn="r" fontAlgn="ctr"/>
                      <a:r>
                        <a:rPr lang="en-IN" sz="800">
                          <a:effectLst/>
                        </a:rPr>
                        <a:t>-0.011067</a:t>
                      </a:r>
                    </a:p>
                  </a:txBody>
                  <a:tcPr anchor="ctr"/>
                </a:tc>
                <a:tc>
                  <a:txBody>
                    <a:bodyPr/>
                    <a:lstStyle/>
                    <a:p>
                      <a:pPr algn="r" fontAlgn="ctr"/>
                      <a:r>
                        <a:rPr lang="en-IN" sz="800" dirty="0">
                          <a:effectLst/>
                        </a:rPr>
                        <a:t>0.413143</a:t>
                      </a:r>
                    </a:p>
                  </a:txBody>
                  <a:tcPr anchor="ctr"/>
                </a:tc>
                <a:extLst>
                  <a:ext uri="{0D108BD9-81ED-4DB2-BD59-A6C34878D82A}">
                    <a16:rowId xmlns:a16="http://schemas.microsoft.com/office/drawing/2014/main" val="1611148676"/>
                  </a:ext>
                </a:extLst>
              </a:tr>
              <a:tr h="338054">
                <a:tc>
                  <a:txBody>
                    <a:bodyPr/>
                    <a:lstStyle/>
                    <a:p>
                      <a:pPr algn="r" fontAlgn="ctr"/>
                      <a:r>
                        <a:rPr lang="en-IN" sz="800" b="1">
                          <a:effectLst/>
                        </a:rPr>
                        <a:t>night_mins</a:t>
                      </a:r>
                    </a:p>
                  </a:txBody>
                  <a:tcPr anchor="ctr"/>
                </a:tc>
                <a:tc>
                  <a:txBody>
                    <a:bodyPr/>
                    <a:lstStyle/>
                    <a:p>
                      <a:pPr algn="r" fontAlgn="ctr"/>
                      <a:r>
                        <a:rPr lang="en-IN" sz="800">
                          <a:effectLst/>
                        </a:rPr>
                        <a:t>-0.008955</a:t>
                      </a:r>
                    </a:p>
                  </a:txBody>
                  <a:tcPr anchor="ctr"/>
                </a:tc>
                <a:tc>
                  <a:txBody>
                    <a:bodyPr/>
                    <a:lstStyle/>
                    <a:p>
                      <a:pPr algn="r" fontAlgn="ctr"/>
                      <a:r>
                        <a:rPr lang="en-IN" sz="800">
                          <a:effectLst/>
                        </a:rPr>
                        <a:t>0.006079</a:t>
                      </a:r>
                    </a:p>
                  </a:txBody>
                  <a:tcPr anchor="ctr"/>
                </a:tc>
                <a:tc>
                  <a:txBody>
                    <a:bodyPr/>
                    <a:lstStyle/>
                    <a:p>
                      <a:pPr algn="r" fontAlgn="ctr"/>
                      <a:r>
                        <a:rPr lang="en-IN" sz="800">
                          <a:effectLst/>
                        </a:rPr>
                        <a:t>0.007681</a:t>
                      </a:r>
                    </a:p>
                  </a:txBody>
                  <a:tcPr anchor="ctr"/>
                </a:tc>
                <a:tc>
                  <a:txBody>
                    <a:bodyPr/>
                    <a:lstStyle/>
                    <a:p>
                      <a:pPr algn="r" fontAlgn="ctr"/>
                      <a:r>
                        <a:rPr lang="en-IN" sz="800">
                          <a:effectLst/>
                        </a:rPr>
                        <a:t>0.004323</a:t>
                      </a:r>
                    </a:p>
                  </a:txBody>
                  <a:tcPr anchor="ctr"/>
                </a:tc>
                <a:tc>
                  <a:txBody>
                    <a:bodyPr/>
                    <a:lstStyle/>
                    <a:p>
                      <a:pPr algn="r" fontAlgn="ctr"/>
                      <a:r>
                        <a:rPr lang="en-IN" sz="800">
                          <a:effectLst/>
                        </a:rPr>
                        <a:t>-0.012584</a:t>
                      </a:r>
                    </a:p>
                  </a:txBody>
                  <a:tcPr anchor="ctr"/>
                </a:tc>
                <a:tc>
                  <a:txBody>
                    <a:bodyPr/>
                    <a:lstStyle/>
                    <a:p>
                      <a:pPr algn="r" fontAlgn="ctr"/>
                      <a:r>
                        <a:rPr lang="en-IN" sz="800">
                          <a:effectLst/>
                        </a:rPr>
                        <a:t>1.000000</a:t>
                      </a:r>
                    </a:p>
                  </a:txBody>
                  <a:tcPr anchor="ctr"/>
                </a:tc>
                <a:tc>
                  <a:txBody>
                    <a:bodyPr/>
                    <a:lstStyle/>
                    <a:p>
                      <a:pPr algn="r" fontAlgn="ctr"/>
                      <a:r>
                        <a:rPr lang="en-IN" sz="800">
                          <a:effectLst/>
                        </a:rPr>
                        <a:t>-0.015207</a:t>
                      </a:r>
                    </a:p>
                  </a:txBody>
                  <a:tcPr anchor="ctr"/>
                </a:tc>
                <a:tc>
                  <a:txBody>
                    <a:bodyPr/>
                    <a:lstStyle/>
                    <a:p>
                      <a:pPr algn="r" fontAlgn="ctr"/>
                      <a:r>
                        <a:rPr lang="en-IN" sz="800">
                          <a:effectLst/>
                        </a:rPr>
                        <a:t>-0.009288</a:t>
                      </a:r>
                    </a:p>
                  </a:txBody>
                  <a:tcPr anchor="ctr"/>
                </a:tc>
                <a:tc>
                  <a:txBody>
                    <a:bodyPr/>
                    <a:lstStyle/>
                    <a:p>
                      <a:pPr algn="r" fontAlgn="ctr"/>
                      <a:r>
                        <a:rPr lang="en-IN" sz="800">
                          <a:effectLst/>
                        </a:rPr>
                        <a:t>-0.028905</a:t>
                      </a:r>
                    </a:p>
                  </a:txBody>
                  <a:tcPr anchor="ctr"/>
                </a:tc>
                <a:tc>
                  <a:txBody>
                    <a:bodyPr/>
                    <a:lstStyle/>
                    <a:p>
                      <a:pPr algn="r" fontAlgn="ctr"/>
                      <a:r>
                        <a:rPr lang="en-IN" sz="800">
                          <a:effectLst/>
                        </a:rPr>
                        <a:t>0.022938</a:t>
                      </a:r>
                    </a:p>
                  </a:txBody>
                  <a:tcPr anchor="ctr"/>
                </a:tc>
                <a:tc>
                  <a:txBody>
                    <a:bodyPr/>
                    <a:lstStyle/>
                    <a:p>
                      <a:pPr algn="r" fontAlgn="ctr"/>
                      <a:r>
                        <a:rPr lang="en-IN" sz="800">
                          <a:effectLst/>
                        </a:rPr>
                        <a:t>0.004324</a:t>
                      </a:r>
                    </a:p>
                  </a:txBody>
                  <a:tcPr anchor="ctr"/>
                </a:tc>
                <a:tc>
                  <a:txBody>
                    <a:bodyPr/>
                    <a:lstStyle/>
                    <a:p>
                      <a:pPr algn="r" fontAlgn="ctr"/>
                      <a:r>
                        <a:rPr lang="en-IN" sz="800">
                          <a:effectLst/>
                        </a:rPr>
                        <a:t>-0.002093</a:t>
                      </a:r>
                    </a:p>
                  </a:txBody>
                  <a:tcPr anchor="ctr"/>
                </a:tc>
                <a:tc>
                  <a:txBody>
                    <a:bodyPr/>
                    <a:lstStyle/>
                    <a:p>
                      <a:pPr algn="r" fontAlgn="ctr"/>
                      <a:r>
                        <a:rPr lang="en-IN" sz="800">
                          <a:effectLst/>
                        </a:rPr>
                        <a:t>-0.012592</a:t>
                      </a:r>
                    </a:p>
                  </a:txBody>
                  <a:tcPr anchor="ctr"/>
                </a:tc>
                <a:tc>
                  <a:txBody>
                    <a:bodyPr/>
                    <a:lstStyle/>
                    <a:p>
                      <a:pPr algn="r" fontAlgn="ctr"/>
                      <a:r>
                        <a:rPr lang="en-IN" sz="800">
                          <a:effectLst/>
                        </a:rPr>
                        <a:t>0.011204</a:t>
                      </a:r>
                    </a:p>
                  </a:txBody>
                  <a:tcPr anchor="ctr"/>
                </a:tc>
                <a:tc>
                  <a:txBody>
                    <a:bodyPr/>
                    <a:lstStyle/>
                    <a:p>
                      <a:pPr algn="r" fontAlgn="ctr"/>
                      <a:r>
                        <a:rPr lang="en-IN" sz="800">
                          <a:effectLst/>
                        </a:rPr>
                        <a:t>0.999999</a:t>
                      </a:r>
                    </a:p>
                  </a:txBody>
                  <a:tcPr anchor="ctr"/>
                </a:tc>
                <a:tc>
                  <a:txBody>
                    <a:bodyPr/>
                    <a:lstStyle/>
                    <a:p>
                      <a:pPr algn="r" fontAlgn="ctr"/>
                      <a:r>
                        <a:rPr lang="en-IN" sz="800">
                          <a:effectLst/>
                        </a:rPr>
                        <a:t>-0.012353</a:t>
                      </a:r>
                    </a:p>
                  </a:txBody>
                  <a:tcPr anchor="ctr"/>
                </a:tc>
                <a:tc>
                  <a:txBody>
                    <a:bodyPr/>
                    <a:lstStyle/>
                    <a:p>
                      <a:pPr algn="r" fontAlgn="ctr"/>
                      <a:r>
                        <a:rPr lang="en-IN" sz="800">
                          <a:effectLst/>
                        </a:rPr>
                        <a:t>-0.015180</a:t>
                      </a:r>
                    </a:p>
                  </a:txBody>
                  <a:tcPr anchor="ctr"/>
                </a:tc>
                <a:tc>
                  <a:txBody>
                    <a:bodyPr/>
                    <a:lstStyle/>
                    <a:p>
                      <a:pPr algn="r" fontAlgn="ctr"/>
                      <a:r>
                        <a:rPr lang="en-IN" sz="800">
                          <a:effectLst/>
                        </a:rPr>
                        <a:t>0.214257</a:t>
                      </a:r>
                    </a:p>
                  </a:txBody>
                  <a:tcPr anchor="ctr"/>
                </a:tc>
                <a:extLst>
                  <a:ext uri="{0D108BD9-81ED-4DB2-BD59-A6C34878D82A}">
                    <a16:rowId xmlns:a16="http://schemas.microsoft.com/office/drawing/2014/main" val="3586219228"/>
                  </a:ext>
                </a:extLst>
              </a:tr>
              <a:tr h="397259">
                <a:tc>
                  <a:txBody>
                    <a:bodyPr/>
                    <a:lstStyle/>
                    <a:p>
                      <a:pPr algn="r" fontAlgn="ctr"/>
                      <a:r>
                        <a:rPr lang="en-IN" sz="800" b="1">
                          <a:effectLst/>
                        </a:rPr>
                        <a:t>international_mins</a:t>
                      </a:r>
                    </a:p>
                  </a:txBody>
                  <a:tcPr anchor="ctr"/>
                </a:tc>
                <a:tc>
                  <a:txBody>
                    <a:bodyPr/>
                    <a:lstStyle/>
                    <a:p>
                      <a:pPr algn="r" fontAlgn="ctr"/>
                      <a:r>
                        <a:rPr lang="en-IN" sz="800">
                          <a:effectLst/>
                        </a:rPr>
                        <a:t>0.009514</a:t>
                      </a:r>
                    </a:p>
                  </a:txBody>
                  <a:tcPr anchor="ctr"/>
                </a:tc>
                <a:tc>
                  <a:txBody>
                    <a:bodyPr/>
                    <a:lstStyle/>
                    <a:p>
                      <a:pPr algn="r" fontAlgn="ctr"/>
                      <a:r>
                        <a:rPr lang="en-IN" sz="800">
                          <a:effectLst/>
                        </a:rPr>
                        <a:t>-0.001318</a:t>
                      </a:r>
                    </a:p>
                  </a:txBody>
                  <a:tcPr anchor="ctr"/>
                </a:tc>
                <a:tc>
                  <a:txBody>
                    <a:bodyPr/>
                    <a:lstStyle/>
                    <a:p>
                      <a:pPr algn="r" fontAlgn="ctr"/>
                      <a:r>
                        <a:rPr lang="en-IN" sz="800">
                          <a:effectLst/>
                        </a:rPr>
                        <a:t>0.002856</a:t>
                      </a:r>
                    </a:p>
                  </a:txBody>
                  <a:tcPr anchor="ctr"/>
                </a:tc>
                <a:tc>
                  <a:txBody>
                    <a:bodyPr/>
                    <a:lstStyle/>
                    <a:p>
                      <a:pPr algn="r" fontAlgn="ctr"/>
                      <a:r>
                        <a:rPr lang="en-IN" sz="800">
                          <a:effectLst/>
                        </a:rPr>
                        <a:t>-0.010155</a:t>
                      </a:r>
                    </a:p>
                  </a:txBody>
                  <a:tcPr anchor="ctr"/>
                </a:tc>
                <a:tc>
                  <a:txBody>
                    <a:bodyPr/>
                    <a:lstStyle/>
                    <a:p>
                      <a:pPr algn="r" fontAlgn="ctr"/>
                      <a:r>
                        <a:rPr lang="en-IN" sz="800">
                          <a:effectLst/>
                        </a:rPr>
                        <a:t>-0.011035</a:t>
                      </a:r>
                    </a:p>
                  </a:txBody>
                  <a:tcPr anchor="ctr"/>
                </a:tc>
                <a:tc>
                  <a:txBody>
                    <a:bodyPr/>
                    <a:lstStyle/>
                    <a:p>
                      <a:pPr algn="r" fontAlgn="ctr"/>
                      <a:r>
                        <a:rPr lang="en-IN" sz="800">
                          <a:effectLst/>
                        </a:rPr>
                        <a:t>-0.015207</a:t>
                      </a:r>
                    </a:p>
                  </a:txBody>
                  <a:tcPr anchor="ctr"/>
                </a:tc>
                <a:tc>
                  <a:txBody>
                    <a:bodyPr/>
                    <a:lstStyle/>
                    <a:p>
                      <a:pPr algn="r" fontAlgn="ctr"/>
                      <a:r>
                        <a:rPr lang="en-IN" sz="800">
                          <a:effectLst/>
                        </a:rPr>
                        <a:t>1.000000</a:t>
                      </a:r>
                    </a:p>
                  </a:txBody>
                  <a:tcPr anchor="ctr"/>
                </a:tc>
                <a:tc>
                  <a:txBody>
                    <a:bodyPr/>
                    <a:lstStyle/>
                    <a:p>
                      <a:pPr algn="r" fontAlgn="ctr"/>
                      <a:r>
                        <a:rPr lang="en-IN" sz="800">
                          <a:effectLst/>
                        </a:rPr>
                        <a:t>-0.009640</a:t>
                      </a:r>
                    </a:p>
                  </a:txBody>
                  <a:tcPr anchor="ctr"/>
                </a:tc>
                <a:tc>
                  <a:txBody>
                    <a:bodyPr/>
                    <a:lstStyle/>
                    <a:p>
                      <a:pPr algn="r" fontAlgn="ctr"/>
                      <a:r>
                        <a:rPr lang="en-IN" sz="800">
                          <a:effectLst/>
                        </a:rPr>
                        <a:t>0.045871</a:t>
                      </a:r>
                    </a:p>
                  </a:txBody>
                  <a:tcPr anchor="ctr"/>
                </a:tc>
                <a:tc>
                  <a:txBody>
                    <a:bodyPr/>
                    <a:lstStyle/>
                    <a:p>
                      <a:pPr algn="r" fontAlgn="ctr"/>
                      <a:r>
                        <a:rPr lang="en-IN" sz="800">
                          <a:effectLst/>
                        </a:rPr>
                        <a:t>0.021565</a:t>
                      </a:r>
                    </a:p>
                  </a:txBody>
                  <a:tcPr anchor="ctr"/>
                </a:tc>
                <a:tc>
                  <a:txBody>
                    <a:bodyPr/>
                    <a:lstStyle/>
                    <a:p>
                      <a:pPr algn="r" fontAlgn="ctr"/>
                      <a:r>
                        <a:rPr lang="en-IN" sz="800">
                          <a:effectLst/>
                        </a:rPr>
                        <a:t>-0.010157</a:t>
                      </a:r>
                    </a:p>
                  </a:txBody>
                  <a:tcPr anchor="ctr"/>
                </a:tc>
                <a:tc>
                  <a:txBody>
                    <a:bodyPr/>
                    <a:lstStyle/>
                    <a:p>
                      <a:pPr algn="r" fontAlgn="ctr"/>
                      <a:r>
                        <a:rPr lang="en-IN" sz="800">
                          <a:effectLst/>
                        </a:rPr>
                        <a:t>0.008703</a:t>
                      </a:r>
                    </a:p>
                  </a:txBody>
                  <a:tcPr anchor="ctr"/>
                </a:tc>
                <a:tc>
                  <a:txBody>
                    <a:bodyPr/>
                    <a:lstStyle/>
                    <a:p>
                      <a:pPr algn="r" fontAlgn="ctr"/>
                      <a:r>
                        <a:rPr lang="en-IN" sz="800">
                          <a:effectLst/>
                        </a:rPr>
                        <a:t>-0.011043</a:t>
                      </a:r>
                    </a:p>
                  </a:txBody>
                  <a:tcPr anchor="ctr"/>
                </a:tc>
                <a:tc>
                  <a:txBody>
                    <a:bodyPr/>
                    <a:lstStyle/>
                    <a:p>
                      <a:pPr algn="r" fontAlgn="ctr"/>
                      <a:r>
                        <a:rPr lang="en-IN" sz="800">
                          <a:effectLst/>
                        </a:rPr>
                        <a:t>-0.013605</a:t>
                      </a:r>
                    </a:p>
                  </a:txBody>
                  <a:tcPr anchor="ctr"/>
                </a:tc>
                <a:tc>
                  <a:txBody>
                    <a:bodyPr/>
                    <a:lstStyle/>
                    <a:p>
                      <a:pPr algn="r" fontAlgn="ctr"/>
                      <a:r>
                        <a:rPr lang="en-IN" sz="800">
                          <a:effectLst/>
                        </a:rPr>
                        <a:t>-0.015214</a:t>
                      </a:r>
                    </a:p>
                  </a:txBody>
                  <a:tcPr anchor="ctr"/>
                </a:tc>
                <a:tc>
                  <a:txBody>
                    <a:bodyPr/>
                    <a:lstStyle/>
                    <a:p>
                      <a:pPr algn="r" fontAlgn="ctr"/>
                      <a:r>
                        <a:rPr lang="en-IN" sz="800">
                          <a:effectLst/>
                        </a:rPr>
                        <a:t>0.032304</a:t>
                      </a:r>
                    </a:p>
                  </a:txBody>
                  <a:tcPr anchor="ctr"/>
                </a:tc>
                <a:tc>
                  <a:txBody>
                    <a:bodyPr/>
                    <a:lstStyle/>
                    <a:p>
                      <a:pPr algn="r" fontAlgn="ctr"/>
                      <a:r>
                        <a:rPr lang="en-IN" sz="800">
                          <a:effectLst/>
                        </a:rPr>
                        <a:t>0.999993</a:t>
                      </a:r>
                    </a:p>
                  </a:txBody>
                  <a:tcPr anchor="ctr"/>
                </a:tc>
                <a:tc>
                  <a:txBody>
                    <a:bodyPr/>
                    <a:lstStyle/>
                    <a:p>
                      <a:pPr algn="r" fontAlgn="ctr"/>
                      <a:r>
                        <a:rPr lang="en-IN" sz="800" dirty="0">
                          <a:effectLst/>
                        </a:rPr>
                        <a:t>0.054988</a:t>
                      </a:r>
                    </a:p>
                  </a:txBody>
                  <a:tcPr anchor="ctr"/>
                </a:tc>
                <a:extLst>
                  <a:ext uri="{0D108BD9-81ED-4DB2-BD59-A6C34878D82A}">
                    <a16:rowId xmlns:a16="http://schemas.microsoft.com/office/drawing/2014/main" val="2432001204"/>
                  </a:ext>
                </a:extLst>
              </a:tr>
              <a:tr h="460983">
                <a:tc>
                  <a:txBody>
                    <a:bodyPr/>
                    <a:lstStyle/>
                    <a:p>
                      <a:pPr algn="r" fontAlgn="ctr"/>
                      <a:r>
                        <a:rPr lang="en-IN" sz="800" b="1">
                          <a:effectLst/>
                        </a:rPr>
                        <a:t>customer_service_calls</a:t>
                      </a:r>
                    </a:p>
                  </a:txBody>
                  <a:tcPr anchor="ctr"/>
                </a:tc>
                <a:tc>
                  <a:txBody>
                    <a:bodyPr/>
                    <a:lstStyle/>
                    <a:p>
                      <a:pPr algn="r" fontAlgn="ctr"/>
                      <a:r>
                        <a:rPr lang="en-IN" sz="800">
                          <a:effectLst/>
                        </a:rPr>
                        <a:t>-0.003796</a:t>
                      </a:r>
                    </a:p>
                  </a:txBody>
                  <a:tcPr anchor="ctr"/>
                </a:tc>
                <a:tc>
                  <a:txBody>
                    <a:bodyPr/>
                    <a:lstStyle/>
                    <a:p>
                      <a:pPr algn="r" fontAlgn="ctr"/>
                      <a:r>
                        <a:rPr lang="en-IN" sz="800">
                          <a:effectLst/>
                        </a:rPr>
                        <a:t>-0.017824</a:t>
                      </a:r>
                    </a:p>
                  </a:txBody>
                  <a:tcPr anchor="ctr"/>
                </a:tc>
                <a:tc>
                  <a:txBody>
                    <a:bodyPr/>
                    <a:lstStyle/>
                    <a:p>
                      <a:pPr algn="r" fontAlgn="ctr"/>
                      <a:r>
                        <a:rPr lang="en-IN" sz="800">
                          <a:effectLst/>
                        </a:rPr>
                        <a:t>-0.013263</a:t>
                      </a:r>
                    </a:p>
                  </a:txBody>
                  <a:tcPr anchor="ctr"/>
                </a:tc>
                <a:tc>
                  <a:txBody>
                    <a:bodyPr/>
                    <a:lstStyle/>
                    <a:p>
                      <a:pPr algn="r" fontAlgn="ctr"/>
                      <a:r>
                        <a:rPr lang="en-IN" sz="800">
                          <a:effectLst/>
                        </a:rPr>
                        <a:t>-0.013423</a:t>
                      </a:r>
                    </a:p>
                  </a:txBody>
                  <a:tcPr anchor="ctr"/>
                </a:tc>
                <a:tc>
                  <a:txBody>
                    <a:bodyPr/>
                    <a:lstStyle/>
                    <a:p>
                      <a:pPr algn="r" fontAlgn="ctr"/>
                      <a:r>
                        <a:rPr lang="en-IN" sz="800">
                          <a:effectLst/>
                        </a:rPr>
                        <a:t>-0.012985</a:t>
                      </a:r>
                    </a:p>
                  </a:txBody>
                  <a:tcPr anchor="ctr"/>
                </a:tc>
                <a:tc>
                  <a:txBody>
                    <a:bodyPr/>
                    <a:lstStyle/>
                    <a:p>
                      <a:pPr algn="r" fontAlgn="ctr"/>
                      <a:r>
                        <a:rPr lang="en-IN" sz="800">
                          <a:effectLst/>
                        </a:rPr>
                        <a:t>-0.009288</a:t>
                      </a:r>
                    </a:p>
                  </a:txBody>
                  <a:tcPr anchor="ctr"/>
                </a:tc>
                <a:tc>
                  <a:txBody>
                    <a:bodyPr/>
                    <a:lstStyle/>
                    <a:p>
                      <a:pPr algn="r" fontAlgn="ctr"/>
                      <a:r>
                        <a:rPr lang="en-IN" sz="800">
                          <a:effectLst/>
                        </a:rPr>
                        <a:t>-0.009640</a:t>
                      </a:r>
                    </a:p>
                  </a:txBody>
                  <a:tcPr anchor="ctr"/>
                </a:tc>
                <a:tc>
                  <a:txBody>
                    <a:bodyPr/>
                    <a:lstStyle/>
                    <a:p>
                      <a:pPr algn="r" fontAlgn="ctr"/>
                      <a:r>
                        <a:rPr lang="en-IN" sz="800">
                          <a:effectLst/>
                        </a:rPr>
                        <a:t>1.000000</a:t>
                      </a:r>
                    </a:p>
                  </a:txBody>
                  <a:tcPr anchor="ctr"/>
                </a:tc>
                <a:tc>
                  <a:txBody>
                    <a:bodyPr/>
                    <a:lstStyle/>
                    <a:p>
                      <a:pPr algn="r" fontAlgn="ctr"/>
                      <a:r>
                        <a:rPr lang="en-IN" sz="800">
                          <a:effectLst/>
                        </a:rPr>
                        <a:t>-0.024522</a:t>
                      </a:r>
                    </a:p>
                  </a:txBody>
                  <a:tcPr anchor="ctr"/>
                </a:tc>
                <a:tc>
                  <a:txBody>
                    <a:bodyPr/>
                    <a:lstStyle/>
                    <a:p>
                      <a:pPr algn="r" fontAlgn="ctr"/>
                      <a:r>
                        <a:rPr lang="en-IN" sz="800">
                          <a:effectLst/>
                        </a:rPr>
                        <a:t>-0.018942</a:t>
                      </a:r>
                    </a:p>
                  </a:txBody>
                  <a:tcPr anchor="ctr"/>
                </a:tc>
                <a:tc>
                  <a:txBody>
                    <a:bodyPr/>
                    <a:lstStyle/>
                    <a:p>
                      <a:pPr algn="r" fontAlgn="ctr"/>
                      <a:r>
                        <a:rPr lang="en-IN" sz="800">
                          <a:effectLst/>
                        </a:rPr>
                        <a:t>-0.013427</a:t>
                      </a:r>
                    </a:p>
                  </a:txBody>
                  <a:tcPr anchor="ctr"/>
                </a:tc>
                <a:tc>
                  <a:txBody>
                    <a:bodyPr/>
                    <a:lstStyle/>
                    <a:p>
                      <a:pPr algn="r" fontAlgn="ctr"/>
                      <a:r>
                        <a:rPr lang="en-IN" sz="800">
                          <a:effectLst/>
                        </a:rPr>
                        <a:t>0.002423</a:t>
                      </a:r>
                    </a:p>
                  </a:txBody>
                  <a:tcPr anchor="ctr"/>
                </a:tc>
                <a:tc>
                  <a:txBody>
                    <a:bodyPr/>
                    <a:lstStyle/>
                    <a:p>
                      <a:pPr algn="r" fontAlgn="ctr"/>
                      <a:r>
                        <a:rPr lang="en-IN" sz="800">
                          <a:effectLst/>
                        </a:rPr>
                        <a:t>-0.012987</a:t>
                      </a:r>
                    </a:p>
                  </a:txBody>
                  <a:tcPr anchor="ctr"/>
                </a:tc>
                <a:tc>
                  <a:txBody>
                    <a:bodyPr/>
                    <a:lstStyle/>
                    <a:p>
                      <a:pPr algn="r" fontAlgn="ctr"/>
                      <a:r>
                        <a:rPr lang="en-IN" sz="800">
                          <a:effectLst/>
                        </a:rPr>
                        <a:t>-0.012802</a:t>
                      </a:r>
                    </a:p>
                  </a:txBody>
                  <a:tcPr anchor="ctr"/>
                </a:tc>
                <a:tc>
                  <a:txBody>
                    <a:bodyPr/>
                    <a:lstStyle/>
                    <a:p>
                      <a:pPr algn="r" fontAlgn="ctr"/>
                      <a:r>
                        <a:rPr lang="en-IN" sz="800">
                          <a:effectLst/>
                        </a:rPr>
                        <a:t>-0.009277</a:t>
                      </a:r>
                    </a:p>
                  </a:txBody>
                  <a:tcPr anchor="ctr"/>
                </a:tc>
                <a:tc>
                  <a:txBody>
                    <a:bodyPr/>
                    <a:lstStyle/>
                    <a:p>
                      <a:pPr algn="r" fontAlgn="ctr"/>
                      <a:r>
                        <a:rPr lang="en-IN" sz="800">
                          <a:effectLst/>
                        </a:rPr>
                        <a:t>-0.017561</a:t>
                      </a:r>
                    </a:p>
                  </a:txBody>
                  <a:tcPr anchor="ctr"/>
                </a:tc>
                <a:tc>
                  <a:txBody>
                    <a:bodyPr/>
                    <a:lstStyle/>
                    <a:p>
                      <a:pPr algn="r" fontAlgn="ctr"/>
                      <a:r>
                        <a:rPr lang="en-IN" sz="800">
                          <a:effectLst/>
                        </a:rPr>
                        <a:t>-0.009675</a:t>
                      </a:r>
                    </a:p>
                  </a:txBody>
                  <a:tcPr anchor="ctr"/>
                </a:tc>
                <a:tc>
                  <a:txBody>
                    <a:bodyPr/>
                    <a:lstStyle/>
                    <a:p>
                      <a:pPr algn="r" fontAlgn="ctr"/>
                      <a:r>
                        <a:rPr lang="en-IN" sz="800">
                          <a:effectLst/>
                        </a:rPr>
                        <a:t>-0.019873</a:t>
                      </a:r>
                    </a:p>
                  </a:txBody>
                  <a:tcPr anchor="ctr"/>
                </a:tc>
                <a:extLst>
                  <a:ext uri="{0D108BD9-81ED-4DB2-BD59-A6C34878D82A}">
                    <a16:rowId xmlns:a16="http://schemas.microsoft.com/office/drawing/2014/main" val="2302235777"/>
                  </a:ext>
                </a:extLst>
              </a:tr>
              <a:tr h="338054">
                <a:tc>
                  <a:txBody>
                    <a:bodyPr/>
                    <a:lstStyle/>
                    <a:p>
                      <a:pPr algn="r" fontAlgn="ctr"/>
                      <a:r>
                        <a:rPr lang="en-IN" sz="800" b="1" dirty="0" err="1">
                          <a:effectLst/>
                        </a:rPr>
                        <a:t>international_pla</a:t>
                      </a:r>
                      <a:endParaRPr lang="en-IN" sz="800" b="1" dirty="0">
                        <a:effectLst/>
                      </a:endParaRPr>
                    </a:p>
                  </a:txBody>
                  <a:tcPr anchor="ctr"/>
                </a:tc>
                <a:tc>
                  <a:txBody>
                    <a:bodyPr/>
                    <a:lstStyle/>
                    <a:p>
                      <a:pPr algn="r" fontAlgn="ctr"/>
                      <a:r>
                        <a:rPr lang="en-IN" sz="800">
                          <a:effectLst/>
                        </a:rPr>
                        <a:t>0.024735</a:t>
                      </a:r>
                    </a:p>
                  </a:txBody>
                  <a:tcPr anchor="ctr"/>
                </a:tc>
                <a:tc>
                  <a:txBody>
                    <a:bodyPr/>
                    <a:lstStyle/>
                    <a:p>
                      <a:pPr algn="r" fontAlgn="ctr"/>
                      <a:r>
                        <a:rPr lang="en-IN" sz="800">
                          <a:effectLst/>
                        </a:rPr>
                        <a:t>0.006006</a:t>
                      </a:r>
                    </a:p>
                  </a:txBody>
                  <a:tcPr anchor="ctr"/>
                </a:tc>
                <a:tc>
                  <a:txBody>
                    <a:bodyPr/>
                    <a:lstStyle/>
                    <a:p>
                      <a:pPr algn="r" fontAlgn="ctr"/>
                      <a:r>
                        <a:rPr lang="en-IN" sz="800">
                          <a:effectLst/>
                        </a:rPr>
                        <a:t>0.008745</a:t>
                      </a:r>
                    </a:p>
                  </a:txBody>
                  <a:tcPr anchor="ctr"/>
                </a:tc>
                <a:tc>
                  <a:txBody>
                    <a:bodyPr/>
                    <a:lstStyle/>
                    <a:p>
                      <a:pPr algn="r" fontAlgn="ctr"/>
                      <a:r>
                        <a:rPr lang="en-IN" sz="800">
                          <a:effectLst/>
                        </a:rPr>
                        <a:t>0.049396</a:t>
                      </a:r>
                    </a:p>
                  </a:txBody>
                  <a:tcPr anchor="ctr"/>
                </a:tc>
                <a:tc>
                  <a:txBody>
                    <a:bodyPr/>
                    <a:lstStyle/>
                    <a:p>
                      <a:pPr algn="r" fontAlgn="ctr"/>
                      <a:r>
                        <a:rPr lang="en-IN" sz="800">
                          <a:effectLst/>
                        </a:rPr>
                        <a:t>0.019100</a:t>
                      </a:r>
                    </a:p>
                  </a:txBody>
                  <a:tcPr anchor="ctr"/>
                </a:tc>
                <a:tc>
                  <a:txBody>
                    <a:bodyPr/>
                    <a:lstStyle/>
                    <a:p>
                      <a:pPr algn="r" fontAlgn="ctr"/>
                      <a:r>
                        <a:rPr lang="en-IN" sz="800">
                          <a:effectLst/>
                        </a:rPr>
                        <a:t>-0.028905</a:t>
                      </a:r>
                    </a:p>
                  </a:txBody>
                  <a:tcPr anchor="ctr"/>
                </a:tc>
                <a:tc>
                  <a:txBody>
                    <a:bodyPr/>
                    <a:lstStyle/>
                    <a:p>
                      <a:pPr algn="r" fontAlgn="ctr"/>
                      <a:r>
                        <a:rPr lang="en-IN" sz="800">
                          <a:effectLst/>
                        </a:rPr>
                        <a:t>0.045871</a:t>
                      </a:r>
                    </a:p>
                  </a:txBody>
                  <a:tcPr anchor="ctr"/>
                </a:tc>
                <a:tc>
                  <a:txBody>
                    <a:bodyPr/>
                    <a:lstStyle/>
                    <a:p>
                      <a:pPr algn="r" fontAlgn="ctr"/>
                      <a:r>
                        <a:rPr lang="en-IN" sz="800">
                          <a:effectLst/>
                        </a:rPr>
                        <a:t>-0.024522</a:t>
                      </a:r>
                    </a:p>
                  </a:txBody>
                  <a:tcPr anchor="ctr"/>
                </a:tc>
                <a:tc>
                  <a:txBody>
                    <a:bodyPr/>
                    <a:lstStyle/>
                    <a:p>
                      <a:pPr algn="r" fontAlgn="ctr"/>
                      <a:r>
                        <a:rPr lang="en-IN" sz="800">
                          <a:effectLst/>
                        </a:rPr>
                        <a:t>1.000000</a:t>
                      </a:r>
                    </a:p>
                  </a:txBody>
                  <a:tcPr anchor="ctr"/>
                </a:tc>
                <a:tc>
                  <a:txBody>
                    <a:bodyPr/>
                    <a:lstStyle/>
                    <a:p>
                      <a:pPr algn="r" fontAlgn="ctr"/>
                      <a:r>
                        <a:rPr lang="en-IN" sz="800">
                          <a:effectLst/>
                        </a:rPr>
                        <a:t>0.003755</a:t>
                      </a:r>
                    </a:p>
                  </a:txBody>
                  <a:tcPr anchor="ctr"/>
                </a:tc>
                <a:tc>
                  <a:txBody>
                    <a:bodyPr/>
                    <a:lstStyle/>
                    <a:p>
                      <a:pPr algn="r" fontAlgn="ctr"/>
                      <a:r>
                        <a:rPr lang="en-IN" sz="800">
                          <a:effectLst/>
                        </a:rPr>
                        <a:t>0.049398</a:t>
                      </a:r>
                    </a:p>
                  </a:txBody>
                  <a:tcPr anchor="ctr"/>
                </a:tc>
                <a:tc>
                  <a:txBody>
                    <a:bodyPr/>
                    <a:lstStyle/>
                    <a:p>
                      <a:pPr algn="r" fontAlgn="ctr"/>
                      <a:r>
                        <a:rPr lang="en-IN" sz="800">
                          <a:effectLst/>
                        </a:rPr>
                        <a:t>0.006114</a:t>
                      </a:r>
                    </a:p>
                  </a:txBody>
                  <a:tcPr anchor="ctr"/>
                </a:tc>
                <a:tc>
                  <a:txBody>
                    <a:bodyPr/>
                    <a:lstStyle/>
                    <a:p>
                      <a:pPr algn="r" fontAlgn="ctr"/>
                      <a:r>
                        <a:rPr lang="en-IN" sz="800">
                          <a:effectLst/>
                        </a:rPr>
                        <a:t>0.019106</a:t>
                      </a:r>
                    </a:p>
                  </a:txBody>
                  <a:tcPr anchor="ctr"/>
                </a:tc>
                <a:tc>
                  <a:txBody>
                    <a:bodyPr/>
                    <a:lstStyle/>
                    <a:p>
                      <a:pPr algn="r" fontAlgn="ctr"/>
                      <a:r>
                        <a:rPr lang="en-IN" sz="800">
                          <a:effectLst/>
                        </a:rPr>
                        <a:t>0.012451</a:t>
                      </a:r>
                    </a:p>
                  </a:txBody>
                  <a:tcPr anchor="ctr"/>
                </a:tc>
                <a:tc>
                  <a:txBody>
                    <a:bodyPr/>
                    <a:lstStyle/>
                    <a:p>
                      <a:pPr algn="r" fontAlgn="ctr"/>
                      <a:r>
                        <a:rPr lang="en-IN" sz="800">
                          <a:effectLst/>
                        </a:rPr>
                        <a:t>-0.028913</a:t>
                      </a:r>
                    </a:p>
                  </a:txBody>
                  <a:tcPr anchor="ctr"/>
                </a:tc>
                <a:tc>
                  <a:txBody>
                    <a:bodyPr/>
                    <a:lstStyle/>
                    <a:p>
                      <a:pPr algn="r" fontAlgn="ctr"/>
                      <a:r>
                        <a:rPr lang="en-IN" sz="800">
                          <a:effectLst/>
                        </a:rPr>
                        <a:t>0.017366</a:t>
                      </a:r>
                    </a:p>
                  </a:txBody>
                  <a:tcPr anchor="ctr"/>
                </a:tc>
                <a:tc>
                  <a:txBody>
                    <a:bodyPr/>
                    <a:lstStyle/>
                    <a:p>
                      <a:pPr algn="r" fontAlgn="ctr"/>
                      <a:r>
                        <a:rPr lang="en-IN" sz="800">
                          <a:effectLst/>
                        </a:rPr>
                        <a:t>0.045780</a:t>
                      </a:r>
                    </a:p>
                  </a:txBody>
                  <a:tcPr anchor="ctr"/>
                </a:tc>
                <a:tc>
                  <a:txBody>
                    <a:bodyPr/>
                    <a:lstStyle/>
                    <a:p>
                      <a:pPr algn="r" fontAlgn="ctr"/>
                      <a:r>
                        <a:rPr lang="en-IN" sz="800" dirty="0">
                          <a:effectLst/>
                        </a:rPr>
                        <a:t>0.048415</a:t>
                      </a:r>
                    </a:p>
                  </a:txBody>
                  <a:tcPr anchor="ctr"/>
                </a:tc>
                <a:extLst>
                  <a:ext uri="{0D108BD9-81ED-4DB2-BD59-A6C34878D82A}">
                    <a16:rowId xmlns:a16="http://schemas.microsoft.com/office/drawing/2014/main" val="990324094"/>
                  </a:ext>
                </a:extLst>
              </a:tr>
              <a:tr h="215125">
                <a:tc>
                  <a:txBody>
                    <a:bodyPr/>
                    <a:lstStyle/>
                    <a:p>
                      <a:pPr algn="r" fontAlgn="ctr"/>
                      <a:r>
                        <a:rPr lang="en-IN" sz="800" b="1">
                          <a:effectLst/>
                        </a:rPr>
                        <a:t>day_calls</a:t>
                      </a:r>
                    </a:p>
                  </a:txBody>
                  <a:tcPr anchor="ctr"/>
                </a:tc>
                <a:tc>
                  <a:txBody>
                    <a:bodyPr/>
                    <a:lstStyle/>
                    <a:p>
                      <a:pPr algn="r" fontAlgn="ctr"/>
                      <a:r>
                        <a:rPr lang="en-IN" sz="800">
                          <a:effectLst/>
                        </a:rPr>
                        <a:t>0.038470</a:t>
                      </a:r>
                    </a:p>
                  </a:txBody>
                  <a:tcPr anchor="ctr"/>
                </a:tc>
                <a:tc>
                  <a:txBody>
                    <a:bodyPr/>
                    <a:lstStyle/>
                    <a:p>
                      <a:pPr algn="r" fontAlgn="ctr"/>
                      <a:r>
                        <a:rPr lang="en-IN" sz="800">
                          <a:effectLst/>
                        </a:rPr>
                        <a:t>-0.011086</a:t>
                      </a:r>
                    </a:p>
                  </a:txBody>
                  <a:tcPr anchor="ctr"/>
                </a:tc>
                <a:tc>
                  <a:txBody>
                    <a:bodyPr/>
                    <a:lstStyle/>
                    <a:p>
                      <a:pPr algn="r" fontAlgn="ctr"/>
                      <a:r>
                        <a:rPr lang="en-IN" sz="800">
                          <a:effectLst/>
                        </a:rPr>
                        <a:t>-0.009548</a:t>
                      </a:r>
                    </a:p>
                  </a:txBody>
                  <a:tcPr anchor="ctr"/>
                </a:tc>
                <a:tc>
                  <a:txBody>
                    <a:bodyPr/>
                    <a:lstStyle/>
                    <a:p>
                      <a:pPr algn="r" fontAlgn="ctr"/>
                      <a:r>
                        <a:rPr lang="en-IN" sz="800">
                          <a:effectLst/>
                        </a:rPr>
                        <a:t>0.006750</a:t>
                      </a:r>
                    </a:p>
                  </a:txBody>
                  <a:tcPr anchor="ctr"/>
                </a:tc>
                <a:tc>
                  <a:txBody>
                    <a:bodyPr/>
                    <a:lstStyle/>
                    <a:p>
                      <a:pPr algn="r" fontAlgn="ctr"/>
                      <a:r>
                        <a:rPr lang="en-IN" sz="800">
                          <a:effectLst/>
                        </a:rPr>
                        <a:t>-0.021451</a:t>
                      </a:r>
                    </a:p>
                  </a:txBody>
                  <a:tcPr anchor="ctr"/>
                </a:tc>
                <a:tc>
                  <a:txBody>
                    <a:bodyPr/>
                    <a:lstStyle/>
                    <a:p>
                      <a:pPr algn="r" fontAlgn="ctr"/>
                      <a:r>
                        <a:rPr lang="en-IN" sz="800">
                          <a:effectLst/>
                        </a:rPr>
                        <a:t>0.022938</a:t>
                      </a:r>
                    </a:p>
                  </a:txBody>
                  <a:tcPr anchor="ctr"/>
                </a:tc>
                <a:tc>
                  <a:txBody>
                    <a:bodyPr/>
                    <a:lstStyle/>
                    <a:p>
                      <a:pPr algn="r" fontAlgn="ctr"/>
                      <a:r>
                        <a:rPr lang="en-IN" sz="800">
                          <a:effectLst/>
                        </a:rPr>
                        <a:t>0.021565</a:t>
                      </a:r>
                    </a:p>
                  </a:txBody>
                  <a:tcPr anchor="ctr"/>
                </a:tc>
                <a:tc>
                  <a:txBody>
                    <a:bodyPr/>
                    <a:lstStyle/>
                    <a:p>
                      <a:pPr algn="r" fontAlgn="ctr"/>
                      <a:r>
                        <a:rPr lang="en-IN" sz="800">
                          <a:effectLst/>
                        </a:rPr>
                        <a:t>-0.018942</a:t>
                      </a:r>
                    </a:p>
                  </a:txBody>
                  <a:tcPr anchor="ctr"/>
                </a:tc>
                <a:tc>
                  <a:txBody>
                    <a:bodyPr/>
                    <a:lstStyle/>
                    <a:p>
                      <a:pPr algn="r" fontAlgn="ctr"/>
                      <a:r>
                        <a:rPr lang="en-IN" sz="800">
                          <a:effectLst/>
                        </a:rPr>
                        <a:t>0.003755</a:t>
                      </a:r>
                    </a:p>
                  </a:txBody>
                  <a:tcPr anchor="ctr"/>
                </a:tc>
                <a:tc>
                  <a:txBody>
                    <a:bodyPr/>
                    <a:lstStyle/>
                    <a:p>
                      <a:pPr algn="r" fontAlgn="ctr"/>
                      <a:r>
                        <a:rPr lang="en-IN" sz="800">
                          <a:effectLst/>
                        </a:rPr>
                        <a:t>1.000000</a:t>
                      </a:r>
                    </a:p>
                  </a:txBody>
                  <a:tcPr anchor="ctr"/>
                </a:tc>
                <a:tc>
                  <a:txBody>
                    <a:bodyPr/>
                    <a:lstStyle/>
                    <a:p>
                      <a:pPr algn="r" fontAlgn="ctr"/>
                      <a:r>
                        <a:rPr lang="en-IN" sz="800">
                          <a:effectLst/>
                        </a:rPr>
                        <a:t>0.006753</a:t>
                      </a:r>
                    </a:p>
                  </a:txBody>
                  <a:tcPr anchor="ctr"/>
                </a:tc>
                <a:tc>
                  <a:txBody>
                    <a:bodyPr/>
                    <a:lstStyle/>
                    <a:p>
                      <a:pPr algn="r" fontAlgn="ctr"/>
                      <a:r>
                        <a:rPr lang="en-IN" sz="800">
                          <a:effectLst/>
                        </a:rPr>
                        <a:t>0.006462</a:t>
                      </a:r>
                    </a:p>
                  </a:txBody>
                  <a:tcPr anchor="ctr"/>
                </a:tc>
                <a:tc>
                  <a:txBody>
                    <a:bodyPr/>
                    <a:lstStyle/>
                    <a:p>
                      <a:pPr algn="r" fontAlgn="ctr"/>
                      <a:r>
                        <a:rPr lang="en-IN" sz="800">
                          <a:effectLst/>
                        </a:rPr>
                        <a:t>-0.021449</a:t>
                      </a:r>
                    </a:p>
                  </a:txBody>
                  <a:tcPr anchor="ctr"/>
                </a:tc>
                <a:tc>
                  <a:txBody>
                    <a:bodyPr/>
                    <a:lstStyle/>
                    <a:p>
                      <a:pPr algn="r" fontAlgn="ctr"/>
                      <a:r>
                        <a:rPr lang="en-IN" sz="800">
                          <a:effectLst/>
                        </a:rPr>
                        <a:t>-0.019557</a:t>
                      </a:r>
                    </a:p>
                  </a:txBody>
                  <a:tcPr anchor="ctr"/>
                </a:tc>
                <a:tc>
                  <a:txBody>
                    <a:bodyPr/>
                    <a:lstStyle/>
                    <a:p>
                      <a:pPr algn="r" fontAlgn="ctr"/>
                      <a:r>
                        <a:rPr lang="en-IN" sz="800">
                          <a:effectLst/>
                        </a:rPr>
                        <a:t>0.022927</a:t>
                      </a:r>
                    </a:p>
                  </a:txBody>
                  <a:tcPr anchor="ctr"/>
                </a:tc>
                <a:tc>
                  <a:txBody>
                    <a:bodyPr/>
                    <a:lstStyle/>
                    <a:p>
                      <a:pPr algn="r" fontAlgn="ctr"/>
                      <a:r>
                        <a:rPr lang="en-IN" sz="800">
                          <a:effectLst/>
                        </a:rPr>
                        <a:t>0.004574</a:t>
                      </a:r>
                    </a:p>
                  </a:txBody>
                  <a:tcPr anchor="ctr"/>
                </a:tc>
                <a:tc>
                  <a:txBody>
                    <a:bodyPr/>
                    <a:lstStyle/>
                    <a:p>
                      <a:pPr algn="r" fontAlgn="ctr"/>
                      <a:r>
                        <a:rPr lang="en-IN" sz="800">
                          <a:effectLst/>
                        </a:rPr>
                        <a:t>0.021666</a:t>
                      </a:r>
                    </a:p>
                  </a:txBody>
                  <a:tcPr anchor="ctr"/>
                </a:tc>
                <a:tc>
                  <a:txBody>
                    <a:bodyPr/>
                    <a:lstStyle/>
                    <a:p>
                      <a:pPr algn="r" fontAlgn="ctr"/>
                      <a:r>
                        <a:rPr lang="en-IN" sz="800">
                          <a:effectLst/>
                        </a:rPr>
                        <a:t>0.003673</a:t>
                      </a:r>
                    </a:p>
                  </a:txBody>
                  <a:tcPr anchor="ctr"/>
                </a:tc>
                <a:extLst>
                  <a:ext uri="{0D108BD9-81ED-4DB2-BD59-A6C34878D82A}">
                    <a16:rowId xmlns:a16="http://schemas.microsoft.com/office/drawing/2014/main" val="3607406445"/>
                  </a:ext>
                </a:extLst>
              </a:tr>
              <a:tr h="338054">
                <a:tc>
                  <a:txBody>
                    <a:bodyPr/>
                    <a:lstStyle/>
                    <a:p>
                      <a:pPr algn="r" fontAlgn="ctr"/>
                      <a:r>
                        <a:rPr lang="en-IN" sz="800" b="1">
                          <a:effectLst/>
                        </a:rPr>
                        <a:t>day_charge</a:t>
                      </a:r>
                    </a:p>
                  </a:txBody>
                  <a:tcPr anchor="ctr"/>
                </a:tc>
                <a:tc>
                  <a:txBody>
                    <a:bodyPr/>
                    <a:lstStyle/>
                    <a:p>
                      <a:pPr algn="r" fontAlgn="ctr"/>
                      <a:r>
                        <a:rPr lang="en-IN" sz="800">
                          <a:effectLst/>
                        </a:rPr>
                        <a:t>0.006214</a:t>
                      </a:r>
                    </a:p>
                  </a:txBody>
                  <a:tcPr anchor="ctr"/>
                </a:tc>
                <a:tc>
                  <a:txBody>
                    <a:bodyPr/>
                    <a:lstStyle/>
                    <a:p>
                      <a:pPr algn="r" fontAlgn="ctr"/>
                      <a:r>
                        <a:rPr lang="en-IN" sz="800">
                          <a:effectLst/>
                        </a:rPr>
                        <a:t>-0.001686</a:t>
                      </a:r>
                    </a:p>
                  </a:txBody>
                  <a:tcPr anchor="ctr"/>
                </a:tc>
                <a:tc>
                  <a:txBody>
                    <a:bodyPr/>
                    <a:lstStyle/>
                    <a:p>
                      <a:pPr algn="r" fontAlgn="ctr"/>
                      <a:r>
                        <a:rPr lang="en-IN" sz="800">
                          <a:effectLst/>
                        </a:rPr>
                        <a:t>0.000776</a:t>
                      </a:r>
                    </a:p>
                  </a:txBody>
                  <a:tcPr anchor="ctr"/>
                </a:tc>
                <a:tc>
                  <a:txBody>
                    <a:bodyPr/>
                    <a:lstStyle/>
                    <a:p>
                      <a:pPr algn="r" fontAlgn="ctr"/>
                      <a:r>
                        <a:rPr lang="en-IN" sz="800">
                          <a:effectLst/>
                        </a:rPr>
                        <a:t>1.000000</a:t>
                      </a:r>
                    </a:p>
                  </a:txBody>
                  <a:tcPr anchor="ctr"/>
                </a:tc>
                <a:tc>
                  <a:txBody>
                    <a:bodyPr/>
                    <a:lstStyle/>
                    <a:p>
                      <a:pPr algn="r" fontAlgn="ctr"/>
                      <a:r>
                        <a:rPr lang="en-IN" sz="800">
                          <a:effectLst/>
                        </a:rPr>
                        <a:t>0.007050</a:t>
                      </a:r>
                    </a:p>
                  </a:txBody>
                  <a:tcPr anchor="ctr"/>
                </a:tc>
                <a:tc>
                  <a:txBody>
                    <a:bodyPr/>
                    <a:lstStyle/>
                    <a:p>
                      <a:pPr algn="r" fontAlgn="ctr"/>
                      <a:r>
                        <a:rPr lang="en-IN" sz="800">
                          <a:effectLst/>
                        </a:rPr>
                        <a:t>0.004324</a:t>
                      </a:r>
                    </a:p>
                  </a:txBody>
                  <a:tcPr anchor="ctr"/>
                </a:tc>
                <a:tc>
                  <a:txBody>
                    <a:bodyPr/>
                    <a:lstStyle/>
                    <a:p>
                      <a:pPr algn="r" fontAlgn="ctr"/>
                      <a:r>
                        <a:rPr lang="en-IN" sz="800">
                          <a:effectLst/>
                        </a:rPr>
                        <a:t>-0.010157</a:t>
                      </a:r>
                    </a:p>
                  </a:txBody>
                  <a:tcPr anchor="ctr"/>
                </a:tc>
                <a:tc>
                  <a:txBody>
                    <a:bodyPr/>
                    <a:lstStyle/>
                    <a:p>
                      <a:pPr algn="r" fontAlgn="ctr"/>
                      <a:r>
                        <a:rPr lang="en-IN" sz="800">
                          <a:effectLst/>
                        </a:rPr>
                        <a:t>-0.013427</a:t>
                      </a:r>
                    </a:p>
                  </a:txBody>
                  <a:tcPr anchor="ctr"/>
                </a:tc>
                <a:tc>
                  <a:txBody>
                    <a:bodyPr/>
                    <a:lstStyle/>
                    <a:p>
                      <a:pPr algn="r" fontAlgn="ctr"/>
                      <a:r>
                        <a:rPr lang="en-IN" sz="800">
                          <a:effectLst/>
                        </a:rPr>
                        <a:t>0.049398</a:t>
                      </a:r>
                    </a:p>
                  </a:txBody>
                  <a:tcPr anchor="ctr"/>
                </a:tc>
                <a:tc>
                  <a:txBody>
                    <a:bodyPr/>
                    <a:lstStyle/>
                    <a:p>
                      <a:pPr algn="r" fontAlgn="ctr"/>
                      <a:r>
                        <a:rPr lang="en-IN" sz="800">
                          <a:effectLst/>
                        </a:rPr>
                        <a:t>0.006753</a:t>
                      </a:r>
                    </a:p>
                  </a:txBody>
                  <a:tcPr anchor="ctr"/>
                </a:tc>
                <a:tc>
                  <a:txBody>
                    <a:bodyPr/>
                    <a:lstStyle/>
                    <a:p>
                      <a:pPr algn="r" fontAlgn="ctr"/>
                      <a:r>
                        <a:rPr lang="en-IN" sz="800">
                          <a:effectLst/>
                        </a:rPr>
                        <a:t>1.000000</a:t>
                      </a:r>
                    </a:p>
                  </a:txBody>
                  <a:tcPr anchor="ctr"/>
                </a:tc>
                <a:tc>
                  <a:txBody>
                    <a:bodyPr/>
                    <a:lstStyle/>
                    <a:p>
                      <a:pPr algn="r" fontAlgn="ctr"/>
                      <a:r>
                        <a:rPr lang="en-IN" sz="800">
                          <a:effectLst/>
                        </a:rPr>
                        <a:t>0.015769</a:t>
                      </a:r>
                    </a:p>
                  </a:txBody>
                  <a:tcPr anchor="ctr"/>
                </a:tc>
                <a:tc>
                  <a:txBody>
                    <a:bodyPr/>
                    <a:lstStyle/>
                    <a:p>
                      <a:pPr algn="r" fontAlgn="ctr"/>
                      <a:r>
                        <a:rPr lang="en-IN" sz="800">
                          <a:effectLst/>
                        </a:rPr>
                        <a:t>0.007036</a:t>
                      </a:r>
                    </a:p>
                  </a:txBody>
                  <a:tcPr anchor="ctr"/>
                </a:tc>
                <a:tc>
                  <a:txBody>
                    <a:bodyPr/>
                    <a:lstStyle/>
                    <a:p>
                      <a:pPr algn="r" fontAlgn="ctr"/>
                      <a:r>
                        <a:rPr lang="en-IN" sz="800">
                          <a:effectLst/>
                        </a:rPr>
                        <a:t>0.022972</a:t>
                      </a:r>
                    </a:p>
                  </a:txBody>
                  <a:tcPr anchor="ctr"/>
                </a:tc>
                <a:tc>
                  <a:txBody>
                    <a:bodyPr/>
                    <a:lstStyle/>
                    <a:p>
                      <a:pPr algn="r" fontAlgn="ctr"/>
                      <a:r>
                        <a:rPr lang="en-IN" sz="800">
                          <a:effectLst/>
                        </a:rPr>
                        <a:t>0.004301</a:t>
                      </a:r>
                    </a:p>
                  </a:txBody>
                  <a:tcPr anchor="ctr"/>
                </a:tc>
                <a:tc>
                  <a:txBody>
                    <a:bodyPr/>
                    <a:lstStyle/>
                    <a:p>
                      <a:pPr algn="r" fontAlgn="ctr"/>
                      <a:r>
                        <a:rPr lang="en-IN" sz="800">
                          <a:effectLst/>
                        </a:rPr>
                        <a:t>0.008032</a:t>
                      </a:r>
                    </a:p>
                  </a:txBody>
                  <a:tcPr anchor="ctr"/>
                </a:tc>
                <a:tc>
                  <a:txBody>
                    <a:bodyPr/>
                    <a:lstStyle/>
                    <a:p>
                      <a:pPr algn="r" fontAlgn="ctr"/>
                      <a:r>
                        <a:rPr lang="en-IN" sz="800">
                          <a:effectLst/>
                        </a:rPr>
                        <a:t>-0.010094</a:t>
                      </a:r>
                    </a:p>
                  </a:txBody>
                  <a:tcPr anchor="ctr"/>
                </a:tc>
                <a:tc>
                  <a:txBody>
                    <a:bodyPr/>
                    <a:lstStyle/>
                    <a:p>
                      <a:pPr algn="r" fontAlgn="ctr"/>
                      <a:r>
                        <a:rPr lang="en-IN" sz="800">
                          <a:effectLst/>
                        </a:rPr>
                        <a:t>0.884757</a:t>
                      </a:r>
                    </a:p>
                  </a:txBody>
                  <a:tcPr anchor="ctr"/>
                </a:tc>
                <a:extLst>
                  <a:ext uri="{0D108BD9-81ED-4DB2-BD59-A6C34878D82A}">
                    <a16:rowId xmlns:a16="http://schemas.microsoft.com/office/drawing/2014/main" val="583804992"/>
                  </a:ext>
                </a:extLst>
              </a:tr>
              <a:tr h="338054">
                <a:tc>
                  <a:txBody>
                    <a:bodyPr/>
                    <a:lstStyle/>
                    <a:p>
                      <a:pPr algn="r" fontAlgn="ctr"/>
                      <a:r>
                        <a:rPr lang="en-IN" sz="800" b="1">
                          <a:effectLst/>
                        </a:rPr>
                        <a:t>evening_calls</a:t>
                      </a:r>
                    </a:p>
                  </a:txBody>
                  <a:tcPr anchor="ctr"/>
                </a:tc>
                <a:tc>
                  <a:txBody>
                    <a:bodyPr/>
                    <a:lstStyle/>
                    <a:p>
                      <a:pPr algn="r" fontAlgn="ctr"/>
                      <a:r>
                        <a:rPr lang="en-IN" sz="800">
                          <a:effectLst/>
                        </a:rPr>
                        <a:t>0.019260</a:t>
                      </a:r>
                    </a:p>
                  </a:txBody>
                  <a:tcPr anchor="ctr"/>
                </a:tc>
                <a:tc>
                  <a:txBody>
                    <a:bodyPr/>
                    <a:lstStyle/>
                    <a:p>
                      <a:pPr algn="r" fontAlgn="ctr"/>
                      <a:r>
                        <a:rPr lang="en-IN" sz="800">
                          <a:effectLst/>
                        </a:rPr>
                        <a:t>-0.006444</a:t>
                      </a:r>
                    </a:p>
                  </a:txBody>
                  <a:tcPr anchor="ctr"/>
                </a:tc>
                <a:tc>
                  <a:txBody>
                    <a:bodyPr/>
                    <a:lstStyle/>
                    <a:p>
                      <a:pPr algn="r" fontAlgn="ctr"/>
                      <a:r>
                        <a:rPr lang="en-IN" sz="800">
                          <a:effectLst/>
                        </a:rPr>
                        <a:t>-0.005864</a:t>
                      </a:r>
                    </a:p>
                  </a:txBody>
                  <a:tcPr anchor="ctr"/>
                </a:tc>
                <a:tc>
                  <a:txBody>
                    <a:bodyPr/>
                    <a:lstStyle/>
                    <a:p>
                      <a:pPr algn="r" fontAlgn="ctr"/>
                      <a:r>
                        <a:rPr lang="en-IN" sz="800">
                          <a:effectLst/>
                        </a:rPr>
                        <a:t>0.015769</a:t>
                      </a:r>
                    </a:p>
                  </a:txBody>
                  <a:tcPr anchor="ctr"/>
                </a:tc>
                <a:tc>
                  <a:txBody>
                    <a:bodyPr/>
                    <a:lstStyle/>
                    <a:p>
                      <a:pPr algn="r" fontAlgn="ctr"/>
                      <a:r>
                        <a:rPr lang="en-IN" sz="800">
                          <a:effectLst/>
                        </a:rPr>
                        <a:t>-0.011430</a:t>
                      </a:r>
                    </a:p>
                  </a:txBody>
                  <a:tcPr anchor="ctr"/>
                </a:tc>
                <a:tc>
                  <a:txBody>
                    <a:bodyPr/>
                    <a:lstStyle/>
                    <a:p>
                      <a:pPr algn="r" fontAlgn="ctr"/>
                      <a:r>
                        <a:rPr lang="en-IN" sz="800">
                          <a:effectLst/>
                        </a:rPr>
                        <a:t>-0.002093</a:t>
                      </a:r>
                    </a:p>
                  </a:txBody>
                  <a:tcPr anchor="ctr"/>
                </a:tc>
                <a:tc>
                  <a:txBody>
                    <a:bodyPr/>
                    <a:lstStyle/>
                    <a:p>
                      <a:pPr algn="r" fontAlgn="ctr"/>
                      <a:r>
                        <a:rPr lang="en-IN" sz="800">
                          <a:effectLst/>
                        </a:rPr>
                        <a:t>0.008703</a:t>
                      </a:r>
                    </a:p>
                  </a:txBody>
                  <a:tcPr anchor="ctr"/>
                </a:tc>
                <a:tc>
                  <a:txBody>
                    <a:bodyPr/>
                    <a:lstStyle/>
                    <a:p>
                      <a:pPr algn="r" fontAlgn="ctr"/>
                      <a:r>
                        <a:rPr lang="en-IN" sz="800">
                          <a:effectLst/>
                        </a:rPr>
                        <a:t>0.002423</a:t>
                      </a:r>
                    </a:p>
                  </a:txBody>
                  <a:tcPr anchor="ctr"/>
                </a:tc>
                <a:tc>
                  <a:txBody>
                    <a:bodyPr/>
                    <a:lstStyle/>
                    <a:p>
                      <a:pPr algn="r" fontAlgn="ctr"/>
                      <a:r>
                        <a:rPr lang="en-IN" sz="800">
                          <a:effectLst/>
                        </a:rPr>
                        <a:t>0.006114</a:t>
                      </a:r>
                    </a:p>
                  </a:txBody>
                  <a:tcPr anchor="ctr"/>
                </a:tc>
                <a:tc>
                  <a:txBody>
                    <a:bodyPr/>
                    <a:lstStyle/>
                    <a:p>
                      <a:pPr algn="r" fontAlgn="ctr"/>
                      <a:r>
                        <a:rPr lang="en-IN" sz="800">
                          <a:effectLst/>
                        </a:rPr>
                        <a:t>0.006462</a:t>
                      </a:r>
                    </a:p>
                  </a:txBody>
                  <a:tcPr anchor="ctr"/>
                </a:tc>
                <a:tc>
                  <a:txBody>
                    <a:bodyPr/>
                    <a:lstStyle/>
                    <a:p>
                      <a:pPr algn="r" fontAlgn="ctr"/>
                      <a:r>
                        <a:rPr lang="en-IN" sz="800">
                          <a:effectLst/>
                        </a:rPr>
                        <a:t>0.015769</a:t>
                      </a:r>
                    </a:p>
                  </a:txBody>
                  <a:tcPr anchor="ctr"/>
                </a:tc>
                <a:tc>
                  <a:txBody>
                    <a:bodyPr/>
                    <a:lstStyle/>
                    <a:p>
                      <a:pPr algn="r" fontAlgn="ctr"/>
                      <a:r>
                        <a:rPr lang="en-IN" sz="800">
                          <a:effectLst/>
                        </a:rPr>
                        <a:t>1.000000</a:t>
                      </a:r>
                    </a:p>
                  </a:txBody>
                  <a:tcPr anchor="ctr"/>
                </a:tc>
                <a:tc>
                  <a:txBody>
                    <a:bodyPr/>
                    <a:lstStyle/>
                    <a:p>
                      <a:pPr algn="r" fontAlgn="ctr"/>
                      <a:r>
                        <a:rPr lang="en-IN" sz="800">
                          <a:effectLst/>
                        </a:rPr>
                        <a:t>-0.011423</a:t>
                      </a:r>
                    </a:p>
                  </a:txBody>
                  <a:tcPr anchor="ctr"/>
                </a:tc>
                <a:tc>
                  <a:txBody>
                    <a:bodyPr/>
                    <a:lstStyle/>
                    <a:p>
                      <a:pPr algn="r" fontAlgn="ctr"/>
                      <a:r>
                        <a:rPr lang="en-IN" sz="800">
                          <a:effectLst/>
                        </a:rPr>
                        <a:t>0.007710</a:t>
                      </a:r>
                    </a:p>
                  </a:txBody>
                  <a:tcPr anchor="ctr"/>
                </a:tc>
                <a:tc>
                  <a:txBody>
                    <a:bodyPr/>
                    <a:lstStyle/>
                    <a:p>
                      <a:pPr algn="r" fontAlgn="ctr"/>
                      <a:r>
                        <a:rPr lang="en-IN" sz="800">
                          <a:effectLst/>
                        </a:rPr>
                        <a:t>-0.002056</a:t>
                      </a:r>
                    </a:p>
                  </a:txBody>
                  <a:tcPr anchor="ctr"/>
                </a:tc>
                <a:tc>
                  <a:txBody>
                    <a:bodyPr/>
                    <a:lstStyle/>
                    <a:p>
                      <a:pPr algn="r" fontAlgn="ctr"/>
                      <a:r>
                        <a:rPr lang="en-IN" sz="800">
                          <a:effectLst/>
                        </a:rPr>
                        <a:t>0.017434</a:t>
                      </a:r>
                    </a:p>
                  </a:txBody>
                  <a:tcPr anchor="ctr"/>
                </a:tc>
                <a:tc>
                  <a:txBody>
                    <a:bodyPr/>
                    <a:lstStyle/>
                    <a:p>
                      <a:pPr algn="r" fontAlgn="ctr"/>
                      <a:r>
                        <a:rPr lang="en-IN" sz="800">
                          <a:effectLst/>
                        </a:rPr>
                        <a:t>0.008674</a:t>
                      </a:r>
                    </a:p>
                  </a:txBody>
                  <a:tcPr anchor="ctr"/>
                </a:tc>
                <a:tc>
                  <a:txBody>
                    <a:bodyPr/>
                    <a:lstStyle/>
                    <a:p>
                      <a:pPr algn="r" fontAlgn="ctr"/>
                      <a:r>
                        <a:rPr lang="en-IN" sz="800">
                          <a:effectLst/>
                        </a:rPr>
                        <a:t>0.009392</a:t>
                      </a:r>
                    </a:p>
                  </a:txBody>
                  <a:tcPr anchor="ctr"/>
                </a:tc>
                <a:extLst>
                  <a:ext uri="{0D108BD9-81ED-4DB2-BD59-A6C34878D82A}">
                    <a16:rowId xmlns:a16="http://schemas.microsoft.com/office/drawing/2014/main" val="3859657653"/>
                  </a:ext>
                </a:extLst>
              </a:tr>
              <a:tr h="338054">
                <a:tc>
                  <a:txBody>
                    <a:bodyPr/>
                    <a:lstStyle/>
                    <a:p>
                      <a:pPr algn="r" fontAlgn="ctr"/>
                      <a:r>
                        <a:rPr lang="en-IN" sz="800" b="1">
                          <a:effectLst/>
                        </a:rPr>
                        <a:t>evening_charge</a:t>
                      </a:r>
                    </a:p>
                  </a:txBody>
                  <a:tcPr anchor="ctr"/>
                </a:tc>
                <a:tc>
                  <a:txBody>
                    <a:bodyPr/>
                    <a:lstStyle/>
                    <a:p>
                      <a:pPr algn="r" fontAlgn="ctr"/>
                      <a:r>
                        <a:rPr lang="en-IN" sz="800">
                          <a:effectLst/>
                        </a:rPr>
                        <a:t>-0.006745</a:t>
                      </a:r>
                    </a:p>
                  </a:txBody>
                  <a:tcPr anchor="ctr"/>
                </a:tc>
                <a:tc>
                  <a:txBody>
                    <a:bodyPr/>
                    <a:lstStyle/>
                    <a:p>
                      <a:pPr algn="r" fontAlgn="ctr"/>
                      <a:r>
                        <a:rPr lang="en-IN" sz="800">
                          <a:effectLst/>
                        </a:rPr>
                        <a:t>0.021559</a:t>
                      </a:r>
                    </a:p>
                  </a:txBody>
                  <a:tcPr anchor="ctr"/>
                </a:tc>
                <a:tc>
                  <a:txBody>
                    <a:bodyPr/>
                    <a:lstStyle/>
                    <a:p>
                      <a:pPr algn="r" fontAlgn="ctr"/>
                      <a:r>
                        <a:rPr lang="en-IN" sz="800">
                          <a:effectLst/>
                        </a:rPr>
                        <a:t>0.017578</a:t>
                      </a:r>
                    </a:p>
                  </a:txBody>
                  <a:tcPr anchor="ctr"/>
                </a:tc>
                <a:tc>
                  <a:txBody>
                    <a:bodyPr/>
                    <a:lstStyle/>
                    <a:p>
                      <a:pPr algn="r" fontAlgn="ctr"/>
                      <a:r>
                        <a:rPr lang="en-IN" sz="800">
                          <a:effectLst/>
                        </a:rPr>
                        <a:t>0.007029</a:t>
                      </a:r>
                    </a:p>
                  </a:txBody>
                  <a:tcPr anchor="ctr"/>
                </a:tc>
                <a:tc>
                  <a:txBody>
                    <a:bodyPr/>
                    <a:lstStyle/>
                    <a:p>
                      <a:pPr algn="r" fontAlgn="ctr"/>
                      <a:r>
                        <a:rPr lang="en-IN" sz="800">
                          <a:effectLst/>
                        </a:rPr>
                        <a:t>1.000000</a:t>
                      </a:r>
                    </a:p>
                  </a:txBody>
                  <a:tcPr anchor="ctr"/>
                </a:tc>
                <a:tc>
                  <a:txBody>
                    <a:bodyPr/>
                    <a:lstStyle/>
                    <a:p>
                      <a:pPr algn="r" fontAlgn="ctr"/>
                      <a:r>
                        <a:rPr lang="en-IN" sz="800">
                          <a:effectLst/>
                        </a:rPr>
                        <a:t>-0.012592</a:t>
                      </a:r>
                    </a:p>
                  </a:txBody>
                  <a:tcPr anchor="ctr"/>
                </a:tc>
                <a:tc>
                  <a:txBody>
                    <a:bodyPr/>
                    <a:lstStyle/>
                    <a:p>
                      <a:pPr algn="r" fontAlgn="ctr"/>
                      <a:r>
                        <a:rPr lang="en-IN" sz="800">
                          <a:effectLst/>
                        </a:rPr>
                        <a:t>-0.011043</a:t>
                      </a:r>
                    </a:p>
                  </a:txBody>
                  <a:tcPr anchor="ctr"/>
                </a:tc>
                <a:tc>
                  <a:txBody>
                    <a:bodyPr/>
                    <a:lstStyle/>
                    <a:p>
                      <a:pPr algn="r" fontAlgn="ctr"/>
                      <a:r>
                        <a:rPr lang="en-IN" sz="800">
                          <a:effectLst/>
                        </a:rPr>
                        <a:t>-0.012987</a:t>
                      </a:r>
                    </a:p>
                  </a:txBody>
                  <a:tcPr anchor="ctr"/>
                </a:tc>
                <a:tc>
                  <a:txBody>
                    <a:bodyPr/>
                    <a:lstStyle/>
                    <a:p>
                      <a:pPr algn="r" fontAlgn="ctr"/>
                      <a:r>
                        <a:rPr lang="en-IN" sz="800">
                          <a:effectLst/>
                        </a:rPr>
                        <a:t>0.019106</a:t>
                      </a:r>
                    </a:p>
                  </a:txBody>
                  <a:tcPr anchor="ctr"/>
                </a:tc>
                <a:tc>
                  <a:txBody>
                    <a:bodyPr/>
                    <a:lstStyle/>
                    <a:p>
                      <a:pPr algn="r" fontAlgn="ctr"/>
                      <a:r>
                        <a:rPr lang="en-IN" sz="800">
                          <a:effectLst/>
                        </a:rPr>
                        <a:t>-0.021449</a:t>
                      </a:r>
                    </a:p>
                  </a:txBody>
                  <a:tcPr anchor="ctr"/>
                </a:tc>
                <a:tc>
                  <a:txBody>
                    <a:bodyPr/>
                    <a:lstStyle/>
                    <a:p>
                      <a:pPr algn="r" fontAlgn="ctr"/>
                      <a:r>
                        <a:rPr lang="en-IN" sz="800">
                          <a:effectLst/>
                        </a:rPr>
                        <a:t>0.007036</a:t>
                      </a:r>
                    </a:p>
                  </a:txBody>
                  <a:tcPr anchor="ctr"/>
                </a:tc>
                <a:tc>
                  <a:txBody>
                    <a:bodyPr/>
                    <a:lstStyle/>
                    <a:p>
                      <a:pPr algn="r" fontAlgn="ctr"/>
                      <a:r>
                        <a:rPr lang="en-IN" sz="800">
                          <a:effectLst/>
                        </a:rPr>
                        <a:t>-0.011423</a:t>
                      </a:r>
                    </a:p>
                  </a:txBody>
                  <a:tcPr anchor="ctr"/>
                </a:tc>
                <a:tc>
                  <a:txBody>
                    <a:bodyPr/>
                    <a:lstStyle/>
                    <a:p>
                      <a:pPr algn="r" fontAlgn="ctr"/>
                      <a:r>
                        <a:rPr lang="en-IN" sz="800">
                          <a:effectLst/>
                        </a:rPr>
                        <a:t>1.000000</a:t>
                      </a:r>
                    </a:p>
                  </a:txBody>
                  <a:tcPr anchor="ctr"/>
                </a:tc>
                <a:tc>
                  <a:txBody>
                    <a:bodyPr/>
                    <a:lstStyle/>
                    <a:p>
                      <a:pPr algn="r" fontAlgn="ctr"/>
                      <a:r>
                        <a:rPr lang="en-IN" sz="800">
                          <a:effectLst/>
                        </a:rPr>
                        <a:t>0.007596</a:t>
                      </a:r>
                    </a:p>
                  </a:txBody>
                  <a:tcPr anchor="ctr"/>
                </a:tc>
                <a:tc>
                  <a:txBody>
                    <a:bodyPr/>
                    <a:lstStyle/>
                    <a:p>
                      <a:pPr algn="r" fontAlgn="ctr"/>
                      <a:r>
                        <a:rPr lang="en-IN" sz="800">
                          <a:effectLst/>
                        </a:rPr>
                        <a:t>-0.012601</a:t>
                      </a:r>
                    </a:p>
                  </a:txBody>
                  <a:tcPr anchor="ctr"/>
                </a:tc>
                <a:tc>
                  <a:txBody>
                    <a:bodyPr/>
                    <a:lstStyle/>
                    <a:p>
                      <a:pPr algn="r" fontAlgn="ctr"/>
                      <a:r>
                        <a:rPr lang="en-IN" sz="800">
                          <a:effectLst/>
                        </a:rPr>
                        <a:t>0.002541</a:t>
                      </a:r>
                    </a:p>
                  </a:txBody>
                  <a:tcPr anchor="ctr"/>
                </a:tc>
                <a:tc>
                  <a:txBody>
                    <a:bodyPr/>
                    <a:lstStyle/>
                    <a:p>
                      <a:pPr algn="r" fontAlgn="ctr"/>
                      <a:r>
                        <a:rPr lang="en-IN" sz="800">
                          <a:effectLst/>
                        </a:rPr>
                        <a:t>-0.011074</a:t>
                      </a:r>
                    </a:p>
                  </a:txBody>
                  <a:tcPr anchor="ctr"/>
                </a:tc>
                <a:tc>
                  <a:txBody>
                    <a:bodyPr/>
                    <a:lstStyle/>
                    <a:p>
                      <a:pPr algn="r" fontAlgn="ctr"/>
                      <a:r>
                        <a:rPr lang="en-IN" sz="800" dirty="0">
                          <a:effectLst/>
                        </a:rPr>
                        <a:t>0.413129</a:t>
                      </a:r>
                    </a:p>
                  </a:txBody>
                  <a:tcPr anchor="ctr"/>
                </a:tc>
                <a:extLst>
                  <a:ext uri="{0D108BD9-81ED-4DB2-BD59-A6C34878D82A}">
                    <a16:rowId xmlns:a16="http://schemas.microsoft.com/office/drawing/2014/main" val="3443826948"/>
                  </a:ext>
                </a:extLst>
              </a:tr>
              <a:tr h="338054">
                <a:tc>
                  <a:txBody>
                    <a:bodyPr/>
                    <a:lstStyle/>
                    <a:p>
                      <a:pPr algn="r" fontAlgn="ctr"/>
                      <a:r>
                        <a:rPr lang="en-IN" sz="800" b="1">
                          <a:effectLst/>
                        </a:rPr>
                        <a:t>night_calls</a:t>
                      </a:r>
                    </a:p>
                  </a:txBody>
                  <a:tcPr anchor="ctr"/>
                </a:tc>
                <a:tc>
                  <a:txBody>
                    <a:bodyPr/>
                    <a:lstStyle/>
                    <a:p>
                      <a:pPr algn="r" fontAlgn="ctr"/>
                      <a:r>
                        <a:rPr lang="en-IN" sz="800">
                          <a:effectLst/>
                        </a:rPr>
                        <a:t>-0.013176</a:t>
                      </a:r>
                    </a:p>
                  </a:txBody>
                  <a:tcPr anchor="ctr"/>
                </a:tc>
                <a:tc>
                  <a:txBody>
                    <a:bodyPr/>
                    <a:lstStyle/>
                    <a:p>
                      <a:pPr algn="r" fontAlgn="ctr"/>
                      <a:r>
                        <a:rPr lang="en-IN" sz="800">
                          <a:effectLst/>
                        </a:rPr>
                        <a:t>0.015553</a:t>
                      </a:r>
                    </a:p>
                  </a:txBody>
                  <a:tcPr anchor="ctr"/>
                </a:tc>
                <a:tc>
                  <a:txBody>
                    <a:bodyPr/>
                    <a:lstStyle/>
                    <a:p>
                      <a:pPr algn="r" fontAlgn="ctr"/>
                      <a:r>
                        <a:rPr lang="en-IN" sz="800">
                          <a:effectLst/>
                        </a:rPr>
                        <a:t>0.007123</a:t>
                      </a:r>
                    </a:p>
                  </a:txBody>
                  <a:tcPr anchor="ctr"/>
                </a:tc>
                <a:tc>
                  <a:txBody>
                    <a:bodyPr/>
                    <a:lstStyle/>
                    <a:p>
                      <a:pPr algn="r" fontAlgn="ctr"/>
                      <a:r>
                        <a:rPr lang="en-IN" sz="800">
                          <a:effectLst/>
                        </a:rPr>
                        <a:t>0.022972</a:t>
                      </a:r>
                    </a:p>
                  </a:txBody>
                  <a:tcPr anchor="ctr"/>
                </a:tc>
                <a:tc>
                  <a:txBody>
                    <a:bodyPr/>
                    <a:lstStyle/>
                    <a:p>
                      <a:pPr algn="r" fontAlgn="ctr"/>
                      <a:r>
                        <a:rPr lang="en-IN" sz="800">
                          <a:effectLst/>
                        </a:rPr>
                        <a:t>0.007586</a:t>
                      </a:r>
                    </a:p>
                  </a:txBody>
                  <a:tcPr anchor="ctr"/>
                </a:tc>
                <a:tc>
                  <a:txBody>
                    <a:bodyPr/>
                    <a:lstStyle/>
                    <a:p>
                      <a:pPr algn="r" fontAlgn="ctr"/>
                      <a:r>
                        <a:rPr lang="en-IN" sz="800">
                          <a:effectLst/>
                        </a:rPr>
                        <a:t>0.011204</a:t>
                      </a:r>
                    </a:p>
                  </a:txBody>
                  <a:tcPr anchor="ctr"/>
                </a:tc>
                <a:tc>
                  <a:txBody>
                    <a:bodyPr/>
                    <a:lstStyle/>
                    <a:p>
                      <a:pPr algn="r" fontAlgn="ctr"/>
                      <a:r>
                        <a:rPr lang="en-IN" sz="800">
                          <a:effectLst/>
                        </a:rPr>
                        <a:t>-0.013605</a:t>
                      </a:r>
                    </a:p>
                  </a:txBody>
                  <a:tcPr anchor="ctr"/>
                </a:tc>
                <a:tc>
                  <a:txBody>
                    <a:bodyPr/>
                    <a:lstStyle/>
                    <a:p>
                      <a:pPr algn="r" fontAlgn="ctr"/>
                      <a:r>
                        <a:rPr lang="en-IN" sz="800">
                          <a:effectLst/>
                        </a:rPr>
                        <a:t>-0.012802</a:t>
                      </a:r>
                    </a:p>
                  </a:txBody>
                  <a:tcPr anchor="ctr"/>
                </a:tc>
                <a:tc>
                  <a:txBody>
                    <a:bodyPr/>
                    <a:lstStyle/>
                    <a:p>
                      <a:pPr algn="r" fontAlgn="ctr"/>
                      <a:r>
                        <a:rPr lang="en-IN" sz="800">
                          <a:effectLst/>
                        </a:rPr>
                        <a:t>0.012451</a:t>
                      </a:r>
                    </a:p>
                  </a:txBody>
                  <a:tcPr anchor="ctr"/>
                </a:tc>
                <a:tc>
                  <a:txBody>
                    <a:bodyPr/>
                    <a:lstStyle/>
                    <a:p>
                      <a:pPr algn="r" fontAlgn="ctr"/>
                      <a:r>
                        <a:rPr lang="en-IN" sz="800">
                          <a:effectLst/>
                        </a:rPr>
                        <a:t>-0.019557</a:t>
                      </a:r>
                    </a:p>
                  </a:txBody>
                  <a:tcPr anchor="ctr"/>
                </a:tc>
                <a:tc>
                  <a:txBody>
                    <a:bodyPr/>
                    <a:lstStyle/>
                    <a:p>
                      <a:pPr algn="r" fontAlgn="ctr"/>
                      <a:r>
                        <a:rPr lang="en-IN" sz="800">
                          <a:effectLst/>
                        </a:rPr>
                        <a:t>0.022972</a:t>
                      </a:r>
                    </a:p>
                  </a:txBody>
                  <a:tcPr anchor="ctr"/>
                </a:tc>
                <a:tc>
                  <a:txBody>
                    <a:bodyPr/>
                    <a:lstStyle/>
                    <a:p>
                      <a:pPr algn="r" fontAlgn="ctr"/>
                      <a:r>
                        <a:rPr lang="en-IN" sz="800">
                          <a:effectLst/>
                        </a:rPr>
                        <a:t>0.007710</a:t>
                      </a:r>
                    </a:p>
                  </a:txBody>
                  <a:tcPr anchor="ctr"/>
                </a:tc>
                <a:tc>
                  <a:txBody>
                    <a:bodyPr/>
                    <a:lstStyle/>
                    <a:p>
                      <a:pPr algn="r" fontAlgn="ctr"/>
                      <a:r>
                        <a:rPr lang="en-IN" sz="800">
                          <a:effectLst/>
                        </a:rPr>
                        <a:t>0.007596</a:t>
                      </a:r>
                    </a:p>
                  </a:txBody>
                  <a:tcPr anchor="ctr"/>
                </a:tc>
                <a:tc>
                  <a:txBody>
                    <a:bodyPr/>
                    <a:lstStyle/>
                    <a:p>
                      <a:pPr algn="r" fontAlgn="ctr"/>
                      <a:r>
                        <a:rPr lang="en-IN" sz="800">
                          <a:effectLst/>
                        </a:rPr>
                        <a:t>1.000000</a:t>
                      </a:r>
                    </a:p>
                  </a:txBody>
                  <a:tcPr anchor="ctr"/>
                </a:tc>
                <a:tc>
                  <a:txBody>
                    <a:bodyPr/>
                    <a:lstStyle/>
                    <a:p>
                      <a:pPr algn="r" fontAlgn="ctr"/>
                      <a:r>
                        <a:rPr lang="en-IN" sz="800">
                          <a:effectLst/>
                        </a:rPr>
                        <a:t>0.011188</a:t>
                      </a:r>
                    </a:p>
                  </a:txBody>
                  <a:tcPr anchor="ctr"/>
                </a:tc>
                <a:tc>
                  <a:txBody>
                    <a:bodyPr/>
                    <a:lstStyle/>
                    <a:p>
                      <a:pPr algn="r" fontAlgn="ctr"/>
                      <a:r>
                        <a:rPr lang="en-IN" sz="800">
                          <a:effectLst/>
                        </a:rPr>
                        <a:t>0.000305</a:t>
                      </a:r>
                    </a:p>
                  </a:txBody>
                  <a:tcPr anchor="ctr"/>
                </a:tc>
                <a:tc>
                  <a:txBody>
                    <a:bodyPr/>
                    <a:lstStyle/>
                    <a:p>
                      <a:pPr algn="r" fontAlgn="ctr"/>
                      <a:r>
                        <a:rPr lang="en-IN" sz="800">
                          <a:effectLst/>
                        </a:rPr>
                        <a:t>-0.013630</a:t>
                      </a:r>
                    </a:p>
                  </a:txBody>
                  <a:tcPr anchor="ctr"/>
                </a:tc>
                <a:tc>
                  <a:txBody>
                    <a:bodyPr/>
                    <a:lstStyle/>
                    <a:p>
                      <a:pPr algn="r" fontAlgn="ctr"/>
                      <a:r>
                        <a:rPr lang="en-IN" sz="800">
                          <a:effectLst/>
                        </a:rPr>
                        <a:t>0.024818</a:t>
                      </a:r>
                    </a:p>
                  </a:txBody>
                  <a:tcPr anchor="ctr"/>
                </a:tc>
                <a:extLst>
                  <a:ext uri="{0D108BD9-81ED-4DB2-BD59-A6C34878D82A}">
                    <a16:rowId xmlns:a16="http://schemas.microsoft.com/office/drawing/2014/main" val="977652027"/>
                  </a:ext>
                </a:extLst>
              </a:tr>
              <a:tr h="338054">
                <a:tc>
                  <a:txBody>
                    <a:bodyPr/>
                    <a:lstStyle/>
                    <a:p>
                      <a:pPr algn="r" fontAlgn="ctr"/>
                      <a:r>
                        <a:rPr lang="en-IN" sz="800" b="1">
                          <a:effectLst/>
                        </a:rPr>
                        <a:t>night_charge</a:t>
                      </a:r>
                    </a:p>
                  </a:txBody>
                  <a:tcPr anchor="ctr"/>
                </a:tc>
                <a:tc>
                  <a:txBody>
                    <a:bodyPr/>
                    <a:lstStyle/>
                    <a:p>
                      <a:pPr algn="r" fontAlgn="ctr"/>
                      <a:r>
                        <a:rPr lang="en-IN" sz="800">
                          <a:effectLst/>
                        </a:rPr>
                        <a:t>-0.008960</a:t>
                      </a:r>
                    </a:p>
                  </a:txBody>
                  <a:tcPr anchor="ctr"/>
                </a:tc>
                <a:tc>
                  <a:txBody>
                    <a:bodyPr/>
                    <a:lstStyle/>
                    <a:p>
                      <a:pPr algn="r" fontAlgn="ctr"/>
                      <a:r>
                        <a:rPr lang="en-IN" sz="800">
                          <a:effectLst/>
                        </a:rPr>
                        <a:t>0.006064</a:t>
                      </a:r>
                    </a:p>
                  </a:txBody>
                  <a:tcPr anchor="ctr"/>
                </a:tc>
                <a:tc>
                  <a:txBody>
                    <a:bodyPr/>
                    <a:lstStyle/>
                    <a:p>
                      <a:pPr algn="r" fontAlgn="ctr"/>
                      <a:r>
                        <a:rPr lang="en-IN" sz="800">
                          <a:effectLst/>
                        </a:rPr>
                        <a:t>0.007663</a:t>
                      </a:r>
                    </a:p>
                  </a:txBody>
                  <a:tcPr anchor="ctr"/>
                </a:tc>
                <a:tc>
                  <a:txBody>
                    <a:bodyPr/>
                    <a:lstStyle/>
                    <a:p>
                      <a:pPr algn="r" fontAlgn="ctr"/>
                      <a:r>
                        <a:rPr lang="en-IN" sz="800">
                          <a:effectLst/>
                        </a:rPr>
                        <a:t>0.004300</a:t>
                      </a:r>
                    </a:p>
                  </a:txBody>
                  <a:tcPr anchor="ctr"/>
                </a:tc>
                <a:tc>
                  <a:txBody>
                    <a:bodyPr/>
                    <a:lstStyle/>
                    <a:p>
                      <a:pPr algn="r" fontAlgn="ctr"/>
                      <a:r>
                        <a:rPr lang="en-IN" sz="800">
                          <a:effectLst/>
                        </a:rPr>
                        <a:t>-0.012593</a:t>
                      </a:r>
                    </a:p>
                  </a:txBody>
                  <a:tcPr anchor="ctr"/>
                </a:tc>
                <a:tc>
                  <a:txBody>
                    <a:bodyPr/>
                    <a:lstStyle/>
                    <a:p>
                      <a:pPr algn="r" fontAlgn="ctr"/>
                      <a:r>
                        <a:rPr lang="en-IN" sz="800">
                          <a:effectLst/>
                        </a:rPr>
                        <a:t>0.999999</a:t>
                      </a:r>
                    </a:p>
                  </a:txBody>
                  <a:tcPr anchor="ctr"/>
                </a:tc>
                <a:tc>
                  <a:txBody>
                    <a:bodyPr/>
                    <a:lstStyle/>
                    <a:p>
                      <a:pPr algn="r" fontAlgn="ctr"/>
                      <a:r>
                        <a:rPr lang="en-IN" sz="800">
                          <a:effectLst/>
                        </a:rPr>
                        <a:t>-0.015214</a:t>
                      </a:r>
                    </a:p>
                  </a:txBody>
                  <a:tcPr anchor="ctr"/>
                </a:tc>
                <a:tc>
                  <a:txBody>
                    <a:bodyPr/>
                    <a:lstStyle/>
                    <a:p>
                      <a:pPr algn="r" fontAlgn="ctr"/>
                      <a:r>
                        <a:rPr lang="en-IN" sz="800">
                          <a:effectLst/>
                        </a:rPr>
                        <a:t>-0.009277</a:t>
                      </a:r>
                    </a:p>
                  </a:txBody>
                  <a:tcPr anchor="ctr"/>
                </a:tc>
                <a:tc>
                  <a:txBody>
                    <a:bodyPr/>
                    <a:lstStyle/>
                    <a:p>
                      <a:pPr algn="r" fontAlgn="ctr"/>
                      <a:r>
                        <a:rPr lang="en-IN" sz="800">
                          <a:effectLst/>
                        </a:rPr>
                        <a:t>-0.028913</a:t>
                      </a:r>
                    </a:p>
                  </a:txBody>
                  <a:tcPr anchor="ctr"/>
                </a:tc>
                <a:tc>
                  <a:txBody>
                    <a:bodyPr/>
                    <a:lstStyle/>
                    <a:p>
                      <a:pPr algn="r" fontAlgn="ctr"/>
                      <a:r>
                        <a:rPr lang="en-IN" sz="800">
                          <a:effectLst/>
                        </a:rPr>
                        <a:t>0.022927</a:t>
                      </a:r>
                    </a:p>
                  </a:txBody>
                  <a:tcPr anchor="ctr"/>
                </a:tc>
                <a:tc>
                  <a:txBody>
                    <a:bodyPr/>
                    <a:lstStyle/>
                    <a:p>
                      <a:pPr algn="r" fontAlgn="ctr"/>
                      <a:r>
                        <a:rPr lang="en-IN" sz="800">
                          <a:effectLst/>
                        </a:rPr>
                        <a:t>0.004301</a:t>
                      </a:r>
                    </a:p>
                  </a:txBody>
                  <a:tcPr anchor="ctr"/>
                </a:tc>
                <a:tc>
                  <a:txBody>
                    <a:bodyPr/>
                    <a:lstStyle/>
                    <a:p>
                      <a:pPr algn="r" fontAlgn="ctr"/>
                      <a:r>
                        <a:rPr lang="en-IN" sz="800">
                          <a:effectLst/>
                        </a:rPr>
                        <a:t>-0.002056</a:t>
                      </a:r>
                    </a:p>
                  </a:txBody>
                  <a:tcPr anchor="ctr"/>
                </a:tc>
                <a:tc>
                  <a:txBody>
                    <a:bodyPr/>
                    <a:lstStyle/>
                    <a:p>
                      <a:pPr algn="r" fontAlgn="ctr"/>
                      <a:r>
                        <a:rPr lang="en-IN" sz="800">
                          <a:effectLst/>
                        </a:rPr>
                        <a:t>-0.012601</a:t>
                      </a:r>
                    </a:p>
                  </a:txBody>
                  <a:tcPr anchor="ctr"/>
                </a:tc>
                <a:tc>
                  <a:txBody>
                    <a:bodyPr/>
                    <a:lstStyle/>
                    <a:p>
                      <a:pPr algn="r" fontAlgn="ctr"/>
                      <a:r>
                        <a:rPr lang="en-IN" sz="800">
                          <a:effectLst/>
                        </a:rPr>
                        <a:t>0.011188</a:t>
                      </a:r>
                    </a:p>
                  </a:txBody>
                  <a:tcPr anchor="ctr"/>
                </a:tc>
                <a:tc>
                  <a:txBody>
                    <a:bodyPr/>
                    <a:lstStyle/>
                    <a:p>
                      <a:pPr algn="r" fontAlgn="ctr"/>
                      <a:r>
                        <a:rPr lang="en-IN" sz="800">
                          <a:effectLst/>
                        </a:rPr>
                        <a:t>1.000000</a:t>
                      </a:r>
                    </a:p>
                  </a:txBody>
                  <a:tcPr anchor="ctr"/>
                </a:tc>
                <a:tc>
                  <a:txBody>
                    <a:bodyPr/>
                    <a:lstStyle/>
                    <a:p>
                      <a:pPr algn="r" fontAlgn="ctr"/>
                      <a:r>
                        <a:rPr lang="en-IN" sz="800">
                          <a:effectLst/>
                        </a:rPr>
                        <a:t>-0.012329</a:t>
                      </a:r>
                    </a:p>
                  </a:txBody>
                  <a:tcPr anchor="ctr"/>
                </a:tc>
                <a:tc>
                  <a:txBody>
                    <a:bodyPr/>
                    <a:lstStyle/>
                    <a:p>
                      <a:pPr algn="r" fontAlgn="ctr"/>
                      <a:r>
                        <a:rPr lang="en-IN" sz="800">
                          <a:effectLst/>
                        </a:rPr>
                        <a:t>-0.015186</a:t>
                      </a:r>
                    </a:p>
                  </a:txBody>
                  <a:tcPr anchor="ctr"/>
                </a:tc>
                <a:tc>
                  <a:txBody>
                    <a:bodyPr/>
                    <a:lstStyle/>
                    <a:p>
                      <a:pPr algn="r" fontAlgn="ctr"/>
                      <a:r>
                        <a:rPr lang="en-IN" sz="800">
                          <a:effectLst/>
                        </a:rPr>
                        <a:t>0.214233</a:t>
                      </a:r>
                    </a:p>
                  </a:txBody>
                  <a:tcPr anchor="ctr"/>
                </a:tc>
                <a:extLst>
                  <a:ext uri="{0D108BD9-81ED-4DB2-BD59-A6C34878D82A}">
                    <a16:rowId xmlns:a16="http://schemas.microsoft.com/office/drawing/2014/main" val="3808037056"/>
                  </a:ext>
                </a:extLst>
              </a:tr>
              <a:tr h="397259">
                <a:tc>
                  <a:txBody>
                    <a:bodyPr/>
                    <a:lstStyle/>
                    <a:p>
                      <a:pPr algn="r" fontAlgn="ctr"/>
                      <a:r>
                        <a:rPr lang="en-IN" sz="800" b="1">
                          <a:effectLst/>
                        </a:rPr>
                        <a:t>international_calls</a:t>
                      </a:r>
                    </a:p>
                  </a:txBody>
                  <a:tcPr anchor="ctr"/>
                </a:tc>
                <a:tc>
                  <a:txBody>
                    <a:bodyPr/>
                    <a:lstStyle/>
                    <a:p>
                      <a:pPr algn="r" fontAlgn="ctr"/>
                      <a:r>
                        <a:rPr lang="en-IN" sz="800">
                          <a:effectLst/>
                        </a:rPr>
                        <a:t>0.020661</a:t>
                      </a:r>
                    </a:p>
                  </a:txBody>
                  <a:tcPr anchor="ctr"/>
                </a:tc>
                <a:tc>
                  <a:txBody>
                    <a:bodyPr/>
                    <a:lstStyle/>
                    <a:p>
                      <a:pPr algn="r" fontAlgn="ctr"/>
                      <a:r>
                        <a:rPr lang="en-IN" sz="800">
                          <a:effectLst/>
                        </a:rPr>
                        <a:t>0.007618</a:t>
                      </a:r>
                    </a:p>
                  </a:txBody>
                  <a:tcPr anchor="ctr"/>
                </a:tc>
                <a:tc>
                  <a:txBody>
                    <a:bodyPr/>
                    <a:lstStyle/>
                    <a:p>
                      <a:pPr algn="r" fontAlgn="ctr"/>
                      <a:r>
                        <a:rPr lang="en-IN" sz="800">
                          <a:effectLst/>
                        </a:rPr>
                        <a:t>0.013957</a:t>
                      </a:r>
                    </a:p>
                  </a:txBody>
                  <a:tcPr anchor="ctr"/>
                </a:tc>
                <a:tc>
                  <a:txBody>
                    <a:bodyPr/>
                    <a:lstStyle/>
                    <a:p>
                      <a:pPr algn="r" fontAlgn="ctr"/>
                      <a:r>
                        <a:rPr lang="en-IN" sz="800">
                          <a:effectLst/>
                        </a:rPr>
                        <a:t>0.008033</a:t>
                      </a:r>
                    </a:p>
                  </a:txBody>
                  <a:tcPr anchor="ctr"/>
                </a:tc>
                <a:tc>
                  <a:txBody>
                    <a:bodyPr/>
                    <a:lstStyle/>
                    <a:p>
                      <a:pPr algn="r" fontAlgn="ctr"/>
                      <a:r>
                        <a:rPr lang="en-IN" sz="800">
                          <a:effectLst/>
                        </a:rPr>
                        <a:t>0.002541</a:t>
                      </a:r>
                    </a:p>
                  </a:txBody>
                  <a:tcPr anchor="ctr"/>
                </a:tc>
                <a:tc>
                  <a:txBody>
                    <a:bodyPr/>
                    <a:lstStyle/>
                    <a:p>
                      <a:pPr algn="r" fontAlgn="ctr"/>
                      <a:r>
                        <a:rPr lang="en-IN" sz="800">
                          <a:effectLst/>
                        </a:rPr>
                        <a:t>-0.012353</a:t>
                      </a:r>
                    </a:p>
                  </a:txBody>
                  <a:tcPr anchor="ctr"/>
                </a:tc>
                <a:tc>
                  <a:txBody>
                    <a:bodyPr/>
                    <a:lstStyle/>
                    <a:p>
                      <a:pPr algn="r" fontAlgn="ctr"/>
                      <a:r>
                        <a:rPr lang="en-IN" sz="800">
                          <a:effectLst/>
                        </a:rPr>
                        <a:t>0.032304</a:t>
                      </a:r>
                    </a:p>
                  </a:txBody>
                  <a:tcPr anchor="ctr"/>
                </a:tc>
                <a:tc>
                  <a:txBody>
                    <a:bodyPr/>
                    <a:lstStyle/>
                    <a:p>
                      <a:pPr algn="r" fontAlgn="ctr"/>
                      <a:r>
                        <a:rPr lang="en-IN" sz="800">
                          <a:effectLst/>
                        </a:rPr>
                        <a:t>-0.017561</a:t>
                      </a:r>
                    </a:p>
                  </a:txBody>
                  <a:tcPr anchor="ctr"/>
                </a:tc>
                <a:tc>
                  <a:txBody>
                    <a:bodyPr/>
                    <a:lstStyle/>
                    <a:p>
                      <a:pPr algn="r" fontAlgn="ctr"/>
                      <a:r>
                        <a:rPr lang="en-IN" sz="800">
                          <a:effectLst/>
                        </a:rPr>
                        <a:t>0.017366</a:t>
                      </a:r>
                    </a:p>
                  </a:txBody>
                  <a:tcPr anchor="ctr"/>
                </a:tc>
                <a:tc>
                  <a:txBody>
                    <a:bodyPr/>
                    <a:lstStyle/>
                    <a:p>
                      <a:pPr algn="r" fontAlgn="ctr"/>
                      <a:r>
                        <a:rPr lang="en-IN" sz="800">
                          <a:effectLst/>
                        </a:rPr>
                        <a:t>0.004574</a:t>
                      </a:r>
                    </a:p>
                  </a:txBody>
                  <a:tcPr anchor="ctr"/>
                </a:tc>
                <a:tc>
                  <a:txBody>
                    <a:bodyPr/>
                    <a:lstStyle/>
                    <a:p>
                      <a:pPr algn="r" fontAlgn="ctr"/>
                      <a:r>
                        <a:rPr lang="en-IN" sz="800">
                          <a:effectLst/>
                        </a:rPr>
                        <a:t>0.008032</a:t>
                      </a:r>
                    </a:p>
                  </a:txBody>
                  <a:tcPr anchor="ctr"/>
                </a:tc>
                <a:tc>
                  <a:txBody>
                    <a:bodyPr/>
                    <a:lstStyle/>
                    <a:p>
                      <a:pPr algn="r" fontAlgn="ctr"/>
                      <a:r>
                        <a:rPr lang="en-IN" sz="800">
                          <a:effectLst/>
                        </a:rPr>
                        <a:t>0.017434</a:t>
                      </a:r>
                    </a:p>
                  </a:txBody>
                  <a:tcPr anchor="ctr"/>
                </a:tc>
                <a:tc>
                  <a:txBody>
                    <a:bodyPr/>
                    <a:lstStyle/>
                    <a:p>
                      <a:pPr algn="r" fontAlgn="ctr"/>
                      <a:r>
                        <a:rPr lang="en-IN" sz="800">
                          <a:effectLst/>
                        </a:rPr>
                        <a:t>0.002541</a:t>
                      </a:r>
                    </a:p>
                  </a:txBody>
                  <a:tcPr anchor="ctr"/>
                </a:tc>
                <a:tc>
                  <a:txBody>
                    <a:bodyPr/>
                    <a:lstStyle/>
                    <a:p>
                      <a:pPr algn="r" fontAlgn="ctr"/>
                      <a:r>
                        <a:rPr lang="en-IN" sz="800">
                          <a:effectLst/>
                        </a:rPr>
                        <a:t>0.000305</a:t>
                      </a:r>
                    </a:p>
                  </a:txBody>
                  <a:tcPr anchor="ctr"/>
                </a:tc>
                <a:tc>
                  <a:txBody>
                    <a:bodyPr/>
                    <a:lstStyle/>
                    <a:p>
                      <a:pPr algn="r" fontAlgn="ctr"/>
                      <a:r>
                        <a:rPr lang="en-IN" sz="800">
                          <a:effectLst/>
                        </a:rPr>
                        <a:t>-0.012329</a:t>
                      </a:r>
                    </a:p>
                  </a:txBody>
                  <a:tcPr anchor="ctr"/>
                </a:tc>
                <a:tc>
                  <a:txBody>
                    <a:bodyPr/>
                    <a:lstStyle/>
                    <a:p>
                      <a:pPr algn="r" fontAlgn="ctr"/>
                      <a:r>
                        <a:rPr lang="en-IN" sz="800">
                          <a:effectLst/>
                        </a:rPr>
                        <a:t>1.000000</a:t>
                      </a:r>
                    </a:p>
                  </a:txBody>
                  <a:tcPr anchor="ctr"/>
                </a:tc>
                <a:tc>
                  <a:txBody>
                    <a:bodyPr/>
                    <a:lstStyle/>
                    <a:p>
                      <a:pPr algn="r" fontAlgn="ctr"/>
                      <a:r>
                        <a:rPr lang="en-IN" sz="800">
                          <a:effectLst/>
                        </a:rPr>
                        <a:t>0.032372</a:t>
                      </a:r>
                    </a:p>
                  </a:txBody>
                  <a:tcPr anchor="ctr"/>
                </a:tc>
                <a:tc>
                  <a:txBody>
                    <a:bodyPr/>
                    <a:lstStyle/>
                    <a:p>
                      <a:pPr algn="r" fontAlgn="ctr"/>
                      <a:r>
                        <a:rPr lang="en-IN" sz="800">
                          <a:effectLst/>
                        </a:rPr>
                        <a:t>0.007776</a:t>
                      </a:r>
                    </a:p>
                  </a:txBody>
                  <a:tcPr anchor="ctr"/>
                </a:tc>
                <a:extLst>
                  <a:ext uri="{0D108BD9-81ED-4DB2-BD59-A6C34878D82A}">
                    <a16:rowId xmlns:a16="http://schemas.microsoft.com/office/drawing/2014/main" val="2820641557"/>
                  </a:ext>
                </a:extLst>
              </a:tr>
              <a:tr h="460983">
                <a:tc>
                  <a:txBody>
                    <a:bodyPr/>
                    <a:lstStyle/>
                    <a:p>
                      <a:pPr algn="r" fontAlgn="ctr"/>
                      <a:r>
                        <a:rPr lang="en-IN" sz="800" b="1">
                          <a:effectLst/>
                        </a:rPr>
                        <a:t>international_charge</a:t>
                      </a:r>
                    </a:p>
                  </a:txBody>
                  <a:tcPr anchor="ctr"/>
                </a:tc>
                <a:tc>
                  <a:txBody>
                    <a:bodyPr/>
                    <a:lstStyle/>
                    <a:p>
                      <a:pPr algn="r" fontAlgn="ctr"/>
                      <a:r>
                        <a:rPr lang="en-IN" sz="800">
                          <a:effectLst/>
                        </a:rPr>
                        <a:t>0.009546</a:t>
                      </a:r>
                    </a:p>
                  </a:txBody>
                  <a:tcPr anchor="ctr"/>
                </a:tc>
                <a:tc>
                  <a:txBody>
                    <a:bodyPr/>
                    <a:lstStyle/>
                    <a:p>
                      <a:pPr algn="r" fontAlgn="ctr"/>
                      <a:r>
                        <a:rPr lang="en-IN" sz="800">
                          <a:effectLst/>
                        </a:rPr>
                        <a:t>-0.001276</a:t>
                      </a:r>
                    </a:p>
                  </a:txBody>
                  <a:tcPr anchor="ctr"/>
                </a:tc>
                <a:tc>
                  <a:txBody>
                    <a:bodyPr/>
                    <a:lstStyle/>
                    <a:p>
                      <a:pPr algn="r" fontAlgn="ctr"/>
                      <a:r>
                        <a:rPr lang="en-IN" sz="800">
                          <a:effectLst/>
                        </a:rPr>
                        <a:t>0.002884</a:t>
                      </a:r>
                    </a:p>
                  </a:txBody>
                  <a:tcPr anchor="ctr"/>
                </a:tc>
                <a:tc>
                  <a:txBody>
                    <a:bodyPr/>
                    <a:lstStyle/>
                    <a:p>
                      <a:pPr algn="r" fontAlgn="ctr"/>
                      <a:r>
                        <a:rPr lang="en-IN" sz="800">
                          <a:effectLst/>
                        </a:rPr>
                        <a:t>-0.010092</a:t>
                      </a:r>
                    </a:p>
                  </a:txBody>
                  <a:tcPr anchor="ctr"/>
                </a:tc>
                <a:tc>
                  <a:txBody>
                    <a:bodyPr/>
                    <a:lstStyle/>
                    <a:p>
                      <a:pPr algn="r" fontAlgn="ctr"/>
                      <a:r>
                        <a:rPr lang="en-IN" sz="800">
                          <a:effectLst/>
                        </a:rPr>
                        <a:t>-0.011067</a:t>
                      </a:r>
                    </a:p>
                  </a:txBody>
                  <a:tcPr anchor="ctr"/>
                </a:tc>
                <a:tc>
                  <a:txBody>
                    <a:bodyPr/>
                    <a:lstStyle/>
                    <a:p>
                      <a:pPr algn="r" fontAlgn="ctr"/>
                      <a:r>
                        <a:rPr lang="en-IN" sz="800">
                          <a:effectLst/>
                        </a:rPr>
                        <a:t>-0.015180</a:t>
                      </a:r>
                    </a:p>
                  </a:txBody>
                  <a:tcPr anchor="ctr"/>
                </a:tc>
                <a:tc>
                  <a:txBody>
                    <a:bodyPr/>
                    <a:lstStyle/>
                    <a:p>
                      <a:pPr algn="r" fontAlgn="ctr"/>
                      <a:r>
                        <a:rPr lang="en-IN" sz="800">
                          <a:effectLst/>
                        </a:rPr>
                        <a:t>0.999993</a:t>
                      </a:r>
                    </a:p>
                  </a:txBody>
                  <a:tcPr anchor="ctr"/>
                </a:tc>
                <a:tc>
                  <a:txBody>
                    <a:bodyPr/>
                    <a:lstStyle/>
                    <a:p>
                      <a:pPr algn="r" fontAlgn="ctr"/>
                      <a:r>
                        <a:rPr lang="en-IN" sz="800">
                          <a:effectLst/>
                        </a:rPr>
                        <a:t>-0.009675</a:t>
                      </a:r>
                    </a:p>
                  </a:txBody>
                  <a:tcPr anchor="ctr"/>
                </a:tc>
                <a:tc>
                  <a:txBody>
                    <a:bodyPr/>
                    <a:lstStyle/>
                    <a:p>
                      <a:pPr algn="r" fontAlgn="ctr"/>
                      <a:r>
                        <a:rPr lang="en-IN" sz="800">
                          <a:effectLst/>
                        </a:rPr>
                        <a:t>0.045780</a:t>
                      </a:r>
                    </a:p>
                  </a:txBody>
                  <a:tcPr anchor="ctr"/>
                </a:tc>
                <a:tc>
                  <a:txBody>
                    <a:bodyPr/>
                    <a:lstStyle/>
                    <a:p>
                      <a:pPr algn="r" fontAlgn="ctr"/>
                      <a:r>
                        <a:rPr lang="en-IN" sz="800">
                          <a:effectLst/>
                        </a:rPr>
                        <a:t>0.021666</a:t>
                      </a:r>
                    </a:p>
                  </a:txBody>
                  <a:tcPr anchor="ctr"/>
                </a:tc>
                <a:tc>
                  <a:txBody>
                    <a:bodyPr/>
                    <a:lstStyle/>
                    <a:p>
                      <a:pPr algn="r" fontAlgn="ctr"/>
                      <a:r>
                        <a:rPr lang="en-IN" sz="800">
                          <a:effectLst/>
                        </a:rPr>
                        <a:t>-0.010094</a:t>
                      </a:r>
                    </a:p>
                  </a:txBody>
                  <a:tcPr anchor="ctr"/>
                </a:tc>
                <a:tc>
                  <a:txBody>
                    <a:bodyPr/>
                    <a:lstStyle/>
                    <a:p>
                      <a:pPr algn="r" fontAlgn="ctr"/>
                      <a:r>
                        <a:rPr lang="en-IN" sz="800">
                          <a:effectLst/>
                        </a:rPr>
                        <a:t>0.008674</a:t>
                      </a:r>
                    </a:p>
                  </a:txBody>
                  <a:tcPr anchor="ctr"/>
                </a:tc>
                <a:tc>
                  <a:txBody>
                    <a:bodyPr/>
                    <a:lstStyle/>
                    <a:p>
                      <a:pPr algn="r" fontAlgn="ctr"/>
                      <a:r>
                        <a:rPr lang="en-IN" sz="800">
                          <a:effectLst/>
                        </a:rPr>
                        <a:t>-0.011074</a:t>
                      </a:r>
                    </a:p>
                  </a:txBody>
                  <a:tcPr anchor="ctr"/>
                </a:tc>
                <a:tc>
                  <a:txBody>
                    <a:bodyPr/>
                    <a:lstStyle/>
                    <a:p>
                      <a:pPr algn="r" fontAlgn="ctr"/>
                      <a:r>
                        <a:rPr lang="en-IN" sz="800">
                          <a:effectLst/>
                        </a:rPr>
                        <a:t>-0.013630</a:t>
                      </a:r>
                    </a:p>
                  </a:txBody>
                  <a:tcPr anchor="ctr"/>
                </a:tc>
                <a:tc>
                  <a:txBody>
                    <a:bodyPr/>
                    <a:lstStyle/>
                    <a:p>
                      <a:pPr algn="r" fontAlgn="ctr"/>
                      <a:r>
                        <a:rPr lang="en-IN" sz="800">
                          <a:effectLst/>
                        </a:rPr>
                        <a:t>-0.015186</a:t>
                      </a:r>
                    </a:p>
                  </a:txBody>
                  <a:tcPr anchor="ctr"/>
                </a:tc>
                <a:tc>
                  <a:txBody>
                    <a:bodyPr/>
                    <a:lstStyle/>
                    <a:p>
                      <a:pPr algn="r" fontAlgn="ctr"/>
                      <a:r>
                        <a:rPr lang="en-IN" sz="800">
                          <a:effectLst/>
                        </a:rPr>
                        <a:t>0.032372</a:t>
                      </a:r>
                    </a:p>
                  </a:txBody>
                  <a:tcPr anchor="ctr"/>
                </a:tc>
                <a:tc>
                  <a:txBody>
                    <a:bodyPr/>
                    <a:lstStyle/>
                    <a:p>
                      <a:pPr algn="r" fontAlgn="ctr"/>
                      <a:r>
                        <a:rPr lang="en-IN" sz="800">
                          <a:effectLst/>
                        </a:rPr>
                        <a:t>1.000000</a:t>
                      </a:r>
                    </a:p>
                  </a:txBody>
                  <a:tcPr anchor="ctr"/>
                </a:tc>
                <a:tc>
                  <a:txBody>
                    <a:bodyPr/>
                    <a:lstStyle/>
                    <a:p>
                      <a:pPr algn="r" fontAlgn="ctr"/>
                      <a:r>
                        <a:rPr lang="en-IN" sz="800">
                          <a:effectLst/>
                        </a:rPr>
                        <a:t>0.055036</a:t>
                      </a:r>
                    </a:p>
                  </a:txBody>
                  <a:tcPr anchor="ctr"/>
                </a:tc>
                <a:extLst>
                  <a:ext uri="{0D108BD9-81ED-4DB2-BD59-A6C34878D82A}">
                    <a16:rowId xmlns:a16="http://schemas.microsoft.com/office/drawing/2014/main" val="2262614852"/>
                  </a:ext>
                </a:extLst>
              </a:tr>
              <a:tr h="338054">
                <a:tc>
                  <a:txBody>
                    <a:bodyPr/>
                    <a:lstStyle/>
                    <a:p>
                      <a:pPr algn="r" fontAlgn="ctr"/>
                      <a:r>
                        <a:rPr lang="en-IN" sz="800" b="1">
                          <a:effectLst/>
                        </a:rPr>
                        <a:t>total_charge</a:t>
                      </a:r>
                    </a:p>
                  </a:txBody>
                  <a:tcPr anchor="ctr"/>
                </a:tc>
                <a:tc>
                  <a:txBody>
                    <a:bodyPr/>
                    <a:lstStyle/>
                    <a:p>
                      <a:pPr algn="r" fontAlgn="ctr"/>
                      <a:r>
                        <a:rPr lang="en-IN" sz="800">
                          <a:effectLst/>
                        </a:rPr>
                        <a:t>0.001454</a:t>
                      </a:r>
                    </a:p>
                  </a:txBody>
                  <a:tcPr anchor="ctr"/>
                </a:tc>
                <a:tc>
                  <a:txBody>
                    <a:bodyPr/>
                    <a:lstStyle/>
                    <a:p>
                      <a:pPr algn="r" fontAlgn="ctr"/>
                      <a:r>
                        <a:rPr lang="en-IN" sz="800">
                          <a:effectLst/>
                        </a:rPr>
                        <a:t>0.008585</a:t>
                      </a:r>
                    </a:p>
                  </a:txBody>
                  <a:tcPr anchor="ctr"/>
                </a:tc>
                <a:tc>
                  <a:txBody>
                    <a:bodyPr/>
                    <a:lstStyle/>
                    <a:p>
                      <a:pPr algn="r" fontAlgn="ctr"/>
                      <a:r>
                        <a:rPr lang="en-IN" sz="800">
                          <a:effectLst/>
                        </a:rPr>
                        <a:t>0.009766</a:t>
                      </a:r>
                    </a:p>
                  </a:txBody>
                  <a:tcPr anchor="ctr"/>
                </a:tc>
                <a:tc>
                  <a:txBody>
                    <a:bodyPr/>
                    <a:lstStyle/>
                    <a:p>
                      <a:pPr algn="r" fontAlgn="ctr"/>
                      <a:r>
                        <a:rPr lang="en-IN" sz="800">
                          <a:effectLst/>
                        </a:rPr>
                        <a:t>0.884754</a:t>
                      </a:r>
                    </a:p>
                  </a:txBody>
                  <a:tcPr anchor="ctr"/>
                </a:tc>
                <a:tc>
                  <a:txBody>
                    <a:bodyPr/>
                    <a:lstStyle/>
                    <a:p>
                      <a:pPr algn="r" fontAlgn="ctr"/>
                      <a:r>
                        <a:rPr lang="en-IN" sz="800">
                          <a:effectLst/>
                        </a:rPr>
                        <a:t>0.413143</a:t>
                      </a:r>
                    </a:p>
                  </a:txBody>
                  <a:tcPr anchor="ctr"/>
                </a:tc>
                <a:tc>
                  <a:txBody>
                    <a:bodyPr/>
                    <a:lstStyle/>
                    <a:p>
                      <a:pPr algn="r" fontAlgn="ctr"/>
                      <a:r>
                        <a:rPr lang="en-IN" sz="800" dirty="0">
                          <a:effectLst/>
                        </a:rPr>
                        <a:t>0.214257</a:t>
                      </a:r>
                    </a:p>
                  </a:txBody>
                  <a:tcPr anchor="ctr"/>
                </a:tc>
                <a:tc>
                  <a:txBody>
                    <a:bodyPr/>
                    <a:lstStyle/>
                    <a:p>
                      <a:pPr algn="r" fontAlgn="ctr"/>
                      <a:r>
                        <a:rPr lang="en-IN" sz="800">
                          <a:effectLst/>
                        </a:rPr>
                        <a:t>0.054988</a:t>
                      </a:r>
                    </a:p>
                  </a:txBody>
                  <a:tcPr anchor="ctr"/>
                </a:tc>
                <a:tc>
                  <a:txBody>
                    <a:bodyPr/>
                    <a:lstStyle/>
                    <a:p>
                      <a:pPr algn="r" fontAlgn="ctr"/>
                      <a:r>
                        <a:rPr lang="en-IN" sz="800">
                          <a:effectLst/>
                        </a:rPr>
                        <a:t>-0.019873</a:t>
                      </a:r>
                    </a:p>
                  </a:txBody>
                  <a:tcPr anchor="ctr"/>
                </a:tc>
                <a:tc>
                  <a:txBody>
                    <a:bodyPr/>
                    <a:lstStyle/>
                    <a:p>
                      <a:pPr algn="r" fontAlgn="ctr"/>
                      <a:r>
                        <a:rPr lang="en-IN" sz="800">
                          <a:effectLst/>
                        </a:rPr>
                        <a:t>0.048415</a:t>
                      </a:r>
                    </a:p>
                  </a:txBody>
                  <a:tcPr anchor="ctr"/>
                </a:tc>
                <a:tc>
                  <a:txBody>
                    <a:bodyPr/>
                    <a:lstStyle/>
                    <a:p>
                      <a:pPr algn="r" fontAlgn="ctr"/>
                      <a:r>
                        <a:rPr lang="en-IN" sz="800">
                          <a:effectLst/>
                        </a:rPr>
                        <a:t>0.003673</a:t>
                      </a:r>
                    </a:p>
                  </a:txBody>
                  <a:tcPr anchor="ctr"/>
                </a:tc>
                <a:tc>
                  <a:txBody>
                    <a:bodyPr/>
                    <a:lstStyle/>
                    <a:p>
                      <a:pPr algn="r" fontAlgn="ctr"/>
                      <a:r>
                        <a:rPr lang="en-IN" sz="800">
                          <a:effectLst/>
                        </a:rPr>
                        <a:t>0.884757</a:t>
                      </a:r>
                    </a:p>
                  </a:txBody>
                  <a:tcPr anchor="ctr"/>
                </a:tc>
                <a:tc>
                  <a:txBody>
                    <a:bodyPr/>
                    <a:lstStyle/>
                    <a:p>
                      <a:pPr algn="r" fontAlgn="ctr"/>
                      <a:r>
                        <a:rPr lang="en-IN" sz="800">
                          <a:effectLst/>
                        </a:rPr>
                        <a:t>0.009392</a:t>
                      </a:r>
                    </a:p>
                  </a:txBody>
                  <a:tcPr anchor="ctr"/>
                </a:tc>
                <a:tc>
                  <a:txBody>
                    <a:bodyPr/>
                    <a:lstStyle/>
                    <a:p>
                      <a:pPr algn="r" fontAlgn="ctr"/>
                      <a:r>
                        <a:rPr lang="en-IN" sz="800">
                          <a:effectLst/>
                        </a:rPr>
                        <a:t>0.413129</a:t>
                      </a:r>
                    </a:p>
                  </a:txBody>
                  <a:tcPr anchor="ctr"/>
                </a:tc>
                <a:tc>
                  <a:txBody>
                    <a:bodyPr/>
                    <a:lstStyle/>
                    <a:p>
                      <a:pPr algn="r" fontAlgn="ctr"/>
                      <a:r>
                        <a:rPr lang="en-IN" sz="800">
                          <a:effectLst/>
                        </a:rPr>
                        <a:t>0.024818</a:t>
                      </a:r>
                    </a:p>
                  </a:txBody>
                  <a:tcPr anchor="ctr"/>
                </a:tc>
                <a:tc>
                  <a:txBody>
                    <a:bodyPr/>
                    <a:lstStyle/>
                    <a:p>
                      <a:pPr algn="r" fontAlgn="ctr"/>
                      <a:r>
                        <a:rPr lang="en-IN" sz="800">
                          <a:effectLst/>
                        </a:rPr>
                        <a:t>0.214233</a:t>
                      </a:r>
                    </a:p>
                  </a:txBody>
                  <a:tcPr anchor="ctr"/>
                </a:tc>
                <a:tc>
                  <a:txBody>
                    <a:bodyPr/>
                    <a:lstStyle/>
                    <a:p>
                      <a:pPr algn="r" fontAlgn="ctr"/>
                      <a:r>
                        <a:rPr lang="en-IN" sz="800">
                          <a:effectLst/>
                        </a:rPr>
                        <a:t>0.007776</a:t>
                      </a:r>
                    </a:p>
                  </a:txBody>
                  <a:tcPr anchor="ctr"/>
                </a:tc>
                <a:tc>
                  <a:txBody>
                    <a:bodyPr/>
                    <a:lstStyle/>
                    <a:p>
                      <a:pPr algn="r" fontAlgn="ctr"/>
                      <a:r>
                        <a:rPr lang="en-IN" sz="800">
                          <a:effectLst/>
                        </a:rPr>
                        <a:t>0.055036</a:t>
                      </a:r>
                    </a:p>
                  </a:txBody>
                  <a:tcPr anchor="ctr"/>
                </a:tc>
                <a:tc>
                  <a:txBody>
                    <a:bodyPr/>
                    <a:lstStyle/>
                    <a:p>
                      <a:pPr algn="r" fontAlgn="ctr"/>
                      <a:r>
                        <a:rPr lang="en-IN" sz="800" dirty="0">
                          <a:effectLst/>
                        </a:rPr>
                        <a:t>1.000000</a:t>
                      </a:r>
                    </a:p>
                  </a:txBody>
                  <a:tcPr anchor="ctr"/>
                </a:tc>
                <a:extLst>
                  <a:ext uri="{0D108BD9-81ED-4DB2-BD59-A6C34878D82A}">
                    <a16:rowId xmlns:a16="http://schemas.microsoft.com/office/drawing/2014/main" val="576274183"/>
                  </a:ext>
                </a:extLst>
              </a:tr>
            </a:tbl>
          </a:graphicData>
        </a:graphic>
      </p:graphicFrame>
    </p:spTree>
    <p:extLst>
      <p:ext uri="{BB962C8B-B14F-4D97-AF65-F5344CB8AC3E}">
        <p14:creationId xmlns:p14="http://schemas.microsoft.com/office/powerpoint/2010/main" val="241518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46B0D-8303-0854-87A8-790189AAF9F6}"/>
              </a:ext>
            </a:extLst>
          </p:cNvPr>
          <p:cNvSpPr>
            <a:spLocks noGrp="1"/>
          </p:cNvSpPr>
          <p:nvPr>
            <p:ph idx="1"/>
          </p:nvPr>
        </p:nvSpPr>
        <p:spPr>
          <a:xfrm>
            <a:off x="272716" y="272716"/>
            <a:ext cx="11598442" cy="6320589"/>
          </a:xfrm>
        </p:spPr>
        <p:txBody>
          <a:bodyPr>
            <a:normAutofit lnSpcReduction="10000"/>
          </a:bodyPr>
          <a:lstStyle/>
          <a:p>
            <a:pPr marL="0" indent="0">
              <a:buNone/>
            </a:pPr>
            <a:r>
              <a:rPr lang="en-US" b="1" dirty="0">
                <a:latin typeface="HP Simplified Jpan" panose="020B0500000000000000" pitchFamily="34" charset="-128"/>
                <a:ea typeface="HP Simplified Jpan" panose="020B0500000000000000" pitchFamily="34" charset="-128"/>
              </a:rPr>
              <a:t>The data set includes the following variables:</a:t>
            </a:r>
          </a:p>
          <a:p>
            <a:pPr marL="0" indent="0">
              <a:buNone/>
            </a:pPr>
            <a:r>
              <a:rPr lang="en-US" dirty="0"/>
              <a:t>“Account length”, “ voice mail plan”,  “voice mail messages”, “day mins”,  “evening mins”, “ night mins”,  “international mins”, “ customer service calls”, “international plan”, “ day calls”, “ day charge”,  “evening calls”,  “evening charge”,  “night calls”,  “night charge”,  “international calls”,  “international charge”,  “total charge”</a:t>
            </a:r>
          </a:p>
          <a:p>
            <a:pPr marL="0" indent="0">
              <a:buNone/>
            </a:pPr>
            <a:r>
              <a:rPr lang="en-US" b="1" dirty="0">
                <a:latin typeface="HP Simplified Jpan" panose="020B0500000000000000" pitchFamily="34" charset="-128"/>
                <a:ea typeface="HP Simplified Jpan" panose="020B0500000000000000" pitchFamily="34" charset="-128"/>
              </a:rPr>
              <a:t>Churn:</a:t>
            </a:r>
          </a:p>
          <a:p>
            <a:pPr marL="0" indent="0">
              <a:buNone/>
            </a:pPr>
            <a:r>
              <a:rPr lang="en-US" dirty="0"/>
              <a:t>This is the target variable. It is the one that determines whether the client is still in the company or not. (1-Churn, 0-No Churn)</a:t>
            </a:r>
          </a:p>
          <a:p>
            <a:pPr marL="0" indent="0">
              <a:buNone/>
            </a:pPr>
            <a:r>
              <a:rPr lang="en-US" b="1" dirty="0">
                <a:latin typeface="HP Simplified Jpan" panose="020B0500000000000000" pitchFamily="34" charset="-128"/>
                <a:ea typeface="HP Simplified Jpan" panose="020B0500000000000000" pitchFamily="34" charset="-128"/>
              </a:rPr>
              <a:t>Importing Libraries:</a:t>
            </a:r>
          </a:p>
          <a:p>
            <a:pPr marL="0" indent="0">
              <a:buNone/>
            </a:pPr>
            <a:r>
              <a:rPr lang="en-IN" dirty="0"/>
              <a:t>Such pandas, </a:t>
            </a:r>
            <a:r>
              <a:rPr lang="en-IN" dirty="0" err="1"/>
              <a:t>numpy</a:t>
            </a:r>
            <a:r>
              <a:rPr lang="en-IN" dirty="0"/>
              <a:t>, </a:t>
            </a:r>
            <a:r>
              <a:rPr lang="en-IN" dirty="0" err="1"/>
              <a:t>matplotlib.pyplot</a:t>
            </a:r>
            <a:r>
              <a:rPr lang="en-IN" dirty="0"/>
              <a:t>, seaborn etc., which we </a:t>
            </a:r>
            <a:r>
              <a:rPr lang="en-IN" dirty="0" err="1"/>
              <a:t>gonna</a:t>
            </a:r>
            <a:r>
              <a:rPr lang="en-IN" dirty="0"/>
              <a:t> use in EDA.</a:t>
            </a:r>
          </a:p>
          <a:p>
            <a:pPr marL="0" indent="0">
              <a:buNone/>
            </a:pPr>
            <a:r>
              <a:rPr lang="en-IN" b="1" dirty="0">
                <a:latin typeface="HP Simplified Jpan" panose="020B0500000000000000" pitchFamily="34" charset="-128"/>
                <a:ea typeface="HP Simplified Jpan" panose="020B0500000000000000" pitchFamily="34" charset="-128"/>
              </a:rPr>
              <a:t>Importing Dataset:</a:t>
            </a:r>
          </a:p>
          <a:p>
            <a:pPr marL="0" indent="0">
              <a:buNone/>
            </a:pPr>
            <a:r>
              <a:rPr lang="en-IN" dirty="0">
                <a:ea typeface="HP Simplified Jpan" panose="020B0500000000000000" pitchFamily="34" charset="-128"/>
              </a:rPr>
              <a:t>Now, we import the telecommunication churn dataset from pandas.</a:t>
            </a:r>
          </a:p>
        </p:txBody>
      </p:sp>
    </p:spTree>
    <p:extLst>
      <p:ext uri="{BB962C8B-B14F-4D97-AF65-F5344CB8AC3E}">
        <p14:creationId xmlns:p14="http://schemas.microsoft.com/office/powerpoint/2010/main" val="197970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384E-8D00-BBB6-D6B7-EC3F5327E4E9}"/>
              </a:ext>
            </a:extLst>
          </p:cNvPr>
          <p:cNvSpPr>
            <a:spLocks noGrp="1"/>
          </p:cNvSpPr>
          <p:nvPr>
            <p:ph type="title"/>
          </p:nvPr>
        </p:nvSpPr>
        <p:spPr>
          <a:xfrm>
            <a:off x="208547" y="160421"/>
            <a:ext cx="11855115" cy="898359"/>
          </a:xfrm>
        </p:spPr>
        <p:txBody>
          <a:bodyPr>
            <a:normAutofit/>
          </a:bodyPr>
          <a:lstStyle/>
          <a:p>
            <a:r>
              <a:rPr lang="en-IN" b="1" dirty="0">
                <a:latin typeface="HP Simplified Jpan" panose="020B0500000000000000" pitchFamily="34" charset="-128"/>
                <a:ea typeface="HP Simplified Jpan" panose="020B0500000000000000" pitchFamily="34" charset="-128"/>
              </a:rPr>
              <a:t>Exploratory Data Analysis (EDA)</a:t>
            </a:r>
          </a:p>
        </p:txBody>
      </p:sp>
      <p:sp>
        <p:nvSpPr>
          <p:cNvPr id="3" name="Content Placeholder 2">
            <a:extLst>
              <a:ext uri="{FF2B5EF4-FFF2-40B4-BE49-F238E27FC236}">
                <a16:creationId xmlns:a16="http://schemas.microsoft.com/office/drawing/2014/main" id="{34037347-7350-7626-A5E5-401F05E97741}"/>
              </a:ext>
            </a:extLst>
          </p:cNvPr>
          <p:cNvSpPr>
            <a:spLocks noGrp="1"/>
          </p:cNvSpPr>
          <p:nvPr>
            <p:ph idx="1"/>
          </p:nvPr>
        </p:nvSpPr>
        <p:spPr>
          <a:xfrm>
            <a:off x="208547" y="1058780"/>
            <a:ext cx="11774906" cy="5799220"/>
          </a:xfrm>
        </p:spPr>
        <p:txBody>
          <a:bodyPr/>
          <a:lstStyle/>
          <a:p>
            <a:pPr marL="0" indent="0">
              <a:buNone/>
            </a:pPr>
            <a:r>
              <a:rPr lang="en-IN" dirty="0"/>
              <a:t>1.) </a:t>
            </a:r>
            <a:r>
              <a:rPr lang="en-US" dirty="0"/>
              <a:t>There are 3333 Rows and 19 columns</a:t>
            </a:r>
          </a:p>
          <a:p>
            <a:pPr marL="0" indent="0">
              <a:buNone/>
            </a:pPr>
            <a:r>
              <a:rPr lang="en-US" dirty="0"/>
              <a:t>2.) We check the data types and nullability of columns</a:t>
            </a:r>
          </a:p>
          <a:p>
            <a:pPr marL="0" indent="0">
              <a:buNone/>
            </a:pPr>
            <a:endParaRPr lang="en-IN" dirty="0"/>
          </a:p>
        </p:txBody>
      </p:sp>
      <p:pic>
        <p:nvPicPr>
          <p:cNvPr id="9" name="Picture 8">
            <a:extLst>
              <a:ext uri="{FF2B5EF4-FFF2-40B4-BE49-F238E27FC236}">
                <a16:creationId xmlns:a16="http://schemas.microsoft.com/office/drawing/2014/main" id="{5AB87FFD-816C-FD3D-6C38-8C10070F5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821" y="2093497"/>
            <a:ext cx="6176211" cy="4648198"/>
          </a:xfrm>
          <a:prstGeom prst="rect">
            <a:avLst/>
          </a:prstGeom>
        </p:spPr>
      </p:pic>
    </p:spTree>
    <p:extLst>
      <p:ext uri="{BB962C8B-B14F-4D97-AF65-F5344CB8AC3E}">
        <p14:creationId xmlns:p14="http://schemas.microsoft.com/office/powerpoint/2010/main" val="388931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03737-97FD-C736-223B-18863A73FC82}"/>
              </a:ext>
            </a:extLst>
          </p:cNvPr>
          <p:cNvSpPr>
            <a:spLocks noGrp="1"/>
          </p:cNvSpPr>
          <p:nvPr>
            <p:ph idx="1"/>
          </p:nvPr>
        </p:nvSpPr>
        <p:spPr>
          <a:xfrm>
            <a:off x="320841" y="385010"/>
            <a:ext cx="11678653" cy="6223180"/>
          </a:xfrm>
        </p:spPr>
        <p:txBody>
          <a:bodyPr/>
          <a:lstStyle/>
          <a:p>
            <a:pPr marL="0" indent="0">
              <a:buNone/>
            </a:pPr>
            <a:r>
              <a:rPr lang="en-US" b="0" i="0" dirty="0">
                <a:solidFill>
                  <a:srgbClr val="000000"/>
                </a:solidFill>
                <a:effectLst/>
              </a:rPr>
              <a:t>As shown in the table, the data set contains 3333 observations and 19 columns. Apparently, there are no null values on the data set.</a:t>
            </a:r>
            <a:endParaRPr lang="en-IN" dirty="0"/>
          </a:p>
        </p:txBody>
      </p:sp>
      <p:graphicFrame>
        <p:nvGraphicFramePr>
          <p:cNvPr id="5" name="Table 5">
            <a:extLst>
              <a:ext uri="{FF2B5EF4-FFF2-40B4-BE49-F238E27FC236}">
                <a16:creationId xmlns:a16="http://schemas.microsoft.com/office/drawing/2014/main" id="{20348990-544F-E618-BE8C-F69B3D27588C}"/>
              </a:ext>
            </a:extLst>
          </p:cNvPr>
          <p:cNvGraphicFramePr>
            <a:graphicFrameLocks noGrp="1"/>
          </p:cNvGraphicFramePr>
          <p:nvPr>
            <p:extLst>
              <p:ext uri="{D42A27DB-BD31-4B8C-83A1-F6EECF244321}">
                <p14:modId xmlns:p14="http://schemas.microsoft.com/office/powerpoint/2010/main" val="3287095296"/>
              </p:ext>
            </p:extLst>
          </p:nvPr>
        </p:nvGraphicFramePr>
        <p:xfrm>
          <a:off x="471340" y="1282045"/>
          <a:ext cx="11038780" cy="5254850"/>
        </p:xfrm>
        <a:graphic>
          <a:graphicData uri="http://schemas.openxmlformats.org/drawingml/2006/table">
            <a:tbl>
              <a:tblPr firstRow="1" bandRow="1">
                <a:tableStyleId>{5C22544A-7EE6-4342-B048-85BDC9FD1C3A}</a:tableStyleId>
              </a:tblPr>
              <a:tblGrid>
                <a:gridCol w="551939">
                  <a:extLst>
                    <a:ext uri="{9D8B030D-6E8A-4147-A177-3AD203B41FA5}">
                      <a16:colId xmlns:a16="http://schemas.microsoft.com/office/drawing/2014/main" val="691964847"/>
                    </a:ext>
                  </a:extLst>
                </a:gridCol>
                <a:gridCol w="551939">
                  <a:extLst>
                    <a:ext uri="{9D8B030D-6E8A-4147-A177-3AD203B41FA5}">
                      <a16:colId xmlns:a16="http://schemas.microsoft.com/office/drawing/2014/main" val="1909771400"/>
                    </a:ext>
                  </a:extLst>
                </a:gridCol>
                <a:gridCol w="551939">
                  <a:extLst>
                    <a:ext uri="{9D8B030D-6E8A-4147-A177-3AD203B41FA5}">
                      <a16:colId xmlns:a16="http://schemas.microsoft.com/office/drawing/2014/main" val="4225698244"/>
                    </a:ext>
                  </a:extLst>
                </a:gridCol>
                <a:gridCol w="551939">
                  <a:extLst>
                    <a:ext uri="{9D8B030D-6E8A-4147-A177-3AD203B41FA5}">
                      <a16:colId xmlns:a16="http://schemas.microsoft.com/office/drawing/2014/main" val="3940135278"/>
                    </a:ext>
                  </a:extLst>
                </a:gridCol>
                <a:gridCol w="551939">
                  <a:extLst>
                    <a:ext uri="{9D8B030D-6E8A-4147-A177-3AD203B41FA5}">
                      <a16:colId xmlns:a16="http://schemas.microsoft.com/office/drawing/2014/main" val="2147296893"/>
                    </a:ext>
                  </a:extLst>
                </a:gridCol>
                <a:gridCol w="551939">
                  <a:extLst>
                    <a:ext uri="{9D8B030D-6E8A-4147-A177-3AD203B41FA5}">
                      <a16:colId xmlns:a16="http://schemas.microsoft.com/office/drawing/2014/main" val="3101922951"/>
                    </a:ext>
                  </a:extLst>
                </a:gridCol>
                <a:gridCol w="551939">
                  <a:extLst>
                    <a:ext uri="{9D8B030D-6E8A-4147-A177-3AD203B41FA5}">
                      <a16:colId xmlns:a16="http://schemas.microsoft.com/office/drawing/2014/main" val="3724060649"/>
                    </a:ext>
                  </a:extLst>
                </a:gridCol>
                <a:gridCol w="551939">
                  <a:extLst>
                    <a:ext uri="{9D8B030D-6E8A-4147-A177-3AD203B41FA5}">
                      <a16:colId xmlns:a16="http://schemas.microsoft.com/office/drawing/2014/main" val="3154767684"/>
                    </a:ext>
                  </a:extLst>
                </a:gridCol>
                <a:gridCol w="551939">
                  <a:extLst>
                    <a:ext uri="{9D8B030D-6E8A-4147-A177-3AD203B41FA5}">
                      <a16:colId xmlns:a16="http://schemas.microsoft.com/office/drawing/2014/main" val="2363280231"/>
                    </a:ext>
                  </a:extLst>
                </a:gridCol>
                <a:gridCol w="551939">
                  <a:extLst>
                    <a:ext uri="{9D8B030D-6E8A-4147-A177-3AD203B41FA5}">
                      <a16:colId xmlns:a16="http://schemas.microsoft.com/office/drawing/2014/main" val="4192414031"/>
                    </a:ext>
                  </a:extLst>
                </a:gridCol>
                <a:gridCol w="551939">
                  <a:extLst>
                    <a:ext uri="{9D8B030D-6E8A-4147-A177-3AD203B41FA5}">
                      <a16:colId xmlns:a16="http://schemas.microsoft.com/office/drawing/2014/main" val="33105858"/>
                    </a:ext>
                  </a:extLst>
                </a:gridCol>
                <a:gridCol w="551939">
                  <a:extLst>
                    <a:ext uri="{9D8B030D-6E8A-4147-A177-3AD203B41FA5}">
                      <a16:colId xmlns:a16="http://schemas.microsoft.com/office/drawing/2014/main" val="2069393752"/>
                    </a:ext>
                  </a:extLst>
                </a:gridCol>
                <a:gridCol w="551939">
                  <a:extLst>
                    <a:ext uri="{9D8B030D-6E8A-4147-A177-3AD203B41FA5}">
                      <a16:colId xmlns:a16="http://schemas.microsoft.com/office/drawing/2014/main" val="3858520025"/>
                    </a:ext>
                  </a:extLst>
                </a:gridCol>
                <a:gridCol w="551939">
                  <a:extLst>
                    <a:ext uri="{9D8B030D-6E8A-4147-A177-3AD203B41FA5}">
                      <a16:colId xmlns:a16="http://schemas.microsoft.com/office/drawing/2014/main" val="841526554"/>
                    </a:ext>
                  </a:extLst>
                </a:gridCol>
                <a:gridCol w="551939">
                  <a:extLst>
                    <a:ext uri="{9D8B030D-6E8A-4147-A177-3AD203B41FA5}">
                      <a16:colId xmlns:a16="http://schemas.microsoft.com/office/drawing/2014/main" val="3171565451"/>
                    </a:ext>
                  </a:extLst>
                </a:gridCol>
                <a:gridCol w="551939">
                  <a:extLst>
                    <a:ext uri="{9D8B030D-6E8A-4147-A177-3AD203B41FA5}">
                      <a16:colId xmlns:a16="http://schemas.microsoft.com/office/drawing/2014/main" val="4091484899"/>
                    </a:ext>
                  </a:extLst>
                </a:gridCol>
                <a:gridCol w="551939">
                  <a:extLst>
                    <a:ext uri="{9D8B030D-6E8A-4147-A177-3AD203B41FA5}">
                      <a16:colId xmlns:a16="http://schemas.microsoft.com/office/drawing/2014/main" val="1885660236"/>
                    </a:ext>
                  </a:extLst>
                </a:gridCol>
                <a:gridCol w="551939">
                  <a:extLst>
                    <a:ext uri="{9D8B030D-6E8A-4147-A177-3AD203B41FA5}">
                      <a16:colId xmlns:a16="http://schemas.microsoft.com/office/drawing/2014/main" val="1244316029"/>
                    </a:ext>
                  </a:extLst>
                </a:gridCol>
                <a:gridCol w="551939">
                  <a:extLst>
                    <a:ext uri="{9D8B030D-6E8A-4147-A177-3AD203B41FA5}">
                      <a16:colId xmlns:a16="http://schemas.microsoft.com/office/drawing/2014/main" val="245283821"/>
                    </a:ext>
                  </a:extLst>
                </a:gridCol>
                <a:gridCol w="551939">
                  <a:extLst>
                    <a:ext uri="{9D8B030D-6E8A-4147-A177-3AD203B41FA5}">
                      <a16:colId xmlns:a16="http://schemas.microsoft.com/office/drawing/2014/main" val="2324294147"/>
                    </a:ext>
                  </a:extLst>
                </a:gridCol>
              </a:tblGrid>
              <a:tr h="1064397">
                <a:tc>
                  <a:txBody>
                    <a:bodyPr/>
                    <a:lstStyle/>
                    <a:p>
                      <a:pPr algn="l" fontAlgn="ctr"/>
                      <a:endParaRPr lang="en-IN" sz="1200" b="1" dirty="0">
                        <a:effectLst/>
                        <a:latin typeface="HP Simplified Jpan" panose="020B0500000000000000" pitchFamily="34" charset="-128"/>
                        <a:ea typeface="HP Simplified Jpan" panose="020B0500000000000000" pitchFamily="34" charset="-128"/>
                      </a:endParaRPr>
                    </a:p>
                  </a:txBody>
                  <a:tcPr anchor="ctr"/>
                </a:tc>
                <a:tc>
                  <a:txBody>
                    <a:bodyPr/>
                    <a:lstStyle/>
                    <a:p>
                      <a:pPr algn="l" fontAlgn="ctr"/>
                      <a:r>
                        <a:rPr lang="en-IN" sz="1200" b="1" i="0" kern="1200" dirty="0">
                          <a:solidFill>
                            <a:schemeClr val="lt1"/>
                          </a:solidFill>
                          <a:effectLst/>
                          <a:latin typeface="HP Simplified Jpan" panose="020B0500000000000000" pitchFamily="34" charset="-128"/>
                          <a:ea typeface="HP Simplified Jpan" panose="020B0500000000000000" pitchFamily="34" charset="-128"/>
                          <a:cs typeface="+mn-cs"/>
                        </a:rPr>
                        <a:t>Account length</a:t>
                      </a:r>
                      <a:endParaRPr lang="en-IN" sz="1200" b="1" dirty="0">
                        <a:effectLst/>
                        <a:latin typeface="HP Simplified Jpan" panose="020B0500000000000000" pitchFamily="34" charset="-128"/>
                        <a:ea typeface="HP Simplified Jpan" panose="020B0500000000000000" pitchFamily="34" charset="-128"/>
                      </a:endParaRP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Voicemail plan</a:t>
                      </a:r>
                    </a:p>
                  </a:txBody>
                  <a:tcPr anchor="ctr"/>
                </a:tc>
                <a:tc>
                  <a:txBody>
                    <a:bodyPr/>
                    <a:lstStyle/>
                    <a:p>
                      <a:pPr algn="l" fontAlgn="ctr"/>
                      <a:br>
                        <a:rPr lang="en-IN" sz="1200" b="1" dirty="0">
                          <a:effectLst/>
                          <a:latin typeface="HP Simplified Jpan" panose="020B0500000000000000" pitchFamily="34" charset="-128"/>
                          <a:ea typeface="HP Simplified Jpan" panose="020B0500000000000000" pitchFamily="34" charset="-128"/>
                        </a:rPr>
                      </a:br>
                      <a:r>
                        <a:rPr lang="en-IN" sz="1200" b="1" dirty="0" err="1">
                          <a:effectLst/>
                          <a:latin typeface="HP Simplified Jpan" panose="020B0500000000000000" pitchFamily="34" charset="-128"/>
                          <a:ea typeface="HP Simplified Jpan" panose="020B0500000000000000" pitchFamily="34" charset="-128"/>
                        </a:rPr>
                        <a:t>voicemailmessages</a:t>
                      </a:r>
                      <a:endParaRPr lang="en-IN" sz="1200" b="1" dirty="0">
                        <a:effectLst/>
                        <a:latin typeface="HP Simplified Jpan" panose="020B0500000000000000" pitchFamily="34" charset="-128"/>
                        <a:ea typeface="HP Simplified Jpan" panose="020B0500000000000000" pitchFamily="34" charset="-128"/>
                      </a:endParaRP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Day mins</a:t>
                      </a: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Evening mins</a:t>
                      </a:r>
                    </a:p>
                  </a:txBody>
                  <a:tcPr anchor="ctr"/>
                </a:tc>
                <a:tc>
                  <a:txBody>
                    <a:bodyPr/>
                    <a:lstStyle/>
                    <a:p>
                      <a:pPr algn="l" fontAlgn="ctr"/>
                      <a:r>
                        <a:rPr lang="en-IN" sz="1200" b="1" dirty="0" err="1">
                          <a:effectLst/>
                          <a:latin typeface="HP Simplified Jpan" panose="020B0500000000000000" pitchFamily="34" charset="-128"/>
                          <a:ea typeface="HP Simplified Jpan" panose="020B0500000000000000" pitchFamily="34" charset="-128"/>
                        </a:rPr>
                        <a:t>nightmins</a:t>
                      </a:r>
                      <a:endParaRPr lang="en-IN" sz="1200" b="1" dirty="0">
                        <a:effectLst/>
                        <a:latin typeface="HP Simplified Jpan" panose="020B0500000000000000" pitchFamily="34" charset="-128"/>
                        <a:ea typeface="HP Simplified Jpan" panose="020B0500000000000000" pitchFamily="34" charset="-128"/>
                      </a:endParaRPr>
                    </a:p>
                  </a:txBody>
                  <a:tcPr anchor="ctr"/>
                </a:tc>
                <a:tc>
                  <a:txBody>
                    <a:bodyPr/>
                    <a:lstStyle/>
                    <a:p>
                      <a:pPr algn="l" fontAlgn="ctr"/>
                      <a:r>
                        <a:rPr lang="en-IN" sz="1200" b="1" dirty="0" err="1">
                          <a:effectLst/>
                          <a:latin typeface="HP Simplified Jpan" panose="020B0500000000000000" pitchFamily="34" charset="-128"/>
                          <a:ea typeface="HP Simplified Jpan" panose="020B0500000000000000" pitchFamily="34" charset="-128"/>
                        </a:rPr>
                        <a:t>Internationa</a:t>
                      </a:r>
                      <a:r>
                        <a:rPr lang="en-IN" sz="1200" b="1" dirty="0">
                          <a:effectLst/>
                          <a:latin typeface="HP Simplified Jpan" panose="020B0500000000000000" pitchFamily="34" charset="-128"/>
                          <a:ea typeface="HP Simplified Jpan" panose="020B0500000000000000" pitchFamily="34" charset="-128"/>
                        </a:rPr>
                        <a:t> mins</a:t>
                      </a:r>
                    </a:p>
                  </a:txBody>
                  <a:tcPr anchor="ctr"/>
                </a:tc>
                <a:tc>
                  <a:txBody>
                    <a:bodyPr/>
                    <a:lstStyle/>
                    <a:p>
                      <a:pPr algn="l" fontAlgn="ctr"/>
                      <a:r>
                        <a:rPr lang="en-IN" sz="1200" b="1" dirty="0" err="1">
                          <a:effectLst/>
                          <a:latin typeface="HP Simplified Jpan" panose="020B0500000000000000" pitchFamily="34" charset="-128"/>
                          <a:ea typeface="HP Simplified Jpan" panose="020B0500000000000000" pitchFamily="34" charset="-128"/>
                        </a:rPr>
                        <a:t>Custome</a:t>
                      </a:r>
                      <a:r>
                        <a:rPr lang="en-IN" sz="1200" b="1" dirty="0">
                          <a:effectLst/>
                          <a:latin typeface="HP Simplified Jpan" panose="020B0500000000000000" pitchFamily="34" charset="-128"/>
                          <a:ea typeface="HP Simplified Jpan" panose="020B0500000000000000" pitchFamily="34" charset="-128"/>
                        </a:rPr>
                        <a:t> service calls</a:t>
                      </a: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International plan</a:t>
                      </a: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Day calls</a:t>
                      </a: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Day charge</a:t>
                      </a: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Evening calls</a:t>
                      </a: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Evening charge</a:t>
                      </a: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Night calls</a:t>
                      </a: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Night charge</a:t>
                      </a: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International calls</a:t>
                      </a: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International charge</a:t>
                      </a: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Total charge</a:t>
                      </a:r>
                    </a:p>
                  </a:txBody>
                  <a:tcPr anchor="ctr"/>
                </a:tc>
                <a:tc>
                  <a:txBody>
                    <a:bodyPr/>
                    <a:lstStyle/>
                    <a:p>
                      <a:pPr algn="l" fontAlgn="ctr"/>
                      <a:r>
                        <a:rPr lang="en-IN" sz="1200" b="1" dirty="0">
                          <a:effectLst/>
                          <a:latin typeface="HP Simplified Jpan" panose="020B0500000000000000" pitchFamily="34" charset="-128"/>
                          <a:ea typeface="HP Simplified Jpan" panose="020B0500000000000000" pitchFamily="34" charset="-128"/>
                        </a:rPr>
                        <a:t>churn</a:t>
                      </a:r>
                    </a:p>
                  </a:txBody>
                  <a:tcPr anchor="ctr"/>
                </a:tc>
                <a:extLst>
                  <a:ext uri="{0D108BD9-81ED-4DB2-BD59-A6C34878D82A}">
                    <a16:rowId xmlns:a16="http://schemas.microsoft.com/office/drawing/2014/main" val="2268973902"/>
                  </a:ext>
                </a:extLst>
              </a:tr>
              <a:tr h="553487">
                <a:tc>
                  <a:txBody>
                    <a:bodyPr/>
                    <a:lstStyle/>
                    <a:p>
                      <a:pPr algn="r" fontAlgn="ctr"/>
                      <a:r>
                        <a:rPr lang="en-IN" sz="1050" b="1" dirty="0">
                          <a:effectLst/>
                        </a:rPr>
                        <a:t>count</a:t>
                      </a:r>
                    </a:p>
                  </a:txBody>
                  <a:tcPr anchor="ctr"/>
                </a:tc>
                <a:tc>
                  <a:txBody>
                    <a:bodyPr/>
                    <a:lstStyle/>
                    <a:p>
                      <a:pPr algn="r" fontAlgn="ctr"/>
                      <a:r>
                        <a:rPr lang="en-IN" sz="1050" dirty="0">
                          <a:effectLst/>
                        </a:rPr>
                        <a:t>3333.000000</a:t>
                      </a:r>
                    </a:p>
                  </a:txBody>
                  <a:tcPr anchor="ctr"/>
                </a:tc>
                <a:tc>
                  <a:txBody>
                    <a:bodyPr/>
                    <a:lstStyle/>
                    <a:p>
                      <a:pPr algn="r" fontAlgn="ctr"/>
                      <a:r>
                        <a:rPr lang="en-IN" sz="1050" dirty="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dirty="0">
                          <a:effectLst/>
                        </a:rPr>
                        <a:t>3333.000000</a:t>
                      </a:r>
                    </a:p>
                  </a:txBody>
                  <a:tcPr anchor="ctr"/>
                </a:tc>
                <a:tc>
                  <a:txBody>
                    <a:bodyPr/>
                    <a:lstStyle/>
                    <a:p>
                      <a:pPr algn="r" fontAlgn="ctr"/>
                      <a:r>
                        <a:rPr lang="en-IN" sz="1050">
                          <a:effectLst/>
                        </a:rPr>
                        <a:t>3333.000000</a:t>
                      </a:r>
                    </a:p>
                  </a:txBody>
                  <a:tcPr anchor="ctr"/>
                </a:tc>
                <a:tc>
                  <a:txBody>
                    <a:bodyPr/>
                    <a:lstStyle/>
                    <a:p>
                      <a:pPr algn="r" fontAlgn="ctr"/>
                      <a:r>
                        <a:rPr lang="en-IN" sz="1050" dirty="0">
                          <a:effectLst/>
                        </a:rPr>
                        <a:t>3333.000000</a:t>
                      </a:r>
                    </a:p>
                  </a:txBody>
                  <a:tcPr anchor="ctr"/>
                </a:tc>
                <a:extLst>
                  <a:ext uri="{0D108BD9-81ED-4DB2-BD59-A6C34878D82A}">
                    <a16:rowId xmlns:a16="http://schemas.microsoft.com/office/drawing/2014/main" val="1659025009"/>
                  </a:ext>
                </a:extLst>
              </a:tr>
              <a:tr h="553487">
                <a:tc>
                  <a:txBody>
                    <a:bodyPr/>
                    <a:lstStyle/>
                    <a:p>
                      <a:pPr algn="r" fontAlgn="ctr"/>
                      <a:r>
                        <a:rPr lang="en-IN" sz="1050" b="1">
                          <a:effectLst/>
                        </a:rPr>
                        <a:t>mean</a:t>
                      </a:r>
                    </a:p>
                  </a:txBody>
                  <a:tcPr anchor="ctr"/>
                </a:tc>
                <a:tc>
                  <a:txBody>
                    <a:bodyPr/>
                    <a:lstStyle/>
                    <a:p>
                      <a:pPr algn="r" fontAlgn="ctr"/>
                      <a:r>
                        <a:rPr lang="en-IN" sz="1050">
                          <a:effectLst/>
                        </a:rPr>
                        <a:t>101.064806</a:t>
                      </a:r>
                    </a:p>
                  </a:txBody>
                  <a:tcPr anchor="ctr"/>
                </a:tc>
                <a:tc>
                  <a:txBody>
                    <a:bodyPr/>
                    <a:lstStyle/>
                    <a:p>
                      <a:pPr algn="r" fontAlgn="ctr"/>
                      <a:r>
                        <a:rPr lang="en-IN" sz="1050" dirty="0">
                          <a:effectLst/>
                        </a:rPr>
                        <a:t>0.276628</a:t>
                      </a:r>
                    </a:p>
                  </a:txBody>
                  <a:tcPr anchor="ctr"/>
                </a:tc>
                <a:tc>
                  <a:txBody>
                    <a:bodyPr/>
                    <a:lstStyle/>
                    <a:p>
                      <a:pPr algn="r" fontAlgn="ctr"/>
                      <a:r>
                        <a:rPr lang="en-IN" sz="1050" dirty="0">
                          <a:effectLst/>
                        </a:rPr>
                        <a:t>8.099010</a:t>
                      </a:r>
                    </a:p>
                  </a:txBody>
                  <a:tcPr anchor="ctr"/>
                </a:tc>
                <a:tc>
                  <a:txBody>
                    <a:bodyPr/>
                    <a:lstStyle/>
                    <a:p>
                      <a:pPr algn="r" fontAlgn="ctr"/>
                      <a:r>
                        <a:rPr lang="en-IN" sz="1050" dirty="0">
                          <a:effectLst/>
                        </a:rPr>
                        <a:t>179.775098</a:t>
                      </a:r>
                    </a:p>
                  </a:txBody>
                  <a:tcPr anchor="ctr"/>
                </a:tc>
                <a:tc>
                  <a:txBody>
                    <a:bodyPr/>
                    <a:lstStyle/>
                    <a:p>
                      <a:pPr algn="r" fontAlgn="ctr"/>
                      <a:r>
                        <a:rPr lang="en-IN" sz="1050">
                          <a:effectLst/>
                        </a:rPr>
                        <a:t>200.980348</a:t>
                      </a:r>
                    </a:p>
                  </a:txBody>
                  <a:tcPr anchor="ctr"/>
                </a:tc>
                <a:tc>
                  <a:txBody>
                    <a:bodyPr/>
                    <a:lstStyle/>
                    <a:p>
                      <a:pPr algn="r" fontAlgn="ctr"/>
                      <a:r>
                        <a:rPr lang="en-IN" sz="1050">
                          <a:effectLst/>
                        </a:rPr>
                        <a:t>200.872037</a:t>
                      </a:r>
                    </a:p>
                  </a:txBody>
                  <a:tcPr anchor="ctr"/>
                </a:tc>
                <a:tc>
                  <a:txBody>
                    <a:bodyPr/>
                    <a:lstStyle/>
                    <a:p>
                      <a:pPr algn="r" fontAlgn="ctr"/>
                      <a:r>
                        <a:rPr lang="en-IN" sz="1050">
                          <a:effectLst/>
                        </a:rPr>
                        <a:t>10.237294</a:t>
                      </a:r>
                    </a:p>
                  </a:txBody>
                  <a:tcPr anchor="ctr"/>
                </a:tc>
                <a:tc>
                  <a:txBody>
                    <a:bodyPr/>
                    <a:lstStyle/>
                    <a:p>
                      <a:pPr algn="r" fontAlgn="ctr"/>
                      <a:r>
                        <a:rPr lang="en-IN" sz="1050">
                          <a:effectLst/>
                        </a:rPr>
                        <a:t>1.562856</a:t>
                      </a:r>
                    </a:p>
                  </a:txBody>
                  <a:tcPr anchor="ctr"/>
                </a:tc>
                <a:tc>
                  <a:txBody>
                    <a:bodyPr/>
                    <a:lstStyle/>
                    <a:p>
                      <a:pPr algn="r" fontAlgn="ctr"/>
                      <a:r>
                        <a:rPr lang="en-IN" sz="1050">
                          <a:effectLst/>
                        </a:rPr>
                        <a:t>0.096910</a:t>
                      </a:r>
                    </a:p>
                  </a:txBody>
                  <a:tcPr anchor="ctr"/>
                </a:tc>
                <a:tc>
                  <a:txBody>
                    <a:bodyPr/>
                    <a:lstStyle/>
                    <a:p>
                      <a:pPr algn="r" fontAlgn="ctr"/>
                      <a:r>
                        <a:rPr lang="en-IN" sz="1050">
                          <a:effectLst/>
                        </a:rPr>
                        <a:t>100.435644</a:t>
                      </a:r>
                    </a:p>
                  </a:txBody>
                  <a:tcPr anchor="ctr"/>
                </a:tc>
                <a:tc>
                  <a:txBody>
                    <a:bodyPr/>
                    <a:lstStyle/>
                    <a:p>
                      <a:pPr algn="r" fontAlgn="ctr"/>
                      <a:r>
                        <a:rPr lang="en-IN" sz="1050">
                          <a:effectLst/>
                        </a:rPr>
                        <a:t>30.562307</a:t>
                      </a:r>
                    </a:p>
                  </a:txBody>
                  <a:tcPr anchor="ctr"/>
                </a:tc>
                <a:tc>
                  <a:txBody>
                    <a:bodyPr/>
                    <a:lstStyle/>
                    <a:p>
                      <a:pPr algn="r" fontAlgn="ctr"/>
                      <a:r>
                        <a:rPr lang="en-IN" sz="1050">
                          <a:effectLst/>
                        </a:rPr>
                        <a:t>100.114311</a:t>
                      </a:r>
                    </a:p>
                  </a:txBody>
                  <a:tcPr anchor="ctr"/>
                </a:tc>
                <a:tc>
                  <a:txBody>
                    <a:bodyPr/>
                    <a:lstStyle/>
                    <a:p>
                      <a:pPr algn="r" fontAlgn="ctr"/>
                      <a:r>
                        <a:rPr lang="en-IN" sz="1050">
                          <a:effectLst/>
                        </a:rPr>
                        <a:t>17.083540</a:t>
                      </a:r>
                    </a:p>
                  </a:txBody>
                  <a:tcPr anchor="ctr"/>
                </a:tc>
                <a:tc>
                  <a:txBody>
                    <a:bodyPr/>
                    <a:lstStyle/>
                    <a:p>
                      <a:pPr algn="r" fontAlgn="ctr"/>
                      <a:r>
                        <a:rPr lang="en-IN" sz="1050">
                          <a:effectLst/>
                        </a:rPr>
                        <a:t>100.107711</a:t>
                      </a:r>
                    </a:p>
                  </a:txBody>
                  <a:tcPr anchor="ctr"/>
                </a:tc>
                <a:tc>
                  <a:txBody>
                    <a:bodyPr/>
                    <a:lstStyle/>
                    <a:p>
                      <a:pPr algn="r" fontAlgn="ctr"/>
                      <a:r>
                        <a:rPr lang="en-IN" sz="1050">
                          <a:effectLst/>
                        </a:rPr>
                        <a:t>9.039325</a:t>
                      </a:r>
                    </a:p>
                  </a:txBody>
                  <a:tcPr anchor="ctr"/>
                </a:tc>
                <a:tc>
                  <a:txBody>
                    <a:bodyPr/>
                    <a:lstStyle/>
                    <a:p>
                      <a:pPr algn="r" fontAlgn="ctr"/>
                      <a:r>
                        <a:rPr lang="en-IN" sz="1050">
                          <a:effectLst/>
                        </a:rPr>
                        <a:t>4.479448</a:t>
                      </a:r>
                    </a:p>
                  </a:txBody>
                  <a:tcPr anchor="ctr"/>
                </a:tc>
                <a:tc>
                  <a:txBody>
                    <a:bodyPr/>
                    <a:lstStyle/>
                    <a:p>
                      <a:pPr algn="r" fontAlgn="ctr"/>
                      <a:r>
                        <a:rPr lang="en-IN" sz="1050">
                          <a:effectLst/>
                        </a:rPr>
                        <a:t>2.764581</a:t>
                      </a:r>
                    </a:p>
                  </a:txBody>
                  <a:tcPr anchor="ctr"/>
                </a:tc>
                <a:tc>
                  <a:txBody>
                    <a:bodyPr/>
                    <a:lstStyle/>
                    <a:p>
                      <a:pPr algn="r" fontAlgn="ctr"/>
                      <a:r>
                        <a:rPr lang="en-IN" sz="1050">
                          <a:effectLst/>
                        </a:rPr>
                        <a:t>59.449754</a:t>
                      </a:r>
                    </a:p>
                  </a:txBody>
                  <a:tcPr anchor="ctr"/>
                </a:tc>
                <a:tc>
                  <a:txBody>
                    <a:bodyPr/>
                    <a:lstStyle/>
                    <a:p>
                      <a:pPr algn="r" fontAlgn="ctr"/>
                      <a:r>
                        <a:rPr lang="en-IN" sz="1050">
                          <a:effectLst/>
                        </a:rPr>
                        <a:t>0.144914</a:t>
                      </a:r>
                    </a:p>
                  </a:txBody>
                  <a:tcPr anchor="ctr"/>
                </a:tc>
                <a:extLst>
                  <a:ext uri="{0D108BD9-81ED-4DB2-BD59-A6C34878D82A}">
                    <a16:rowId xmlns:a16="http://schemas.microsoft.com/office/drawing/2014/main" val="3683836651"/>
                  </a:ext>
                </a:extLst>
              </a:tr>
              <a:tr h="425759">
                <a:tc>
                  <a:txBody>
                    <a:bodyPr/>
                    <a:lstStyle/>
                    <a:p>
                      <a:pPr algn="r" fontAlgn="ctr"/>
                      <a:r>
                        <a:rPr lang="en-IN" sz="1050" b="1">
                          <a:effectLst/>
                        </a:rPr>
                        <a:t>std</a:t>
                      </a:r>
                    </a:p>
                  </a:txBody>
                  <a:tcPr anchor="ctr"/>
                </a:tc>
                <a:tc>
                  <a:txBody>
                    <a:bodyPr/>
                    <a:lstStyle/>
                    <a:p>
                      <a:pPr algn="r" fontAlgn="ctr"/>
                      <a:r>
                        <a:rPr lang="en-IN" sz="1050">
                          <a:effectLst/>
                        </a:rPr>
                        <a:t>39.822106</a:t>
                      </a:r>
                    </a:p>
                  </a:txBody>
                  <a:tcPr anchor="ctr"/>
                </a:tc>
                <a:tc>
                  <a:txBody>
                    <a:bodyPr/>
                    <a:lstStyle/>
                    <a:p>
                      <a:pPr algn="r" fontAlgn="ctr"/>
                      <a:r>
                        <a:rPr lang="en-IN" sz="1050">
                          <a:effectLst/>
                        </a:rPr>
                        <a:t>0.447398</a:t>
                      </a:r>
                    </a:p>
                  </a:txBody>
                  <a:tcPr anchor="ctr"/>
                </a:tc>
                <a:tc>
                  <a:txBody>
                    <a:bodyPr/>
                    <a:lstStyle/>
                    <a:p>
                      <a:pPr algn="r" fontAlgn="ctr"/>
                      <a:r>
                        <a:rPr lang="en-IN" sz="1050">
                          <a:effectLst/>
                        </a:rPr>
                        <a:t>13.688365</a:t>
                      </a:r>
                    </a:p>
                  </a:txBody>
                  <a:tcPr anchor="ctr"/>
                </a:tc>
                <a:tc>
                  <a:txBody>
                    <a:bodyPr/>
                    <a:lstStyle/>
                    <a:p>
                      <a:pPr algn="r" fontAlgn="ctr"/>
                      <a:r>
                        <a:rPr lang="en-IN" sz="1050">
                          <a:effectLst/>
                        </a:rPr>
                        <a:t>54.467389</a:t>
                      </a:r>
                    </a:p>
                  </a:txBody>
                  <a:tcPr anchor="ctr"/>
                </a:tc>
                <a:tc>
                  <a:txBody>
                    <a:bodyPr/>
                    <a:lstStyle/>
                    <a:p>
                      <a:pPr algn="r" fontAlgn="ctr"/>
                      <a:r>
                        <a:rPr lang="en-IN" sz="1050" dirty="0">
                          <a:effectLst/>
                        </a:rPr>
                        <a:t>50.713844</a:t>
                      </a:r>
                    </a:p>
                  </a:txBody>
                  <a:tcPr anchor="ctr"/>
                </a:tc>
                <a:tc>
                  <a:txBody>
                    <a:bodyPr/>
                    <a:lstStyle/>
                    <a:p>
                      <a:pPr algn="r" fontAlgn="ctr"/>
                      <a:r>
                        <a:rPr lang="en-IN" sz="1050">
                          <a:effectLst/>
                        </a:rPr>
                        <a:t>50.573847</a:t>
                      </a:r>
                    </a:p>
                  </a:txBody>
                  <a:tcPr anchor="ctr"/>
                </a:tc>
                <a:tc>
                  <a:txBody>
                    <a:bodyPr/>
                    <a:lstStyle/>
                    <a:p>
                      <a:pPr algn="r" fontAlgn="ctr"/>
                      <a:r>
                        <a:rPr lang="en-IN" sz="1050">
                          <a:effectLst/>
                        </a:rPr>
                        <a:t>2.791840</a:t>
                      </a:r>
                    </a:p>
                  </a:txBody>
                  <a:tcPr anchor="ctr"/>
                </a:tc>
                <a:tc>
                  <a:txBody>
                    <a:bodyPr/>
                    <a:lstStyle/>
                    <a:p>
                      <a:pPr algn="r" fontAlgn="ctr"/>
                      <a:r>
                        <a:rPr lang="en-IN" sz="1050">
                          <a:effectLst/>
                        </a:rPr>
                        <a:t>1.315491</a:t>
                      </a:r>
                    </a:p>
                  </a:txBody>
                  <a:tcPr anchor="ctr"/>
                </a:tc>
                <a:tc>
                  <a:txBody>
                    <a:bodyPr/>
                    <a:lstStyle/>
                    <a:p>
                      <a:pPr algn="r" fontAlgn="ctr"/>
                      <a:r>
                        <a:rPr lang="en-IN" sz="1050">
                          <a:effectLst/>
                        </a:rPr>
                        <a:t>0.295879</a:t>
                      </a:r>
                    </a:p>
                  </a:txBody>
                  <a:tcPr anchor="ctr"/>
                </a:tc>
                <a:tc>
                  <a:txBody>
                    <a:bodyPr/>
                    <a:lstStyle/>
                    <a:p>
                      <a:pPr algn="r" fontAlgn="ctr"/>
                      <a:r>
                        <a:rPr lang="en-IN" sz="1050">
                          <a:effectLst/>
                        </a:rPr>
                        <a:t>20.069084</a:t>
                      </a:r>
                    </a:p>
                  </a:txBody>
                  <a:tcPr anchor="ctr"/>
                </a:tc>
                <a:tc>
                  <a:txBody>
                    <a:bodyPr/>
                    <a:lstStyle/>
                    <a:p>
                      <a:pPr algn="r" fontAlgn="ctr"/>
                      <a:r>
                        <a:rPr lang="en-IN" sz="1050">
                          <a:effectLst/>
                        </a:rPr>
                        <a:t>9.259435</a:t>
                      </a:r>
                    </a:p>
                  </a:txBody>
                  <a:tcPr anchor="ctr"/>
                </a:tc>
                <a:tc>
                  <a:txBody>
                    <a:bodyPr/>
                    <a:lstStyle/>
                    <a:p>
                      <a:pPr algn="r" fontAlgn="ctr"/>
                      <a:r>
                        <a:rPr lang="en-IN" sz="1050">
                          <a:effectLst/>
                        </a:rPr>
                        <a:t>19.922625</a:t>
                      </a:r>
                    </a:p>
                  </a:txBody>
                  <a:tcPr anchor="ctr"/>
                </a:tc>
                <a:tc>
                  <a:txBody>
                    <a:bodyPr/>
                    <a:lstStyle/>
                    <a:p>
                      <a:pPr algn="r" fontAlgn="ctr"/>
                      <a:r>
                        <a:rPr lang="en-IN" sz="1050">
                          <a:effectLst/>
                        </a:rPr>
                        <a:t>4.310668</a:t>
                      </a:r>
                    </a:p>
                  </a:txBody>
                  <a:tcPr anchor="ctr"/>
                </a:tc>
                <a:tc>
                  <a:txBody>
                    <a:bodyPr/>
                    <a:lstStyle/>
                    <a:p>
                      <a:pPr algn="r" fontAlgn="ctr"/>
                      <a:r>
                        <a:rPr lang="en-IN" sz="1050">
                          <a:effectLst/>
                        </a:rPr>
                        <a:t>19.568609</a:t>
                      </a:r>
                    </a:p>
                  </a:txBody>
                  <a:tcPr anchor="ctr"/>
                </a:tc>
                <a:tc>
                  <a:txBody>
                    <a:bodyPr/>
                    <a:lstStyle/>
                    <a:p>
                      <a:pPr algn="r" fontAlgn="ctr"/>
                      <a:r>
                        <a:rPr lang="en-IN" sz="1050">
                          <a:effectLst/>
                        </a:rPr>
                        <a:t>2.275873</a:t>
                      </a:r>
                    </a:p>
                  </a:txBody>
                  <a:tcPr anchor="ctr"/>
                </a:tc>
                <a:tc>
                  <a:txBody>
                    <a:bodyPr/>
                    <a:lstStyle/>
                    <a:p>
                      <a:pPr algn="r" fontAlgn="ctr"/>
                      <a:r>
                        <a:rPr lang="en-IN" sz="1050">
                          <a:effectLst/>
                        </a:rPr>
                        <a:t>2.461214</a:t>
                      </a:r>
                    </a:p>
                  </a:txBody>
                  <a:tcPr anchor="ctr"/>
                </a:tc>
                <a:tc>
                  <a:txBody>
                    <a:bodyPr/>
                    <a:lstStyle/>
                    <a:p>
                      <a:pPr algn="r" fontAlgn="ctr"/>
                      <a:r>
                        <a:rPr lang="en-IN" sz="1050">
                          <a:effectLst/>
                        </a:rPr>
                        <a:t>0.753773</a:t>
                      </a:r>
                    </a:p>
                  </a:txBody>
                  <a:tcPr anchor="ctr"/>
                </a:tc>
                <a:tc>
                  <a:txBody>
                    <a:bodyPr/>
                    <a:lstStyle/>
                    <a:p>
                      <a:pPr algn="r" fontAlgn="ctr"/>
                      <a:r>
                        <a:rPr lang="en-IN" sz="1050">
                          <a:effectLst/>
                        </a:rPr>
                        <a:t>10.502261</a:t>
                      </a:r>
                    </a:p>
                  </a:txBody>
                  <a:tcPr anchor="ctr"/>
                </a:tc>
                <a:tc>
                  <a:txBody>
                    <a:bodyPr/>
                    <a:lstStyle/>
                    <a:p>
                      <a:pPr algn="r" fontAlgn="ctr"/>
                      <a:r>
                        <a:rPr lang="en-IN" sz="1050">
                          <a:effectLst/>
                        </a:rPr>
                        <a:t>0.352067</a:t>
                      </a:r>
                    </a:p>
                  </a:txBody>
                  <a:tcPr anchor="ctr"/>
                </a:tc>
                <a:extLst>
                  <a:ext uri="{0D108BD9-81ED-4DB2-BD59-A6C34878D82A}">
                    <a16:rowId xmlns:a16="http://schemas.microsoft.com/office/drawing/2014/main" val="1979613045"/>
                  </a:ext>
                </a:extLst>
              </a:tr>
              <a:tr h="425759">
                <a:tc>
                  <a:txBody>
                    <a:bodyPr/>
                    <a:lstStyle/>
                    <a:p>
                      <a:pPr algn="r" fontAlgn="ctr"/>
                      <a:r>
                        <a:rPr lang="en-IN" sz="1050" b="1">
                          <a:effectLst/>
                        </a:rPr>
                        <a:t>min</a:t>
                      </a:r>
                    </a:p>
                  </a:txBody>
                  <a:tcPr anchor="ctr"/>
                </a:tc>
                <a:tc>
                  <a:txBody>
                    <a:bodyPr/>
                    <a:lstStyle/>
                    <a:p>
                      <a:pPr algn="r" fontAlgn="ctr"/>
                      <a:r>
                        <a:rPr lang="en-IN" sz="1050">
                          <a:effectLst/>
                        </a:rPr>
                        <a:t>1.000000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0.000000</a:t>
                      </a:r>
                    </a:p>
                  </a:txBody>
                  <a:tcPr anchor="ctr"/>
                </a:tc>
                <a:tc>
                  <a:txBody>
                    <a:bodyPr/>
                    <a:lstStyle/>
                    <a:p>
                      <a:pPr algn="r" fontAlgn="ctr"/>
                      <a:r>
                        <a:rPr lang="en-IN" sz="1050" dirty="0">
                          <a:effectLst/>
                        </a:rPr>
                        <a:t>23.200000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33.000000</a:t>
                      </a:r>
                    </a:p>
                  </a:txBody>
                  <a:tcPr anchor="ctr"/>
                </a:tc>
                <a:tc>
                  <a:txBody>
                    <a:bodyPr/>
                    <a:lstStyle/>
                    <a:p>
                      <a:pPr algn="r" fontAlgn="ctr"/>
                      <a:r>
                        <a:rPr lang="en-IN" sz="1050">
                          <a:effectLst/>
                        </a:rPr>
                        <a:t>1.040000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22.930000</a:t>
                      </a:r>
                    </a:p>
                  </a:txBody>
                  <a:tcPr anchor="ctr"/>
                </a:tc>
                <a:tc>
                  <a:txBody>
                    <a:bodyPr/>
                    <a:lstStyle/>
                    <a:p>
                      <a:pPr algn="r" fontAlgn="ctr"/>
                      <a:r>
                        <a:rPr lang="en-IN" sz="1050">
                          <a:effectLst/>
                        </a:rPr>
                        <a:t>0.000000</a:t>
                      </a:r>
                    </a:p>
                  </a:txBody>
                  <a:tcPr anchor="ctr"/>
                </a:tc>
                <a:extLst>
                  <a:ext uri="{0D108BD9-81ED-4DB2-BD59-A6C34878D82A}">
                    <a16:rowId xmlns:a16="http://schemas.microsoft.com/office/drawing/2014/main" val="3994948911"/>
                  </a:ext>
                </a:extLst>
              </a:tr>
              <a:tr h="553487">
                <a:tc>
                  <a:txBody>
                    <a:bodyPr/>
                    <a:lstStyle/>
                    <a:p>
                      <a:pPr algn="r" fontAlgn="ctr"/>
                      <a:r>
                        <a:rPr lang="en-IN" sz="1050" b="1">
                          <a:effectLst/>
                        </a:rPr>
                        <a:t>25%</a:t>
                      </a:r>
                    </a:p>
                  </a:txBody>
                  <a:tcPr anchor="ctr"/>
                </a:tc>
                <a:tc>
                  <a:txBody>
                    <a:bodyPr/>
                    <a:lstStyle/>
                    <a:p>
                      <a:pPr algn="r" fontAlgn="ctr"/>
                      <a:r>
                        <a:rPr lang="en-IN" sz="1050">
                          <a:effectLst/>
                        </a:rPr>
                        <a:t>74.000000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143.700000</a:t>
                      </a:r>
                    </a:p>
                  </a:txBody>
                  <a:tcPr anchor="ctr"/>
                </a:tc>
                <a:tc>
                  <a:txBody>
                    <a:bodyPr/>
                    <a:lstStyle/>
                    <a:p>
                      <a:pPr algn="r" fontAlgn="ctr"/>
                      <a:r>
                        <a:rPr lang="en-IN" sz="1050">
                          <a:effectLst/>
                        </a:rPr>
                        <a:t>166.600000</a:t>
                      </a:r>
                    </a:p>
                  </a:txBody>
                  <a:tcPr anchor="ctr"/>
                </a:tc>
                <a:tc>
                  <a:txBody>
                    <a:bodyPr/>
                    <a:lstStyle/>
                    <a:p>
                      <a:pPr algn="r" fontAlgn="ctr"/>
                      <a:r>
                        <a:rPr lang="en-IN" sz="1050">
                          <a:effectLst/>
                        </a:rPr>
                        <a:t>167.000000</a:t>
                      </a:r>
                    </a:p>
                  </a:txBody>
                  <a:tcPr anchor="ctr"/>
                </a:tc>
                <a:tc>
                  <a:txBody>
                    <a:bodyPr/>
                    <a:lstStyle/>
                    <a:p>
                      <a:pPr algn="r" fontAlgn="ctr"/>
                      <a:r>
                        <a:rPr lang="en-IN" sz="1050">
                          <a:effectLst/>
                        </a:rPr>
                        <a:t>8.500000</a:t>
                      </a:r>
                    </a:p>
                  </a:txBody>
                  <a:tcPr anchor="ctr"/>
                </a:tc>
                <a:tc>
                  <a:txBody>
                    <a:bodyPr/>
                    <a:lstStyle/>
                    <a:p>
                      <a:pPr algn="r" fontAlgn="ctr"/>
                      <a:r>
                        <a:rPr lang="en-IN" sz="1050" dirty="0">
                          <a:effectLst/>
                        </a:rPr>
                        <a:t>1.000000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87.000000</a:t>
                      </a:r>
                    </a:p>
                  </a:txBody>
                  <a:tcPr anchor="ctr"/>
                </a:tc>
                <a:tc>
                  <a:txBody>
                    <a:bodyPr/>
                    <a:lstStyle/>
                    <a:p>
                      <a:pPr algn="r" fontAlgn="ctr"/>
                      <a:r>
                        <a:rPr lang="en-IN" sz="1050">
                          <a:effectLst/>
                        </a:rPr>
                        <a:t>24.430000</a:t>
                      </a:r>
                    </a:p>
                  </a:txBody>
                  <a:tcPr anchor="ctr"/>
                </a:tc>
                <a:tc>
                  <a:txBody>
                    <a:bodyPr/>
                    <a:lstStyle/>
                    <a:p>
                      <a:pPr algn="r" fontAlgn="ctr"/>
                      <a:r>
                        <a:rPr lang="en-IN" sz="1050">
                          <a:effectLst/>
                        </a:rPr>
                        <a:t>87.000000</a:t>
                      </a:r>
                    </a:p>
                  </a:txBody>
                  <a:tcPr anchor="ctr"/>
                </a:tc>
                <a:tc>
                  <a:txBody>
                    <a:bodyPr/>
                    <a:lstStyle/>
                    <a:p>
                      <a:pPr algn="r" fontAlgn="ctr"/>
                      <a:r>
                        <a:rPr lang="en-IN" sz="1050">
                          <a:effectLst/>
                        </a:rPr>
                        <a:t>14.160000</a:t>
                      </a:r>
                    </a:p>
                  </a:txBody>
                  <a:tcPr anchor="ctr"/>
                </a:tc>
                <a:tc>
                  <a:txBody>
                    <a:bodyPr/>
                    <a:lstStyle/>
                    <a:p>
                      <a:pPr algn="r" fontAlgn="ctr"/>
                      <a:r>
                        <a:rPr lang="en-IN" sz="1050">
                          <a:effectLst/>
                        </a:rPr>
                        <a:t>87.000000</a:t>
                      </a:r>
                    </a:p>
                  </a:txBody>
                  <a:tcPr anchor="ctr"/>
                </a:tc>
                <a:tc>
                  <a:txBody>
                    <a:bodyPr/>
                    <a:lstStyle/>
                    <a:p>
                      <a:pPr algn="r" fontAlgn="ctr"/>
                      <a:r>
                        <a:rPr lang="en-IN" sz="1050">
                          <a:effectLst/>
                        </a:rPr>
                        <a:t>7.520000</a:t>
                      </a:r>
                    </a:p>
                  </a:txBody>
                  <a:tcPr anchor="ctr"/>
                </a:tc>
                <a:tc>
                  <a:txBody>
                    <a:bodyPr/>
                    <a:lstStyle/>
                    <a:p>
                      <a:pPr algn="r" fontAlgn="ctr"/>
                      <a:r>
                        <a:rPr lang="en-IN" sz="1050">
                          <a:effectLst/>
                        </a:rPr>
                        <a:t>3.000000</a:t>
                      </a:r>
                    </a:p>
                  </a:txBody>
                  <a:tcPr anchor="ctr"/>
                </a:tc>
                <a:tc>
                  <a:txBody>
                    <a:bodyPr/>
                    <a:lstStyle/>
                    <a:p>
                      <a:pPr algn="r" fontAlgn="ctr"/>
                      <a:r>
                        <a:rPr lang="en-IN" sz="1050">
                          <a:effectLst/>
                        </a:rPr>
                        <a:t>2.300000</a:t>
                      </a:r>
                    </a:p>
                  </a:txBody>
                  <a:tcPr anchor="ctr"/>
                </a:tc>
                <a:tc>
                  <a:txBody>
                    <a:bodyPr/>
                    <a:lstStyle/>
                    <a:p>
                      <a:pPr algn="r" fontAlgn="ctr"/>
                      <a:r>
                        <a:rPr lang="en-IN" sz="1050">
                          <a:effectLst/>
                        </a:rPr>
                        <a:t>52.380000</a:t>
                      </a:r>
                    </a:p>
                  </a:txBody>
                  <a:tcPr anchor="ctr"/>
                </a:tc>
                <a:tc>
                  <a:txBody>
                    <a:bodyPr/>
                    <a:lstStyle/>
                    <a:p>
                      <a:pPr algn="r" fontAlgn="ctr"/>
                      <a:r>
                        <a:rPr lang="en-IN" sz="1050">
                          <a:effectLst/>
                        </a:rPr>
                        <a:t>0.000000</a:t>
                      </a:r>
                    </a:p>
                  </a:txBody>
                  <a:tcPr anchor="ctr"/>
                </a:tc>
                <a:extLst>
                  <a:ext uri="{0D108BD9-81ED-4DB2-BD59-A6C34878D82A}">
                    <a16:rowId xmlns:a16="http://schemas.microsoft.com/office/drawing/2014/main" val="4063659028"/>
                  </a:ext>
                </a:extLst>
              </a:tr>
              <a:tr h="553487">
                <a:tc>
                  <a:txBody>
                    <a:bodyPr/>
                    <a:lstStyle/>
                    <a:p>
                      <a:pPr algn="r" fontAlgn="ctr"/>
                      <a:r>
                        <a:rPr lang="en-IN" sz="1050" b="1">
                          <a:effectLst/>
                        </a:rPr>
                        <a:t>50%</a:t>
                      </a:r>
                    </a:p>
                  </a:txBody>
                  <a:tcPr anchor="ctr"/>
                </a:tc>
                <a:tc>
                  <a:txBody>
                    <a:bodyPr/>
                    <a:lstStyle/>
                    <a:p>
                      <a:pPr algn="r" fontAlgn="ctr"/>
                      <a:r>
                        <a:rPr lang="en-IN" sz="1050">
                          <a:effectLst/>
                        </a:rPr>
                        <a:t>101.000000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179.400000</a:t>
                      </a:r>
                    </a:p>
                  </a:txBody>
                  <a:tcPr anchor="ctr"/>
                </a:tc>
                <a:tc>
                  <a:txBody>
                    <a:bodyPr/>
                    <a:lstStyle/>
                    <a:p>
                      <a:pPr algn="r" fontAlgn="ctr"/>
                      <a:r>
                        <a:rPr lang="en-IN" sz="1050">
                          <a:effectLst/>
                        </a:rPr>
                        <a:t>201.400000</a:t>
                      </a:r>
                    </a:p>
                  </a:txBody>
                  <a:tcPr anchor="ctr"/>
                </a:tc>
                <a:tc>
                  <a:txBody>
                    <a:bodyPr/>
                    <a:lstStyle/>
                    <a:p>
                      <a:pPr algn="r" fontAlgn="ctr"/>
                      <a:r>
                        <a:rPr lang="en-IN" sz="1050">
                          <a:effectLst/>
                        </a:rPr>
                        <a:t>201.200000</a:t>
                      </a:r>
                    </a:p>
                  </a:txBody>
                  <a:tcPr anchor="ctr"/>
                </a:tc>
                <a:tc>
                  <a:txBody>
                    <a:bodyPr/>
                    <a:lstStyle/>
                    <a:p>
                      <a:pPr algn="r" fontAlgn="ctr"/>
                      <a:r>
                        <a:rPr lang="en-IN" sz="1050">
                          <a:effectLst/>
                        </a:rPr>
                        <a:t>10.300000</a:t>
                      </a:r>
                    </a:p>
                  </a:txBody>
                  <a:tcPr anchor="ctr"/>
                </a:tc>
                <a:tc>
                  <a:txBody>
                    <a:bodyPr/>
                    <a:lstStyle/>
                    <a:p>
                      <a:pPr algn="r" fontAlgn="ctr"/>
                      <a:r>
                        <a:rPr lang="en-IN" sz="1050">
                          <a:effectLst/>
                        </a:rPr>
                        <a:t>1.000000</a:t>
                      </a:r>
                    </a:p>
                  </a:txBody>
                  <a:tcPr anchor="ctr"/>
                </a:tc>
                <a:tc>
                  <a:txBody>
                    <a:bodyPr/>
                    <a:lstStyle/>
                    <a:p>
                      <a:pPr algn="r" fontAlgn="ctr"/>
                      <a:r>
                        <a:rPr lang="en-IN" sz="1050" dirty="0">
                          <a:effectLst/>
                        </a:rPr>
                        <a:t>0.000000</a:t>
                      </a:r>
                    </a:p>
                  </a:txBody>
                  <a:tcPr anchor="ctr"/>
                </a:tc>
                <a:tc>
                  <a:txBody>
                    <a:bodyPr/>
                    <a:lstStyle/>
                    <a:p>
                      <a:pPr algn="r" fontAlgn="ctr"/>
                      <a:r>
                        <a:rPr lang="en-IN" sz="1050" dirty="0">
                          <a:effectLst/>
                        </a:rPr>
                        <a:t>101.000000</a:t>
                      </a:r>
                    </a:p>
                  </a:txBody>
                  <a:tcPr anchor="ctr"/>
                </a:tc>
                <a:tc>
                  <a:txBody>
                    <a:bodyPr/>
                    <a:lstStyle/>
                    <a:p>
                      <a:pPr algn="r" fontAlgn="ctr"/>
                      <a:r>
                        <a:rPr lang="en-IN" sz="1050" dirty="0">
                          <a:effectLst/>
                        </a:rPr>
                        <a:t>30.500000</a:t>
                      </a:r>
                    </a:p>
                  </a:txBody>
                  <a:tcPr anchor="ctr"/>
                </a:tc>
                <a:tc>
                  <a:txBody>
                    <a:bodyPr/>
                    <a:lstStyle/>
                    <a:p>
                      <a:pPr algn="r" fontAlgn="ctr"/>
                      <a:r>
                        <a:rPr lang="en-IN" sz="1050">
                          <a:effectLst/>
                        </a:rPr>
                        <a:t>100.000000</a:t>
                      </a:r>
                    </a:p>
                  </a:txBody>
                  <a:tcPr anchor="ctr"/>
                </a:tc>
                <a:tc>
                  <a:txBody>
                    <a:bodyPr/>
                    <a:lstStyle/>
                    <a:p>
                      <a:pPr algn="r" fontAlgn="ctr"/>
                      <a:r>
                        <a:rPr lang="en-IN" sz="1050">
                          <a:effectLst/>
                        </a:rPr>
                        <a:t>17.120000</a:t>
                      </a:r>
                    </a:p>
                  </a:txBody>
                  <a:tcPr anchor="ctr"/>
                </a:tc>
                <a:tc>
                  <a:txBody>
                    <a:bodyPr/>
                    <a:lstStyle/>
                    <a:p>
                      <a:pPr algn="r" fontAlgn="ctr"/>
                      <a:r>
                        <a:rPr lang="en-IN" sz="1050">
                          <a:effectLst/>
                        </a:rPr>
                        <a:t>100.000000</a:t>
                      </a:r>
                    </a:p>
                  </a:txBody>
                  <a:tcPr anchor="ctr"/>
                </a:tc>
                <a:tc>
                  <a:txBody>
                    <a:bodyPr/>
                    <a:lstStyle/>
                    <a:p>
                      <a:pPr algn="r" fontAlgn="ctr"/>
                      <a:r>
                        <a:rPr lang="en-IN" sz="1050">
                          <a:effectLst/>
                        </a:rPr>
                        <a:t>9.050000</a:t>
                      </a:r>
                    </a:p>
                  </a:txBody>
                  <a:tcPr anchor="ctr"/>
                </a:tc>
                <a:tc>
                  <a:txBody>
                    <a:bodyPr/>
                    <a:lstStyle/>
                    <a:p>
                      <a:pPr algn="r" fontAlgn="ctr"/>
                      <a:r>
                        <a:rPr lang="en-IN" sz="1050">
                          <a:effectLst/>
                        </a:rPr>
                        <a:t>4.000000</a:t>
                      </a:r>
                    </a:p>
                  </a:txBody>
                  <a:tcPr anchor="ctr"/>
                </a:tc>
                <a:tc>
                  <a:txBody>
                    <a:bodyPr/>
                    <a:lstStyle/>
                    <a:p>
                      <a:pPr algn="r" fontAlgn="ctr"/>
                      <a:r>
                        <a:rPr lang="en-IN" sz="1050">
                          <a:effectLst/>
                        </a:rPr>
                        <a:t>2.780000</a:t>
                      </a:r>
                    </a:p>
                  </a:txBody>
                  <a:tcPr anchor="ctr"/>
                </a:tc>
                <a:tc>
                  <a:txBody>
                    <a:bodyPr/>
                    <a:lstStyle/>
                    <a:p>
                      <a:pPr algn="r" fontAlgn="ctr"/>
                      <a:r>
                        <a:rPr lang="en-IN" sz="1050">
                          <a:effectLst/>
                        </a:rPr>
                        <a:t>59.470000</a:t>
                      </a:r>
                    </a:p>
                  </a:txBody>
                  <a:tcPr anchor="ctr"/>
                </a:tc>
                <a:tc>
                  <a:txBody>
                    <a:bodyPr/>
                    <a:lstStyle/>
                    <a:p>
                      <a:pPr algn="r" fontAlgn="ctr"/>
                      <a:r>
                        <a:rPr lang="en-IN" sz="1050">
                          <a:effectLst/>
                        </a:rPr>
                        <a:t>0.000000</a:t>
                      </a:r>
                    </a:p>
                  </a:txBody>
                  <a:tcPr anchor="ctr"/>
                </a:tc>
                <a:extLst>
                  <a:ext uri="{0D108BD9-81ED-4DB2-BD59-A6C34878D82A}">
                    <a16:rowId xmlns:a16="http://schemas.microsoft.com/office/drawing/2014/main" val="3943512304"/>
                  </a:ext>
                </a:extLst>
              </a:tr>
              <a:tr h="553487">
                <a:tc>
                  <a:txBody>
                    <a:bodyPr/>
                    <a:lstStyle/>
                    <a:p>
                      <a:pPr algn="r" fontAlgn="ctr"/>
                      <a:r>
                        <a:rPr lang="en-IN" sz="1050" b="1">
                          <a:effectLst/>
                        </a:rPr>
                        <a:t>75%</a:t>
                      </a:r>
                    </a:p>
                  </a:txBody>
                  <a:tcPr anchor="ctr"/>
                </a:tc>
                <a:tc>
                  <a:txBody>
                    <a:bodyPr/>
                    <a:lstStyle/>
                    <a:p>
                      <a:pPr algn="r" fontAlgn="ctr"/>
                      <a:r>
                        <a:rPr lang="en-IN" sz="1050">
                          <a:effectLst/>
                        </a:rPr>
                        <a:t>127.000000</a:t>
                      </a:r>
                    </a:p>
                  </a:txBody>
                  <a:tcPr anchor="ctr"/>
                </a:tc>
                <a:tc>
                  <a:txBody>
                    <a:bodyPr/>
                    <a:lstStyle/>
                    <a:p>
                      <a:pPr algn="r" fontAlgn="ctr"/>
                      <a:r>
                        <a:rPr lang="en-IN" sz="1050">
                          <a:effectLst/>
                        </a:rPr>
                        <a:t>1.000000</a:t>
                      </a:r>
                    </a:p>
                  </a:txBody>
                  <a:tcPr anchor="ctr"/>
                </a:tc>
                <a:tc>
                  <a:txBody>
                    <a:bodyPr/>
                    <a:lstStyle/>
                    <a:p>
                      <a:pPr algn="r" fontAlgn="ctr"/>
                      <a:r>
                        <a:rPr lang="en-IN" sz="1050">
                          <a:effectLst/>
                        </a:rPr>
                        <a:t>20.000000</a:t>
                      </a:r>
                    </a:p>
                  </a:txBody>
                  <a:tcPr anchor="ctr"/>
                </a:tc>
                <a:tc>
                  <a:txBody>
                    <a:bodyPr/>
                    <a:lstStyle/>
                    <a:p>
                      <a:pPr algn="r" fontAlgn="ctr"/>
                      <a:r>
                        <a:rPr lang="en-IN" sz="1050">
                          <a:effectLst/>
                        </a:rPr>
                        <a:t>216.400000</a:t>
                      </a:r>
                    </a:p>
                  </a:txBody>
                  <a:tcPr anchor="ctr"/>
                </a:tc>
                <a:tc>
                  <a:txBody>
                    <a:bodyPr/>
                    <a:lstStyle/>
                    <a:p>
                      <a:pPr algn="r" fontAlgn="ctr"/>
                      <a:r>
                        <a:rPr lang="en-IN" sz="1050">
                          <a:effectLst/>
                        </a:rPr>
                        <a:t>235.300000</a:t>
                      </a:r>
                    </a:p>
                  </a:txBody>
                  <a:tcPr anchor="ctr"/>
                </a:tc>
                <a:tc>
                  <a:txBody>
                    <a:bodyPr/>
                    <a:lstStyle/>
                    <a:p>
                      <a:pPr algn="r" fontAlgn="ctr"/>
                      <a:r>
                        <a:rPr lang="en-IN" sz="1050">
                          <a:effectLst/>
                        </a:rPr>
                        <a:t>235.300000</a:t>
                      </a:r>
                    </a:p>
                  </a:txBody>
                  <a:tcPr anchor="ctr"/>
                </a:tc>
                <a:tc>
                  <a:txBody>
                    <a:bodyPr/>
                    <a:lstStyle/>
                    <a:p>
                      <a:pPr algn="r" fontAlgn="ctr"/>
                      <a:r>
                        <a:rPr lang="en-IN" sz="1050">
                          <a:effectLst/>
                        </a:rPr>
                        <a:t>12.100000</a:t>
                      </a:r>
                    </a:p>
                  </a:txBody>
                  <a:tcPr anchor="ctr"/>
                </a:tc>
                <a:tc>
                  <a:txBody>
                    <a:bodyPr/>
                    <a:lstStyle/>
                    <a:p>
                      <a:pPr algn="r" fontAlgn="ctr"/>
                      <a:r>
                        <a:rPr lang="en-IN" sz="1050">
                          <a:effectLst/>
                        </a:rPr>
                        <a:t>2.000000</a:t>
                      </a:r>
                    </a:p>
                  </a:txBody>
                  <a:tcPr anchor="ctr"/>
                </a:tc>
                <a:tc>
                  <a:txBody>
                    <a:bodyPr/>
                    <a:lstStyle/>
                    <a:p>
                      <a:pPr algn="r" fontAlgn="ctr"/>
                      <a:r>
                        <a:rPr lang="en-IN" sz="1050">
                          <a:effectLst/>
                        </a:rPr>
                        <a:t>0.000000</a:t>
                      </a:r>
                    </a:p>
                  </a:txBody>
                  <a:tcPr anchor="ctr"/>
                </a:tc>
                <a:tc>
                  <a:txBody>
                    <a:bodyPr/>
                    <a:lstStyle/>
                    <a:p>
                      <a:pPr algn="r" fontAlgn="ctr"/>
                      <a:r>
                        <a:rPr lang="en-IN" sz="1050">
                          <a:effectLst/>
                        </a:rPr>
                        <a:t>114.000000</a:t>
                      </a:r>
                    </a:p>
                  </a:txBody>
                  <a:tcPr anchor="ctr"/>
                </a:tc>
                <a:tc>
                  <a:txBody>
                    <a:bodyPr/>
                    <a:lstStyle/>
                    <a:p>
                      <a:pPr algn="r" fontAlgn="ctr"/>
                      <a:r>
                        <a:rPr lang="en-IN" sz="1050">
                          <a:effectLst/>
                        </a:rPr>
                        <a:t>36.790000</a:t>
                      </a:r>
                    </a:p>
                  </a:txBody>
                  <a:tcPr anchor="ctr"/>
                </a:tc>
                <a:tc>
                  <a:txBody>
                    <a:bodyPr/>
                    <a:lstStyle/>
                    <a:p>
                      <a:pPr algn="r" fontAlgn="ctr"/>
                      <a:r>
                        <a:rPr lang="en-IN" sz="1050" dirty="0">
                          <a:effectLst/>
                        </a:rPr>
                        <a:t>114.000000</a:t>
                      </a:r>
                    </a:p>
                  </a:txBody>
                  <a:tcPr anchor="ctr"/>
                </a:tc>
                <a:tc>
                  <a:txBody>
                    <a:bodyPr/>
                    <a:lstStyle/>
                    <a:p>
                      <a:pPr algn="r" fontAlgn="ctr"/>
                      <a:r>
                        <a:rPr lang="en-IN" sz="1050" dirty="0">
                          <a:effectLst/>
                        </a:rPr>
                        <a:t>20.000000</a:t>
                      </a:r>
                    </a:p>
                  </a:txBody>
                  <a:tcPr anchor="ctr"/>
                </a:tc>
                <a:tc>
                  <a:txBody>
                    <a:bodyPr/>
                    <a:lstStyle/>
                    <a:p>
                      <a:pPr algn="r" fontAlgn="ctr"/>
                      <a:r>
                        <a:rPr lang="en-IN" sz="1050" dirty="0">
                          <a:effectLst/>
                        </a:rPr>
                        <a:t>113.000000</a:t>
                      </a:r>
                    </a:p>
                  </a:txBody>
                  <a:tcPr anchor="ctr"/>
                </a:tc>
                <a:tc>
                  <a:txBody>
                    <a:bodyPr/>
                    <a:lstStyle/>
                    <a:p>
                      <a:pPr algn="r" fontAlgn="ctr"/>
                      <a:r>
                        <a:rPr lang="en-IN" sz="1050">
                          <a:effectLst/>
                        </a:rPr>
                        <a:t>10.590000</a:t>
                      </a:r>
                    </a:p>
                  </a:txBody>
                  <a:tcPr anchor="ctr"/>
                </a:tc>
                <a:tc>
                  <a:txBody>
                    <a:bodyPr/>
                    <a:lstStyle/>
                    <a:p>
                      <a:pPr algn="r" fontAlgn="ctr"/>
                      <a:r>
                        <a:rPr lang="en-IN" sz="1050">
                          <a:effectLst/>
                        </a:rPr>
                        <a:t>6.000000</a:t>
                      </a:r>
                    </a:p>
                  </a:txBody>
                  <a:tcPr anchor="ctr"/>
                </a:tc>
                <a:tc>
                  <a:txBody>
                    <a:bodyPr/>
                    <a:lstStyle/>
                    <a:p>
                      <a:pPr algn="r" fontAlgn="ctr"/>
                      <a:r>
                        <a:rPr lang="en-IN" sz="1050">
                          <a:effectLst/>
                        </a:rPr>
                        <a:t>3.270000</a:t>
                      </a:r>
                    </a:p>
                  </a:txBody>
                  <a:tcPr anchor="ctr"/>
                </a:tc>
                <a:tc>
                  <a:txBody>
                    <a:bodyPr/>
                    <a:lstStyle/>
                    <a:p>
                      <a:pPr algn="r" fontAlgn="ctr"/>
                      <a:r>
                        <a:rPr lang="en-IN" sz="1050">
                          <a:effectLst/>
                        </a:rPr>
                        <a:t>66.480000</a:t>
                      </a:r>
                    </a:p>
                  </a:txBody>
                  <a:tcPr anchor="ctr"/>
                </a:tc>
                <a:tc>
                  <a:txBody>
                    <a:bodyPr/>
                    <a:lstStyle/>
                    <a:p>
                      <a:pPr algn="r" fontAlgn="ctr"/>
                      <a:r>
                        <a:rPr lang="en-IN" sz="1050">
                          <a:effectLst/>
                        </a:rPr>
                        <a:t>0.000000</a:t>
                      </a:r>
                    </a:p>
                  </a:txBody>
                  <a:tcPr anchor="ctr"/>
                </a:tc>
                <a:extLst>
                  <a:ext uri="{0D108BD9-81ED-4DB2-BD59-A6C34878D82A}">
                    <a16:rowId xmlns:a16="http://schemas.microsoft.com/office/drawing/2014/main" val="531112115"/>
                  </a:ext>
                </a:extLst>
              </a:tr>
              <a:tr h="553487">
                <a:tc>
                  <a:txBody>
                    <a:bodyPr/>
                    <a:lstStyle/>
                    <a:p>
                      <a:pPr algn="r" fontAlgn="ctr"/>
                      <a:r>
                        <a:rPr lang="en-IN" sz="1050" b="1" dirty="0">
                          <a:effectLst/>
                        </a:rPr>
                        <a:t>max</a:t>
                      </a:r>
                    </a:p>
                  </a:txBody>
                  <a:tcPr anchor="ctr"/>
                </a:tc>
                <a:tc>
                  <a:txBody>
                    <a:bodyPr/>
                    <a:lstStyle/>
                    <a:p>
                      <a:pPr algn="r" fontAlgn="ctr"/>
                      <a:r>
                        <a:rPr lang="en-IN" sz="1050" dirty="0">
                          <a:effectLst/>
                        </a:rPr>
                        <a:t>243.000000</a:t>
                      </a:r>
                    </a:p>
                  </a:txBody>
                  <a:tcPr anchor="ctr"/>
                </a:tc>
                <a:tc>
                  <a:txBody>
                    <a:bodyPr/>
                    <a:lstStyle/>
                    <a:p>
                      <a:pPr algn="r" fontAlgn="ctr"/>
                      <a:r>
                        <a:rPr lang="en-IN" sz="1050" dirty="0">
                          <a:effectLst/>
                        </a:rPr>
                        <a:t>1.000000</a:t>
                      </a:r>
                    </a:p>
                  </a:txBody>
                  <a:tcPr anchor="ctr"/>
                </a:tc>
                <a:tc>
                  <a:txBody>
                    <a:bodyPr/>
                    <a:lstStyle/>
                    <a:p>
                      <a:pPr algn="r" fontAlgn="ctr"/>
                      <a:r>
                        <a:rPr lang="en-IN" sz="1050" dirty="0">
                          <a:effectLst/>
                        </a:rPr>
                        <a:t>51.000000</a:t>
                      </a:r>
                    </a:p>
                  </a:txBody>
                  <a:tcPr anchor="ctr"/>
                </a:tc>
                <a:tc>
                  <a:txBody>
                    <a:bodyPr/>
                    <a:lstStyle/>
                    <a:p>
                      <a:pPr algn="r" fontAlgn="ctr"/>
                      <a:r>
                        <a:rPr lang="en-IN" sz="1050" dirty="0">
                          <a:effectLst/>
                        </a:rPr>
                        <a:t>350.800000</a:t>
                      </a:r>
                    </a:p>
                  </a:txBody>
                  <a:tcPr anchor="ctr"/>
                </a:tc>
                <a:tc>
                  <a:txBody>
                    <a:bodyPr/>
                    <a:lstStyle/>
                    <a:p>
                      <a:pPr algn="r" fontAlgn="ctr"/>
                      <a:r>
                        <a:rPr lang="en-IN" sz="1050">
                          <a:effectLst/>
                        </a:rPr>
                        <a:t>363.700000</a:t>
                      </a:r>
                    </a:p>
                  </a:txBody>
                  <a:tcPr anchor="ctr"/>
                </a:tc>
                <a:tc>
                  <a:txBody>
                    <a:bodyPr/>
                    <a:lstStyle/>
                    <a:p>
                      <a:pPr algn="r" fontAlgn="ctr"/>
                      <a:r>
                        <a:rPr lang="en-IN" sz="1050" dirty="0">
                          <a:effectLst/>
                        </a:rPr>
                        <a:t>395.000000</a:t>
                      </a:r>
                    </a:p>
                  </a:txBody>
                  <a:tcPr anchor="ctr"/>
                </a:tc>
                <a:tc>
                  <a:txBody>
                    <a:bodyPr/>
                    <a:lstStyle/>
                    <a:p>
                      <a:pPr algn="r" fontAlgn="ctr"/>
                      <a:r>
                        <a:rPr lang="en-IN" sz="1050">
                          <a:effectLst/>
                        </a:rPr>
                        <a:t>20.000000</a:t>
                      </a:r>
                    </a:p>
                  </a:txBody>
                  <a:tcPr anchor="ctr"/>
                </a:tc>
                <a:tc>
                  <a:txBody>
                    <a:bodyPr/>
                    <a:lstStyle/>
                    <a:p>
                      <a:pPr algn="r" fontAlgn="ctr"/>
                      <a:r>
                        <a:rPr lang="en-IN" sz="1050" dirty="0">
                          <a:effectLst/>
                        </a:rPr>
                        <a:t>9.000000</a:t>
                      </a:r>
                    </a:p>
                  </a:txBody>
                  <a:tcPr anchor="ctr"/>
                </a:tc>
                <a:tc>
                  <a:txBody>
                    <a:bodyPr/>
                    <a:lstStyle/>
                    <a:p>
                      <a:pPr algn="r" fontAlgn="ctr"/>
                      <a:r>
                        <a:rPr lang="en-IN" sz="1050" dirty="0">
                          <a:effectLst/>
                        </a:rPr>
                        <a:t>1.000000</a:t>
                      </a:r>
                    </a:p>
                  </a:txBody>
                  <a:tcPr anchor="ctr"/>
                </a:tc>
                <a:tc>
                  <a:txBody>
                    <a:bodyPr/>
                    <a:lstStyle/>
                    <a:p>
                      <a:pPr algn="r" fontAlgn="ctr"/>
                      <a:r>
                        <a:rPr lang="en-IN" sz="1050" dirty="0">
                          <a:effectLst/>
                        </a:rPr>
                        <a:t>165.000000</a:t>
                      </a:r>
                    </a:p>
                  </a:txBody>
                  <a:tcPr anchor="ctr"/>
                </a:tc>
                <a:tc>
                  <a:txBody>
                    <a:bodyPr/>
                    <a:lstStyle/>
                    <a:p>
                      <a:pPr algn="r" fontAlgn="ctr"/>
                      <a:r>
                        <a:rPr lang="en-IN" sz="1050">
                          <a:effectLst/>
                        </a:rPr>
                        <a:t>59.640000</a:t>
                      </a:r>
                    </a:p>
                  </a:txBody>
                  <a:tcPr anchor="ctr"/>
                </a:tc>
                <a:tc>
                  <a:txBody>
                    <a:bodyPr/>
                    <a:lstStyle/>
                    <a:p>
                      <a:pPr algn="r" fontAlgn="ctr"/>
                      <a:r>
                        <a:rPr lang="en-IN" sz="1050" dirty="0">
                          <a:effectLst/>
                        </a:rPr>
                        <a:t>170.000000</a:t>
                      </a:r>
                    </a:p>
                  </a:txBody>
                  <a:tcPr anchor="ctr"/>
                </a:tc>
                <a:tc>
                  <a:txBody>
                    <a:bodyPr/>
                    <a:lstStyle/>
                    <a:p>
                      <a:pPr algn="r" fontAlgn="ctr"/>
                      <a:r>
                        <a:rPr lang="en-IN" sz="1050" dirty="0">
                          <a:effectLst/>
                        </a:rPr>
                        <a:t>30.910000</a:t>
                      </a:r>
                    </a:p>
                  </a:txBody>
                  <a:tcPr anchor="ctr"/>
                </a:tc>
                <a:tc>
                  <a:txBody>
                    <a:bodyPr/>
                    <a:lstStyle/>
                    <a:p>
                      <a:pPr algn="r" fontAlgn="ctr"/>
                      <a:r>
                        <a:rPr lang="en-IN" sz="1050" dirty="0">
                          <a:effectLst/>
                        </a:rPr>
                        <a:t>175.000000</a:t>
                      </a:r>
                    </a:p>
                  </a:txBody>
                  <a:tcPr anchor="ctr"/>
                </a:tc>
                <a:tc>
                  <a:txBody>
                    <a:bodyPr/>
                    <a:lstStyle/>
                    <a:p>
                      <a:pPr algn="r" fontAlgn="ctr"/>
                      <a:r>
                        <a:rPr lang="en-IN" sz="1050" dirty="0">
                          <a:effectLst/>
                        </a:rPr>
                        <a:t>17.770000</a:t>
                      </a:r>
                    </a:p>
                  </a:txBody>
                  <a:tcPr anchor="ctr"/>
                </a:tc>
                <a:tc>
                  <a:txBody>
                    <a:bodyPr/>
                    <a:lstStyle/>
                    <a:p>
                      <a:pPr algn="r" fontAlgn="ctr"/>
                      <a:r>
                        <a:rPr lang="en-IN" sz="1050" dirty="0">
                          <a:effectLst/>
                        </a:rPr>
                        <a:t>20.000000</a:t>
                      </a:r>
                    </a:p>
                  </a:txBody>
                  <a:tcPr anchor="ctr"/>
                </a:tc>
                <a:tc>
                  <a:txBody>
                    <a:bodyPr/>
                    <a:lstStyle/>
                    <a:p>
                      <a:pPr algn="r" fontAlgn="ctr"/>
                      <a:r>
                        <a:rPr lang="en-IN" sz="1050" dirty="0">
                          <a:effectLst/>
                        </a:rPr>
                        <a:t>5.400000</a:t>
                      </a:r>
                    </a:p>
                  </a:txBody>
                  <a:tcPr anchor="ctr"/>
                </a:tc>
                <a:tc>
                  <a:txBody>
                    <a:bodyPr/>
                    <a:lstStyle/>
                    <a:p>
                      <a:pPr algn="r" fontAlgn="ctr"/>
                      <a:r>
                        <a:rPr lang="en-IN" sz="1050" dirty="0">
                          <a:effectLst/>
                        </a:rPr>
                        <a:t>96.150000</a:t>
                      </a:r>
                    </a:p>
                  </a:txBody>
                  <a:tcPr anchor="ctr"/>
                </a:tc>
                <a:tc>
                  <a:txBody>
                    <a:bodyPr/>
                    <a:lstStyle/>
                    <a:p>
                      <a:pPr algn="r" fontAlgn="ctr"/>
                      <a:r>
                        <a:rPr lang="en-IN" sz="1050" dirty="0">
                          <a:effectLst/>
                        </a:rPr>
                        <a:t>1.000000</a:t>
                      </a:r>
                    </a:p>
                  </a:txBody>
                  <a:tcPr anchor="ctr"/>
                </a:tc>
                <a:extLst>
                  <a:ext uri="{0D108BD9-81ED-4DB2-BD59-A6C34878D82A}">
                    <a16:rowId xmlns:a16="http://schemas.microsoft.com/office/drawing/2014/main" val="3586219647"/>
                  </a:ext>
                </a:extLst>
              </a:tr>
            </a:tbl>
          </a:graphicData>
        </a:graphic>
      </p:graphicFrame>
    </p:spTree>
    <p:extLst>
      <p:ext uri="{BB962C8B-B14F-4D97-AF65-F5344CB8AC3E}">
        <p14:creationId xmlns:p14="http://schemas.microsoft.com/office/powerpoint/2010/main" val="958127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6B5AF-C8BC-BE09-0321-06C0960F44EB}"/>
              </a:ext>
            </a:extLst>
          </p:cNvPr>
          <p:cNvSpPr>
            <a:spLocks noGrp="1"/>
          </p:cNvSpPr>
          <p:nvPr>
            <p:ph idx="1"/>
          </p:nvPr>
        </p:nvSpPr>
        <p:spPr>
          <a:xfrm>
            <a:off x="224589" y="272716"/>
            <a:ext cx="11823032" cy="6432884"/>
          </a:xfrm>
        </p:spPr>
        <p:txBody>
          <a:bodyPr/>
          <a:lstStyle/>
          <a:p>
            <a:pPr marL="0" indent="0" algn="l">
              <a:buNone/>
            </a:pPr>
            <a:r>
              <a:rPr lang="en-US" i="0" dirty="0">
                <a:solidFill>
                  <a:srgbClr val="000000"/>
                </a:solidFill>
                <a:effectLst/>
              </a:rPr>
              <a:t>After viewing the basic statistical details of the data. We can observe that:</a:t>
            </a:r>
          </a:p>
          <a:p>
            <a:pPr algn="l">
              <a:buFont typeface="+mj-lt"/>
              <a:buAutoNum type="arabicPeriod"/>
            </a:pPr>
            <a:r>
              <a:rPr lang="en-US" i="0" dirty="0">
                <a:solidFill>
                  <a:srgbClr val="000000"/>
                </a:solidFill>
                <a:effectLst/>
              </a:rPr>
              <a:t>The average number of minutes a person is talking on the phone in day, evening and night is almost same.</a:t>
            </a:r>
          </a:p>
          <a:p>
            <a:pPr algn="l">
              <a:buFont typeface="+mj-lt"/>
              <a:buAutoNum type="arabicPeriod"/>
            </a:pPr>
            <a:r>
              <a:rPr lang="en-US" i="0" dirty="0">
                <a:solidFill>
                  <a:srgbClr val="000000"/>
                </a:solidFill>
                <a:effectLst/>
              </a:rPr>
              <a:t>The average number of calls made during the day, evening and night is almost same.</a:t>
            </a:r>
          </a:p>
          <a:p>
            <a:pPr algn="l">
              <a:buFont typeface="+mj-lt"/>
              <a:buAutoNum type="arabicPeriod"/>
            </a:pPr>
            <a:r>
              <a:rPr lang="en-US" i="0" dirty="0">
                <a:solidFill>
                  <a:srgbClr val="000000"/>
                </a:solidFill>
                <a:effectLst/>
              </a:rPr>
              <a:t>Again, the day charges are higher as compared to the evening and the night charges.</a:t>
            </a:r>
          </a:p>
          <a:p>
            <a:pPr algn="l">
              <a:buFont typeface="+mj-lt"/>
              <a:buAutoNum type="arabicPeriod"/>
            </a:pPr>
            <a:r>
              <a:rPr lang="en-US" i="0" dirty="0">
                <a:solidFill>
                  <a:srgbClr val="000000"/>
                </a:solidFill>
                <a:effectLst/>
              </a:rPr>
              <a:t>We can draw a conclusion here that Day, Evening and night charges are in the ratio 4:2:1.</a:t>
            </a:r>
          </a:p>
          <a:p>
            <a:pPr marL="0" indent="0">
              <a:buNone/>
            </a:pPr>
            <a:r>
              <a:rPr lang="en-IN" b="1" dirty="0">
                <a:latin typeface="HP Simplified Jpan" panose="020B0500000000000000" pitchFamily="34" charset="-128"/>
                <a:ea typeface="HP Simplified Jpan" panose="020B0500000000000000" pitchFamily="34" charset="-128"/>
              </a:rPr>
              <a:t>Checking Duplicated Values:</a:t>
            </a:r>
          </a:p>
          <a:p>
            <a:pPr marL="0" indent="0">
              <a:buNone/>
            </a:pPr>
            <a:r>
              <a:rPr lang="en-US" b="0" i="0" dirty="0">
                <a:solidFill>
                  <a:srgbClr val="000000"/>
                </a:solidFill>
                <a:effectLst/>
              </a:rPr>
              <a:t>As we found out there are no duplicate values are present in the given dataset.</a:t>
            </a:r>
          </a:p>
          <a:p>
            <a:pPr marL="0" indent="0">
              <a:buNone/>
            </a:pPr>
            <a:r>
              <a:rPr lang="en-US" b="1" dirty="0">
                <a:solidFill>
                  <a:srgbClr val="000000"/>
                </a:solidFill>
                <a:latin typeface="HP Simplified Jpan" panose="020B0500000000000000" pitchFamily="34" charset="-128"/>
                <a:ea typeface="HP Simplified Jpan" panose="020B0500000000000000" pitchFamily="34" charset="-128"/>
              </a:rPr>
              <a:t>Data Visualization:</a:t>
            </a:r>
          </a:p>
          <a:p>
            <a:pPr marL="0" indent="0">
              <a:buNone/>
            </a:pPr>
            <a:r>
              <a:rPr lang="en-US" dirty="0">
                <a:solidFill>
                  <a:srgbClr val="000000"/>
                </a:solidFill>
                <a:ea typeface="HP Simplified Jpan" panose="020B0500000000000000" pitchFamily="34" charset="-128"/>
              </a:rPr>
              <a:t>With the help of seaborn library, we did visualization.</a:t>
            </a:r>
            <a:endParaRPr lang="en-IN" dirty="0">
              <a:ea typeface="HP Simplified Jpan" panose="020B0500000000000000" pitchFamily="34" charset="-128"/>
            </a:endParaRPr>
          </a:p>
        </p:txBody>
      </p:sp>
    </p:spTree>
    <p:extLst>
      <p:ext uri="{BB962C8B-B14F-4D97-AF65-F5344CB8AC3E}">
        <p14:creationId xmlns:p14="http://schemas.microsoft.com/office/powerpoint/2010/main" val="3915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C826B8-36DA-3860-87B0-31BDF64AA9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81895"/>
            <a:ext cx="6088026" cy="4540691"/>
          </a:xfrm>
        </p:spPr>
      </p:pic>
      <p:pic>
        <p:nvPicPr>
          <p:cNvPr id="7" name="Picture 6">
            <a:extLst>
              <a:ext uri="{FF2B5EF4-FFF2-40B4-BE49-F238E27FC236}">
                <a16:creationId xmlns:a16="http://schemas.microsoft.com/office/drawing/2014/main" id="{0FE56C30-AD0D-0C5F-55B8-2126F756F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078" y="481895"/>
            <a:ext cx="6289974" cy="4540691"/>
          </a:xfrm>
          <a:prstGeom prst="rect">
            <a:avLst/>
          </a:prstGeom>
        </p:spPr>
      </p:pic>
      <p:sp>
        <p:nvSpPr>
          <p:cNvPr id="8" name="Title 1">
            <a:extLst>
              <a:ext uri="{FF2B5EF4-FFF2-40B4-BE49-F238E27FC236}">
                <a16:creationId xmlns:a16="http://schemas.microsoft.com/office/drawing/2014/main" id="{FED6A748-AD2A-EDDD-FC3F-530E5DE7D4B4}"/>
              </a:ext>
            </a:extLst>
          </p:cNvPr>
          <p:cNvSpPr>
            <a:spLocks noGrp="1"/>
          </p:cNvSpPr>
          <p:nvPr>
            <p:ph type="title"/>
          </p:nvPr>
        </p:nvSpPr>
        <p:spPr>
          <a:xfrm>
            <a:off x="1459832" y="5022586"/>
            <a:ext cx="10138610" cy="848826"/>
          </a:xfrm>
        </p:spPr>
        <p:txBody>
          <a:bodyPr>
            <a:normAutofit/>
          </a:bodyPr>
          <a:lstStyle/>
          <a:p>
            <a:r>
              <a:rPr lang="en-IN" sz="2400" b="1" dirty="0"/>
              <a:t>Total charge VS day charge                                        Total charge VS evening charge</a:t>
            </a:r>
          </a:p>
        </p:txBody>
      </p:sp>
    </p:spTree>
    <p:extLst>
      <p:ext uri="{BB962C8B-B14F-4D97-AF65-F5344CB8AC3E}">
        <p14:creationId xmlns:p14="http://schemas.microsoft.com/office/powerpoint/2010/main" val="89921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203FE-F06A-D26D-341C-3ED7C20488AE}"/>
              </a:ext>
            </a:extLst>
          </p:cNvPr>
          <p:cNvSpPr>
            <a:spLocks noGrp="1"/>
          </p:cNvSpPr>
          <p:nvPr>
            <p:ph idx="1"/>
          </p:nvPr>
        </p:nvSpPr>
        <p:spPr>
          <a:xfrm>
            <a:off x="304800" y="4783700"/>
            <a:ext cx="11582400" cy="1857731"/>
          </a:xfrm>
        </p:spPr>
        <p:txBody>
          <a:bodyPr>
            <a:normAutofit fontScale="77500" lnSpcReduction="20000"/>
          </a:bodyPr>
          <a:lstStyle/>
          <a:p>
            <a:pPr marL="0" indent="0" algn="l">
              <a:buNone/>
            </a:pPr>
            <a:r>
              <a:rPr lang="en-US" b="1" i="0" dirty="0">
                <a:solidFill>
                  <a:srgbClr val="000000"/>
                </a:solidFill>
                <a:effectLst/>
                <a:latin typeface="Helvetica Neue"/>
              </a:rPr>
              <a:t>By looking at the above plot we can observe that:</a:t>
            </a:r>
          </a:p>
          <a:p>
            <a:pPr marL="0" indent="0" algn="l">
              <a:buNone/>
            </a:pPr>
            <a:endParaRPr lang="en-US" b="1" i="0" dirty="0">
              <a:solidFill>
                <a:srgbClr val="000000"/>
              </a:solidFill>
              <a:effectLst/>
              <a:latin typeface="Helvetica Neue"/>
            </a:endParaRPr>
          </a:p>
          <a:p>
            <a:pPr algn="l">
              <a:buFont typeface="+mj-lt"/>
              <a:buAutoNum type="arabicPeriod"/>
            </a:pPr>
            <a:r>
              <a:rPr lang="en-US" b="0" i="0" dirty="0">
                <a:solidFill>
                  <a:srgbClr val="000000"/>
                </a:solidFill>
                <a:effectLst/>
              </a:rPr>
              <a:t>Day charges are highly </a:t>
            </a:r>
            <a:r>
              <a:rPr lang="en-US" b="0" i="0" dirty="0" err="1">
                <a:solidFill>
                  <a:srgbClr val="000000"/>
                </a:solidFill>
                <a:effectLst/>
              </a:rPr>
              <a:t>postively</a:t>
            </a:r>
            <a:r>
              <a:rPr lang="en-US" b="0" i="0" dirty="0">
                <a:solidFill>
                  <a:srgbClr val="000000"/>
                </a:solidFill>
                <a:effectLst/>
              </a:rPr>
              <a:t> related to the total charge.</a:t>
            </a:r>
          </a:p>
          <a:p>
            <a:pPr algn="l">
              <a:buFont typeface="+mj-lt"/>
              <a:buAutoNum type="arabicPeriod"/>
            </a:pPr>
            <a:r>
              <a:rPr lang="en-US" b="0" i="0" dirty="0">
                <a:solidFill>
                  <a:srgbClr val="000000"/>
                </a:solidFill>
                <a:effectLst/>
              </a:rPr>
              <a:t>Evening charges are less related to the total charge.</a:t>
            </a:r>
          </a:p>
          <a:p>
            <a:pPr algn="l">
              <a:buFont typeface="+mj-lt"/>
              <a:buAutoNum type="arabicPeriod"/>
            </a:pPr>
            <a:r>
              <a:rPr lang="en-US" b="0" i="0" dirty="0">
                <a:solidFill>
                  <a:srgbClr val="000000"/>
                </a:solidFill>
                <a:effectLst/>
              </a:rPr>
              <a:t>Night charges are the least which is related to the total charge.</a:t>
            </a:r>
          </a:p>
          <a:p>
            <a:endParaRPr lang="en-IN" dirty="0"/>
          </a:p>
        </p:txBody>
      </p:sp>
      <p:pic>
        <p:nvPicPr>
          <p:cNvPr id="9" name="Picture 8">
            <a:extLst>
              <a:ext uri="{FF2B5EF4-FFF2-40B4-BE49-F238E27FC236}">
                <a16:creationId xmlns:a16="http://schemas.microsoft.com/office/drawing/2014/main" id="{EFA22F8D-8281-6922-3112-D18861C11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165" y="0"/>
            <a:ext cx="6420746" cy="4639322"/>
          </a:xfrm>
          <a:prstGeom prst="rect">
            <a:avLst/>
          </a:prstGeom>
        </p:spPr>
      </p:pic>
    </p:spTree>
    <p:extLst>
      <p:ext uri="{BB962C8B-B14F-4D97-AF65-F5344CB8AC3E}">
        <p14:creationId xmlns:p14="http://schemas.microsoft.com/office/powerpoint/2010/main" val="429465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DA0C7-300D-EFA0-7362-5CC0444BE538}"/>
              </a:ext>
            </a:extLst>
          </p:cNvPr>
          <p:cNvSpPr>
            <a:spLocks noGrp="1"/>
          </p:cNvSpPr>
          <p:nvPr>
            <p:ph idx="1"/>
          </p:nvPr>
        </p:nvSpPr>
        <p:spPr>
          <a:xfrm>
            <a:off x="449178" y="192505"/>
            <a:ext cx="10904621" cy="6432884"/>
          </a:xfrm>
        </p:spPr>
        <p:txBody>
          <a:bodyPr>
            <a:normAutofit fontScale="92500" lnSpcReduction="20000"/>
          </a:bodyPr>
          <a:lstStyle/>
          <a:p>
            <a:pPr marL="0" indent="0">
              <a:buNone/>
            </a:pPr>
            <a:r>
              <a:rPr lang="en-IN" b="1" dirty="0">
                <a:latin typeface="HP Simplified Jpan" panose="020B0500000000000000" pitchFamily="34" charset="-128"/>
                <a:ea typeface="HP Simplified Jpan" panose="020B0500000000000000" pitchFamily="34" charset="-128"/>
              </a:rPr>
              <a:t>Churn VS Non-Churn :</a:t>
            </a: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lgn="l">
              <a:buNone/>
            </a:pPr>
            <a:endParaRPr lang="en-US" b="0" i="0" dirty="0">
              <a:solidFill>
                <a:srgbClr val="000000"/>
              </a:solidFill>
              <a:effectLst/>
            </a:endParaRPr>
          </a:p>
          <a:p>
            <a:pPr marL="0" indent="0" algn="l">
              <a:buNone/>
            </a:pPr>
            <a:endParaRPr lang="en-US" b="0" i="0" dirty="0">
              <a:solidFill>
                <a:srgbClr val="000000"/>
              </a:solidFill>
              <a:effectLst/>
            </a:endParaRPr>
          </a:p>
          <a:p>
            <a:pPr marL="0" indent="0" algn="l">
              <a:buNone/>
            </a:pPr>
            <a:endParaRPr lang="en-US" b="0" i="0" dirty="0">
              <a:solidFill>
                <a:srgbClr val="000000"/>
              </a:solidFill>
              <a:effectLst/>
            </a:endParaRPr>
          </a:p>
          <a:p>
            <a:pPr marL="0" indent="0" algn="l">
              <a:buNone/>
            </a:pPr>
            <a:r>
              <a:rPr lang="en-US" sz="2200" b="0" i="0" dirty="0">
                <a:solidFill>
                  <a:srgbClr val="000000"/>
                </a:solidFill>
                <a:effectLst/>
              </a:rPr>
              <a:t>The above bar plot shows the percentage of observations that correspond to each class of the response variable: no(0) and yes(1). This is an imbalanced data set because both classes are not equally distributed among all observations, being no the majority class more than 83%. When modeling, this imbalance will lead to a large number of false negatives.</a:t>
            </a:r>
          </a:p>
          <a:p>
            <a:pPr marL="0" indent="0" algn="l">
              <a:buNone/>
            </a:pPr>
            <a:r>
              <a:rPr lang="en-US" sz="2200" b="1" i="0" dirty="0">
                <a:solidFill>
                  <a:srgbClr val="000000"/>
                </a:solidFill>
                <a:effectLst/>
                <a:latin typeface="HP Simplified Jpan" panose="020B0500000000000000" pitchFamily="34" charset="-128"/>
                <a:ea typeface="HP Simplified Jpan" panose="020B0500000000000000" pitchFamily="34" charset="-128"/>
              </a:rPr>
              <a:t>By this we can also conclude that:</a:t>
            </a:r>
          </a:p>
          <a:p>
            <a:pPr algn="l">
              <a:buFont typeface="+mj-lt"/>
              <a:buAutoNum type="arabicPeriod"/>
            </a:pPr>
            <a:r>
              <a:rPr lang="en-US" sz="2200" b="0" i="0" dirty="0">
                <a:solidFill>
                  <a:srgbClr val="000000"/>
                </a:solidFill>
                <a:effectLst/>
              </a:rPr>
              <a:t>Churn vs Non-churn customers ratio is 1:6</a:t>
            </a:r>
          </a:p>
          <a:p>
            <a:pPr algn="l">
              <a:buFont typeface="+mj-lt"/>
              <a:buAutoNum type="arabicPeriod"/>
            </a:pPr>
            <a:r>
              <a:rPr lang="en-US" sz="2200" b="0" i="0" dirty="0">
                <a:solidFill>
                  <a:srgbClr val="000000"/>
                </a:solidFill>
                <a:effectLst/>
              </a:rPr>
              <a:t>Churn minority class - 483 customers</a:t>
            </a:r>
          </a:p>
          <a:p>
            <a:pPr algn="l">
              <a:buFont typeface="+mj-lt"/>
              <a:buAutoNum type="arabicPeriod"/>
            </a:pPr>
            <a:r>
              <a:rPr lang="en-US" sz="2200" b="0" i="0" dirty="0">
                <a:solidFill>
                  <a:srgbClr val="000000"/>
                </a:solidFill>
                <a:effectLst/>
              </a:rPr>
              <a:t>Non-churn - majority class - 2850 customers</a:t>
            </a: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a:p>
            <a:pPr marL="0" indent="0">
              <a:buNone/>
            </a:pPr>
            <a:endParaRPr lang="en-IN" b="1" dirty="0">
              <a:latin typeface="HP Simplified Jpan" panose="020B0500000000000000" pitchFamily="34" charset="-128"/>
              <a:ea typeface="HP Simplified Jpan" panose="020B0500000000000000" pitchFamily="34" charset="-128"/>
            </a:endParaRPr>
          </a:p>
        </p:txBody>
      </p:sp>
      <p:pic>
        <p:nvPicPr>
          <p:cNvPr id="8" name="Picture 7">
            <a:extLst>
              <a:ext uri="{FF2B5EF4-FFF2-40B4-BE49-F238E27FC236}">
                <a16:creationId xmlns:a16="http://schemas.microsoft.com/office/drawing/2014/main" id="{5C0B3588-5682-5FAF-F2B3-7C63086CA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058" y="0"/>
            <a:ext cx="7332764" cy="4251158"/>
          </a:xfrm>
          <a:prstGeom prst="rect">
            <a:avLst/>
          </a:prstGeom>
        </p:spPr>
      </p:pic>
    </p:spTree>
    <p:extLst>
      <p:ext uri="{BB962C8B-B14F-4D97-AF65-F5344CB8AC3E}">
        <p14:creationId xmlns:p14="http://schemas.microsoft.com/office/powerpoint/2010/main" val="279719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2DEDC3-FA99-B7BA-C4D7-EEF3040C10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337" y="28651"/>
            <a:ext cx="4553489" cy="3429000"/>
          </a:xfrm>
        </p:spPr>
      </p:pic>
      <p:pic>
        <p:nvPicPr>
          <p:cNvPr id="7" name="Picture 6">
            <a:extLst>
              <a:ext uri="{FF2B5EF4-FFF2-40B4-BE49-F238E27FC236}">
                <a16:creationId xmlns:a16="http://schemas.microsoft.com/office/drawing/2014/main" id="{DD0FC698-00AE-33C5-E2F1-8B3161F19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1826" y="28651"/>
            <a:ext cx="5035072" cy="3457651"/>
          </a:xfrm>
          <a:prstGeom prst="rect">
            <a:avLst/>
          </a:prstGeom>
        </p:spPr>
      </p:pic>
      <p:pic>
        <p:nvPicPr>
          <p:cNvPr id="9" name="Picture 8">
            <a:extLst>
              <a:ext uri="{FF2B5EF4-FFF2-40B4-BE49-F238E27FC236}">
                <a16:creationId xmlns:a16="http://schemas.microsoft.com/office/drawing/2014/main" id="{5F0AEBE4-0856-AC85-D4C1-03D90AEED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639" y="3514953"/>
            <a:ext cx="4705029" cy="3343047"/>
          </a:xfrm>
          <a:prstGeom prst="rect">
            <a:avLst/>
          </a:prstGeom>
        </p:spPr>
      </p:pic>
      <p:pic>
        <p:nvPicPr>
          <p:cNvPr id="11" name="Picture 10">
            <a:extLst>
              <a:ext uri="{FF2B5EF4-FFF2-40B4-BE49-F238E27FC236}">
                <a16:creationId xmlns:a16="http://schemas.microsoft.com/office/drawing/2014/main" id="{802E6E24-B9E2-A7B6-B14C-30FAA3E954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2844" y="3543604"/>
            <a:ext cx="5119153" cy="3228900"/>
          </a:xfrm>
          <a:prstGeom prst="rect">
            <a:avLst/>
          </a:prstGeom>
        </p:spPr>
      </p:pic>
    </p:spTree>
    <p:extLst>
      <p:ext uri="{BB962C8B-B14F-4D97-AF65-F5344CB8AC3E}">
        <p14:creationId xmlns:p14="http://schemas.microsoft.com/office/powerpoint/2010/main" val="3194271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1803</Words>
  <Application>Microsoft Office PowerPoint</Application>
  <PresentationFormat>Widescreen</PresentationFormat>
  <Paragraphs>726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HP Simplified Jpan</vt:lpstr>
      <vt:lpstr>Algerian</vt:lpstr>
      <vt:lpstr>Arial</vt:lpstr>
      <vt:lpstr>Calibri</vt:lpstr>
      <vt:lpstr>Calibri Light</vt:lpstr>
      <vt:lpstr>Helvetica Neue</vt:lpstr>
      <vt:lpstr>Office Theme</vt:lpstr>
      <vt:lpstr>Project on Telecommunication churn</vt:lpstr>
      <vt:lpstr>PowerPoint Presentation</vt:lpstr>
      <vt:lpstr>Exploratory Data Analysis (EDA)</vt:lpstr>
      <vt:lpstr>PowerPoint Presentation</vt:lpstr>
      <vt:lpstr>PowerPoint Presentation</vt:lpstr>
      <vt:lpstr>Total charge VS day charge                                        Total charge VS evening charge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Telecommunication churn</dc:title>
  <dc:creator>Ronit Nayak</dc:creator>
  <cp:lastModifiedBy>Ronit Nayak</cp:lastModifiedBy>
  <cp:revision>1</cp:revision>
  <dcterms:created xsi:type="dcterms:W3CDTF">2022-10-27T10:11:40Z</dcterms:created>
  <dcterms:modified xsi:type="dcterms:W3CDTF">2022-10-27T10:11:46Z</dcterms:modified>
</cp:coreProperties>
</file>