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136d50fb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136d50fb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7136d50fb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7136d50fb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7136d50fb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7136d50fb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136d50fb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136d50fb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136d50fb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136d50fb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136d50fb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136d50fb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7136d50fb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7136d50fb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734c05b41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734c05b41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34c05b41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734c05b41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136d50f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136d50f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136d50f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136d50f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34c05b4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34c05b4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7136d50fb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7136d50fb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7136d50f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7136d50f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1586 there was an alleged conspiracy to assasinate Elizabeth I of England. As part of the counterespionage effort, Thomas Phelippes, a linguist and cryptographer, added this postscript to a ciphered letter from imprisoned Mary, Queen of Scotts. It asks one of her conspirators to please reply with a list of all people who are connected with the conspiracy.</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136d50fb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136d50fb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136d50fb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136d50fb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136d50fb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136d50fb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Lecture 10: TLS and HTTPS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CS 484 Fall 2022</a:t>
            </a:r>
            <a:endParaRPr/>
          </a:p>
          <a:p>
            <a:pPr indent="0" lvl="0" marL="0" rtl="0" algn="ctr">
              <a:spcBef>
                <a:spcPts val="0"/>
              </a:spcBef>
              <a:spcAft>
                <a:spcPts val="0"/>
              </a:spcAft>
              <a:buNone/>
            </a:pPr>
            <a:r>
              <a:rPr lang="en"/>
              <a:t>Joshua Reynolds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a:t>
            </a:r>
            <a:r>
              <a:rPr lang="en"/>
              <a:t> Ciphers</a:t>
            </a:r>
            <a:endParaRPr/>
          </a:p>
        </p:txBody>
      </p:sp>
      <p:sp>
        <p:nvSpPr>
          <p:cNvPr id="112" name="Google Shape;112;p22"/>
          <p:cNvSpPr txBox="1"/>
          <p:nvPr>
            <p:ph idx="1" type="body"/>
          </p:nvPr>
        </p:nvSpPr>
        <p:spPr>
          <a:xfrm>
            <a:off x="7041125" y="0"/>
            <a:ext cx="2137800" cy="4998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lang="en"/>
              <a:t>Larry Ewing and User:Lunkwill</a:t>
            </a:r>
            <a:endParaRPr/>
          </a:p>
        </p:txBody>
      </p:sp>
      <p:pic>
        <p:nvPicPr>
          <p:cNvPr id="113" name="Google Shape;113;p22"/>
          <p:cNvPicPr preferRelativeResize="0"/>
          <p:nvPr/>
        </p:nvPicPr>
        <p:blipFill>
          <a:blip r:embed="rId3">
            <a:alphaModFix/>
          </a:blip>
          <a:stretch>
            <a:fillRect/>
          </a:stretch>
        </p:blipFill>
        <p:spPr>
          <a:xfrm>
            <a:off x="7723450" y="302175"/>
            <a:ext cx="1108950" cy="1222100"/>
          </a:xfrm>
          <a:prstGeom prst="rect">
            <a:avLst/>
          </a:prstGeom>
          <a:noFill/>
          <a:ln>
            <a:noFill/>
          </a:ln>
        </p:spPr>
      </p:pic>
      <p:sp>
        <p:nvSpPr>
          <p:cNvPr id="114" name="Google Shape;114;p22"/>
          <p:cNvSpPr txBox="1"/>
          <p:nvPr/>
        </p:nvSpPr>
        <p:spPr>
          <a:xfrm>
            <a:off x="369300" y="1087775"/>
            <a:ext cx="70839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We imagine the following game:</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The person running the game flips a coin.</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If the coin lands on heads, he chooses a random key K and defines the function f = EK.</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If the coin lands on tails, he chooses a random permutation π on the set of n-bit strings, and defines the function f = π.</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The attacker chooses an n-bit string X, and the person running the game tells him the value of f(X).</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Step 2 is repeated a total of q times. (Each of these q interactions is a query.)</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The attacker guesses how the coin landed. He wins if his guess is correct.</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AES: Advanced Encryption Standard</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100"/>
              <a:t>Symmetric encryption and decryption</a:t>
            </a:r>
            <a:endParaRPr sz="2100"/>
          </a:p>
          <a:p>
            <a:pPr indent="0" lvl="0" marL="0" rtl="0" algn="l">
              <a:spcBef>
                <a:spcPts val="1200"/>
              </a:spcBef>
              <a:spcAft>
                <a:spcPts val="0"/>
              </a:spcAft>
              <a:buNone/>
            </a:pPr>
            <a:r>
              <a:rPr lang="en" sz="2100"/>
              <a:t>Message encryptors and decryptors both know the shared key</a:t>
            </a:r>
            <a:endParaRPr sz="2100"/>
          </a:p>
          <a:p>
            <a:pPr indent="0" lvl="0" marL="0" rtl="0" algn="l">
              <a:spcBef>
                <a:spcPts val="1200"/>
              </a:spcBef>
              <a:spcAft>
                <a:spcPts val="0"/>
              </a:spcAft>
              <a:buNone/>
            </a:pPr>
            <a:r>
              <a:rPr lang="en" sz="2100"/>
              <a:t>Works on fixed sized blocks, one at a time</a:t>
            </a:r>
            <a:endParaRPr sz="2100"/>
          </a:p>
          <a:p>
            <a:pPr indent="0" lvl="0" marL="0" rtl="0" algn="l">
              <a:spcBef>
                <a:spcPts val="1200"/>
              </a:spcBef>
              <a:spcAft>
                <a:spcPts val="0"/>
              </a:spcAft>
              <a:buNone/>
            </a:pPr>
            <a:r>
              <a:rPr lang="en" sz="2100"/>
              <a:t>Many block chaining modes (we’ll use CBC for checkpoint 1)</a:t>
            </a:r>
            <a:endParaRPr sz="2100"/>
          </a:p>
          <a:p>
            <a:pPr indent="0" lvl="0" marL="0" rtl="0" algn="l">
              <a:spcBef>
                <a:spcPts val="1200"/>
              </a:spcBef>
              <a:spcAft>
                <a:spcPts val="0"/>
              </a:spcAft>
              <a:buNone/>
            </a:pPr>
            <a:r>
              <a:rPr lang="en" sz="2100"/>
              <a:t>128 bit block size, 3 key sizes (might as well use 256 bits)</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t/>
            </a:r>
            <a:endParaRPr sz="2100"/>
          </a:p>
          <a:p>
            <a:pPr indent="0" lvl="0" marL="0" rtl="0" algn="l">
              <a:spcBef>
                <a:spcPts val="1200"/>
              </a:spcBef>
              <a:spcAft>
                <a:spcPts val="1200"/>
              </a:spcAft>
              <a:buNone/>
            </a:pPr>
            <a:r>
              <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Cipher Block Chaining Mode</a:t>
            </a:r>
            <a:endParaRPr/>
          </a:p>
        </p:txBody>
      </p:sp>
      <p:pic>
        <p:nvPicPr>
          <p:cNvPr id="126" name="Google Shape;126;p24"/>
          <p:cNvPicPr preferRelativeResize="0"/>
          <p:nvPr/>
        </p:nvPicPr>
        <p:blipFill>
          <a:blip r:embed="rId3">
            <a:alphaModFix/>
          </a:blip>
          <a:stretch>
            <a:fillRect/>
          </a:stretch>
        </p:blipFill>
        <p:spPr>
          <a:xfrm>
            <a:off x="199800" y="1263325"/>
            <a:ext cx="8744402" cy="3522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Asymmetric Cryptography (Public and Private Keys)</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Safe Key Length</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Symmetric Encryption - Use AES 256</a:t>
            </a:r>
            <a:endParaRPr/>
          </a:p>
          <a:p>
            <a:pPr indent="0" lvl="0" marL="0" rtl="0" algn="l">
              <a:spcBef>
                <a:spcPts val="1200"/>
              </a:spcBef>
              <a:spcAft>
                <a:spcPts val="0"/>
              </a:spcAft>
              <a:buNone/>
            </a:pPr>
            <a:r>
              <a:rPr lang="en"/>
              <a:t>Hash functions: Use SHA-256 or SHA3</a:t>
            </a:r>
            <a:endParaRPr/>
          </a:p>
          <a:p>
            <a:pPr indent="0" lvl="0" marL="0" rtl="0" algn="l">
              <a:spcBef>
                <a:spcPts val="1200"/>
              </a:spcBef>
              <a:spcAft>
                <a:spcPts val="1200"/>
              </a:spcAft>
              <a:buNone/>
            </a:pPr>
            <a:r>
              <a:rPr lang="en"/>
              <a:t>Asymmetric RSA - Use 2048 bits or more, 112 bits for Elliptic Curves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Transport Layer Security (TLS) Protocol 1.2 and older</a:t>
            </a:r>
            <a:endParaRPr/>
          </a:p>
        </p:txBody>
      </p:sp>
      <p:sp>
        <p:nvSpPr>
          <p:cNvPr id="144" name="Google Shape;144;p27"/>
          <p:cNvSpPr txBox="1"/>
          <p:nvPr/>
        </p:nvSpPr>
        <p:spPr>
          <a:xfrm>
            <a:off x="2048000" y="1175075"/>
            <a:ext cx="933300" cy="5079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rPr>
              <a:t>Client</a:t>
            </a:r>
            <a:endParaRPr sz="2100">
              <a:solidFill>
                <a:schemeClr val="dk1"/>
              </a:solidFill>
            </a:endParaRPr>
          </a:p>
        </p:txBody>
      </p:sp>
      <p:sp>
        <p:nvSpPr>
          <p:cNvPr id="145" name="Google Shape;145;p27"/>
          <p:cNvSpPr txBox="1"/>
          <p:nvPr/>
        </p:nvSpPr>
        <p:spPr>
          <a:xfrm>
            <a:off x="5839800" y="1175075"/>
            <a:ext cx="1022700" cy="5079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rPr>
              <a:t>Server</a:t>
            </a:r>
            <a:endParaRPr sz="2100">
              <a:solidFill>
                <a:schemeClr val="dk1"/>
              </a:solidFill>
            </a:endParaRPr>
          </a:p>
        </p:txBody>
      </p:sp>
      <p:cxnSp>
        <p:nvCxnSpPr>
          <p:cNvPr id="146" name="Google Shape;146;p27"/>
          <p:cNvCxnSpPr>
            <a:stCxn id="144" idx="2"/>
          </p:cNvCxnSpPr>
          <p:nvPr/>
        </p:nvCxnSpPr>
        <p:spPr>
          <a:xfrm>
            <a:off x="2514650" y="1682975"/>
            <a:ext cx="0" cy="2815800"/>
          </a:xfrm>
          <a:prstGeom prst="straightConnector1">
            <a:avLst/>
          </a:prstGeom>
          <a:noFill/>
          <a:ln cap="flat" cmpd="sng" w="28575">
            <a:solidFill>
              <a:schemeClr val="dk1"/>
            </a:solidFill>
            <a:prstDash val="solid"/>
            <a:round/>
            <a:headEnd len="med" w="med" type="none"/>
            <a:tailEnd len="med" w="med" type="none"/>
          </a:ln>
        </p:spPr>
      </p:cxnSp>
      <p:cxnSp>
        <p:nvCxnSpPr>
          <p:cNvPr id="147" name="Google Shape;147;p27"/>
          <p:cNvCxnSpPr>
            <a:stCxn id="145" idx="2"/>
          </p:cNvCxnSpPr>
          <p:nvPr/>
        </p:nvCxnSpPr>
        <p:spPr>
          <a:xfrm>
            <a:off x="6351150" y="1682975"/>
            <a:ext cx="0" cy="2847300"/>
          </a:xfrm>
          <a:prstGeom prst="straightConnector1">
            <a:avLst/>
          </a:prstGeom>
          <a:noFill/>
          <a:ln cap="flat" cmpd="sng" w="28575">
            <a:solidFill>
              <a:schemeClr val="dk1"/>
            </a:solidFill>
            <a:prstDash val="solid"/>
            <a:round/>
            <a:headEnd len="med" w="med" type="none"/>
            <a:tailEnd len="med" w="med" type="none"/>
          </a:ln>
        </p:spPr>
      </p:cxnSp>
      <p:sp>
        <p:nvSpPr>
          <p:cNvPr id="148" name="Google Shape;148;p27"/>
          <p:cNvSpPr txBox="1"/>
          <p:nvPr/>
        </p:nvSpPr>
        <p:spPr>
          <a:xfrm>
            <a:off x="1356475" y="1682975"/>
            <a:ext cx="11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Hello</a:t>
            </a:r>
            <a:endParaRPr>
              <a:solidFill>
                <a:schemeClr val="dk1"/>
              </a:solidFill>
            </a:endParaRPr>
          </a:p>
        </p:txBody>
      </p:sp>
      <p:cxnSp>
        <p:nvCxnSpPr>
          <p:cNvPr id="149" name="Google Shape;149;p27"/>
          <p:cNvCxnSpPr/>
          <p:nvPr/>
        </p:nvCxnSpPr>
        <p:spPr>
          <a:xfrm>
            <a:off x="2558325" y="1886850"/>
            <a:ext cx="3773700" cy="375900"/>
          </a:xfrm>
          <a:prstGeom prst="straightConnector1">
            <a:avLst/>
          </a:prstGeom>
          <a:noFill/>
          <a:ln cap="flat" cmpd="sng" w="9525">
            <a:solidFill>
              <a:schemeClr val="dk1"/>
            </a:solidFill>
            <a:prstDash val="solid"/>
            <a:round/>
            <a:headEnd len="med" w="med" type="none"/>
            <a:tailEnd len="med" w="med" type="stealth"/>
          </a:ln>
        </p:spPr>
      </p:cxnSp>
      <p:cxnSp>
        <p:nvCxnSpPr>
          <p:cNvPr id="150" name="Google Shape;150;p27"/>
          <p:cNvCxnSpPr/>
          <p:nvPr/>
        </p:nvCxnSpPr>
        <p:spPr>
          <a:xfrm flipH="1">
            <a:off x="2514650" y="2336800"/>
            <a:ext cx="3773700" cy="375900"/>
          </a:xfrm>
          <a:prstGeom prst="straightConnector1">
            <a:avLst/>
          </a:prstGeom>
          <a:noFill/>
          <a:ln cap="flat" cmpd="sng" w="9525">
            <a:solidFill>
              <a:schemeClr val="dk1"/>
            </a:solidFill>
            <a:prstDash val="solid"/>
            <a:round/>
            <a:headEnd len="med" w="med" type="none"/>
            <a:tailEnd len="med" w="med" type="stealth"/>
          </a:ln>
        </p:spPr>
      </p:cxnSp>
      <p:sp>
        <p:nvSpPr>
          <p:cNvPr id="151" name="Google Shape;151;p27"/>
          <p:cNvSpPr txBox="1"/>
          <p:nvPr/>
        </p:nvSpPr>
        <p:spPr>
          <a:xfrm>
            <a:off x="6413950" y="1958025"/>
            <a:ext cx="217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Server</a:t>
            </a:r>
            <a:r>
              <a:rPr lang="en">
                <a:solidFill>
                  <a:schemeClr val="dk1"/>
                </a:solidFill>
              </a:rPr>
              <a:t> Hello</a:t>
            </a:r>
            <a:endParaRPr>
              <a:solidFill>
                <a:schemeClr val="dk1"/>
              </a:solidFill>
            </a:endParaRPr>
          </a:p>
          <a:p>
            <a:pPr indent="0" lvl="0" marL="0" rtl="0" algn="l">
              <a:spcBef>
                <a:spcPts val="0"/>
              </a:spcBef>
              <a:spcAft>
                <a:spcPts val="0"/>
              </a:spcAft>
              <a:buNone/>
            </a:pPr>
            <a:r>
              <a:rPr lang="en">
                <a:solidFill>
                  <a:schemeClr val="dk1"/>
                </a:solidFill>
              </a:rPr>
              <a:t>Server Certificate</a:t>
            </a:r>
            <a:endParaRPr>
              <a:solidFill>
                <a:schemeClr val="dk1"/>
              </a:solidFill>
            </a:endParaRPr>
          </a:p>
          <a:p>
            <a:pPr indent="0" lvl="0" marL="0" rtl="0" algn="l">
              <a:spcBef>
                <a:spcPts val="0"/>
              </a:spcBef>
              <a:spcAft>
                <a:spcPts val="0"/>
              </a:spcAft>
              <a:buNone/>
            </a:pPr>
            <a:r>
              <a:rPr lang="en">
                <a:solidFill>
                  <a:schemeClr val="dk1"/>
                </a:solidFill>
              </a:rPr>
              <a:t>ServerHelloDone</a:t>
            </a:r>
            <a:endParaRPr>
              <a:solidFill>
                <a:schemeClr val="dk1"/>
              </a:solidFill>
            </a:endParaRPr>
          </a:p>
        </p:txBody>
      </p:sp>
      <p:cxnSp>
        <p:nvCxnSpPr>
          <p:cNvPr id="152" name="Google Shape;152;p27"/>
          <p:cNvCxnSpPr/>
          <p:nvPr/>
        </p:nvCxnSpPr>
        <p:spPr>
          <a:xfrm>
            <a:off x="2546050" y="2786750"/>
            <a:ext cx="3773700" cy="375900"/>
          </a:xfrm>
          <a:prstGeom prst="straightConnector1">
            <a:avLst/>
          </a:prstGeom>
          <a:noFill/>
          <a:ln cap="flat" cmpd="sng" w="9525">
            <a:solidFill>
              <a:schemeClr val="dk1"/>
            </a:solidFill>
            <a:prstDash val="solid"/>
            <a:round/>
            <a:headEnd len="med" w="med" type="none"/>
            <a:tailEnd len="med" w="med" type="stealth"/>
          </a:ln>
        </p:spPr>
      </p:cxnSp>
      <p:sp>
        <p:nvSpPr>
          <p:cNvPr id="153" name="Google Shape;153;p27"/>
          <p:cNvSpPr txBox="1"/>
          <p:nvPr/>
        </p:nvSpPr>
        <p:spPr>
          <a:xfrm>
            <a:off x="752800" y="2377075"/>
            <a:ext cx="217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Key </a:t>
            </a:r>
            <a:endParaRPr>
              <a:solidFill>
                <a:schemeClr val="dk1"/>
              </a:solidFill>
            </a:endParaRPr>
          </a:p>
          <a:p>
            <a:pPr indent="0" lvl="0" marL="0" rtl="0" algn="l">
              <a:spcBef>
                <a:spcPts val="0"/>
              </a:spcBef>
              <a:spcAft>
                <a:spcPts val="0"/>
              </a:spcAft>
              <a:buNone/>
            </a:pPr>
            <a:r>
              <a:rPr lang="en">
                <a:solidFill>
                  <a:schemeClr val="dk1"/>
                </a:solidFill>
              </a:rPr>
              <a:t>ChangeCipherSpec</a:t>
            </a:r>
            <a:endParaRPr>
              <a:solidFill>
                <a:schemeClr val="dk1"/>
              </a:solidFill>
            </a:endParaRPr>
          </a:p>
          <a:p>
            <a:pPr indent="0" lvl="0" marL="0" rtl="0" algn="l">
              <a:spcBef>
                <a:spcPts val="0"/>
              </a:spcBef>
              <a:spcAft>
                <a:spcPts val="0"/>
              </a:spcAft>
              <a:buNone/>
            </a:pPr>
            <a:r>
              <a:rPr lang="en">
                <a:solidFill>
                  <a:schemeClr val="dk1"/>
                </a:solidFill>
              </a:rPr>
              <a:t>Finished</a:t>
            </a:r>
            <a:endParaRPr>
              <a:solidFill>
                <a:schemeClr val="dk1"/>
              </a:solidFill>
            </a:endParaRPr>
          </a:p>
        </p:txBody>
      </p:sp>
      <p:cxnSp>
        <p:nvCxnSpPr>
          <p:cNvPr id="154" name="Google Shape;154;p27"/>
          <p:cNvCxnSpPr/>
          <p:nvPr/>
        </p:nvCxnSpPr>
        <p:spPr>
          <a:xfrm flipH="1">
            <a:off x="2546050" y="3242150"/>
            <a:ext cx="3773700" cy="375900"/>
          </a:xfrm>
          <a:prstGeom prst="straightConnector1">
            <a:avLst/>
          </a:prstGeom>
          <a:noFill/>
          <a:ln cap="flat" cmpd="sng" w="9525">
            <a:solidFill>
              <a:schemeClr val="dk1"/>
            </a:solidFill>
            <a:prstDash val="solid"/>
            <a:round/>
            <a:headEnd len="med" w="med" type="none"/>
            <a:tailEnd len="med" w="med" type="stealth"/>
          </a:ln>
        </p:spPr>
      </p:cxnSp>
      <p:sp>
        <p:nvSpPr>
          <p:cNvPr id="155" name="Google Shape;155;p27"/>
          <p:cNvSpPr txBox="1"/>
          <p:nvPr/>
        </p:nvSpPr>
        <p:spPr>
          <a:xfrm>
            <a:off x="6413950" y="2972650"/>
            <a:ext cx="217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ChangeCipherSpec</a:t>
            </a:r>
            <a:endParaRPr>
              <a:solidFill>
                <a:schemeClr val="dk1"/>
              </a:solidFill>
            </a:endParaRPr>
          </a:p>
          <a:p>
            <a:pPr indent="0" lvl="0" marL="0" rtl="0" algn="l">
              <a:spcBef>
                <a:spcPts val="0"/>
              </a:spcBef>
              <a:spcAft>
                <a:spcPts val="0"/>
              </a:spcAft>
              <a:buNone/>
            </a:pPr>
            <a:r>
              <a:rPr lang="en">
                <a:solidFill>
                  <a:schemeClr val="dk1"/>
                </a:solidFill>
              </a:rPr>
              <a:t>Finished</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 1.3+ Protocol</a:t>
            </a:r>
            <a:endParaRPr/>
          </a:p>
        </p:txBody>
      </p:sp>
      <p:sp>
        <p:nvSpPr>
          <p:cNvPr id="161" name="Google Shape;161;p28"/>
          <p:cNvSpPr txBox="1"/>
          <p:nvPr/>
        </p:nvSpPr>
        <p:spPr>
          <a:xfrm>
            <a:off x="2048000" y="1175075"/>
            <a:ext cx="933300" cy="5079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rPr>
              <a:t>Client</a:t>
            </a:r>
            <a:endParaRPr sz="2100">
              <a:solidFill>
                <a:schemeClr val="dk1"/>
              </a:solidFill>
            </a:endParaRPr>
          </a:p>
        </p:txBody>
      </p:sp>
      <p:sp>
        <p:nvSpPr>
          <p:cNvPr id="162" name="Google Shape;162;p28"/>
          <p:cNvSpPr txBox="1"/>
          <p:nvPr/>
        </p:nvSpPr>
        <p:spPr>
          <a:xfrm>
            <a:off x="5839800" y="1175075"/>
            <a:ext cx="1022700" cy="5079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rPr>
              <a:t>Server</a:t>
            </a:r>
            <a:endParaRPr sz="2100">
              <a:solidFill>
                <a:schemeClr val="dk1"/>
              </a:solidFill>
            </a:endParaRPr>
          </a:p>
        </p:txBody>
      </p:sp>
      <p:cxnSp>
        <p:nvCxnSpPr>
          <p:cNvPr id="163" name="Google Shape;163;p28"/>
          <p:cNvCxnSpPr>
            <a:stCxn id="161" idx="2"/>
          </p:cNvCxnSpPr>
          <p:nvPr/>
        </p:nvCxnSpPr>
        <p:spPr>
          <a:xfrm>
            <a:off x="2514650" y="1682975"/>
            <a:ext cx="0" cy="2815800"/>
          </a:xfrm>
          <a:prstGeom prst="straightConnector1">
            <a:avLst/>
          </a:prstGeom>
          <a:noFill/>
          <a:ln cap="flat" cmpd="sng" w="28575">
            <a:solidFill>
              <a:schemeClr val="dk1"/>
            </a:solidFill>
            <a:prstDash val="solid"/>
            <a:round/>
            <a:headEnd len="med" w="med" type="none"/>
            <a:tailEnd len="med" w="med" type="none"/>
          </a:ln>
        </p:spPr>
      </p:cxnSp>
      <p:cxnSp>
        <p:nvCxnSpPr>
          <p:cNvPr id="164" name="Google Shape;164;p28"/>
          <p:cNvCxnSpPr>
            <a:stCxn id="162" idx="2"/>
          </p:cNvCxnSpPr>
          <p:nvPr/>
        </p:nvCxnSpPr>
        <p:spPr>
          <a:xfrm>
            <a:off x="6351150" y="1682975"/>
            <a:ext cx="0" cy="2847300"/>
          </a:xfrm>
          <a:prstGeom prst="straightConnector1">
            <a:avLst/>
          </a:prstGeom>
          <a:noFill/>
          <a:ln cap="flat" cmpd="sng" w="28575">
            <a:solidFill>
              <a:schemeClr val="dk1"/>
            </a:solidFill>
            <a:prstDash val="solid"/>
            <a:round/>
            <a:headEnd len="med" w="med" type="none"/>
            <a:tailEnd len="med" w="med" type="none"/>
          </a:ln>
        </p:spPr>
      </p:cxnSp>
      <p:sp>
        <p:nvSpPr>
          <p:cNvPr id="165" name="Google Shape;165;p28"/>
          <p:cNvSpPr txBox="1"/>
          <p:nvPr/>
        </p:nvSpPr>
        <p:spPr>
          <a:xfrm>
            <a:off x="1356475" y="1682975"/>
            <a:ext cx="111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Hello</a:t>
            </a:r>
            <a:endParaRPr>
              <a:solidFill>
                <a:schemeClr val="dk1"/>
              </a:solidFill>
            </a:endParaRPr>
          </a:p>
          <a:p>
            <a:pPr indent="0" lvl="0" marL="0" rtl="0" algn="l">
              <a:spcBef>
                <a:spcPts val="0"/>
              </a:spcBef>
              <a:spcAft>
                <a:spcPts val="0"/>
              </a:spcAft>
              <a:buNone/>
            </a:pPr>
            <a:r>
              <a:t/>
            </a:r>
            <a:endParaRPr>
              <a:solidFill>
                <a:schemeClr val="dk1"/>
              </a:solidFill>
            </a:endParaRPr>
          </a:p>
        </p:txBody>
      </p:sp>
      <p:cxnSp>
        <p:nvCxnSpPr>
          <p:cNvPr id="166" name="Google Shape;166;p28"/>
          <p:cNvCxnSpPr/>
          <p:nvPr/>
        </p:nvCxnSpPr>
        <p:spPr>
          <a:xfrm>
            <a:off x="2558325" y="1886850"/>
            <a:ext cx="3773700" cy="375900"/>
          </a:xfrm>
          <a:prstGeom prst="straightConnector1">
            <a:avLst/>
          </a:prstGeom>
          <a:noFill/>
          <a:ln cap="flat" cmpd="sng" w="9525">
            <a:solidFill>
              <a:schemeClr val="dk1"/>
            </a:solidFill>
            <a:prstDash val="solid"/>
            <a:round/>
            <a:headEnd len="med" w="med" type="none"/>
            <a:tailEnd len="med" w="med" type="stealth"/>
          </a:ln>
        </p:spPr>
      </p:cxnSp>
      <p:cxnSp>
        <p:nvCxnSpPr>
          <p:cNvPr id="167" name="Google Shape;167;p28"/>
          <p:cNvCxnSpPr/>
          <p:nvPr/>
        </p:nvCxnSpPr>
        <p:spPr>
          <a:xfrm flipH="1">
            <a:off x="2514650" y="2336800"/>
            <a:ext cx="3773700" cy="375900"/>
          </a:xfrm>
          <a:prstGeom prst="straightConnector1">
            <a:avLst/>
          </a:prstGeom>
          <a:noFill/>
          <a:ln cap="flat" cmpd="sng" w="9525">
            <a:solidFill>
              <a:schemeClr val="dk1"/>
            </a:solidFill>
            <a:prstDash val="solid"/>
            <a:round/>
            <a:headEnd len="med" w="med" type="none"/>
            <a:tailEnd len="med" w="med" type="stealth"/>
          </a:ln>
        </p:spPr>
      </p:cxnSp>
      <p:sp>
        <p:nvSpPr>
          <p:cNvPr id="168" name="Google Shape;168;p28"/>
          <p:cNvSpPr txBox="1"/>
          <p:nvPr/>
        </p:nvSpPr>
        <p:spPr>
          <a:xfrm>
            <a:off x="6413950" y="1955450"/>
            <a:ext cx="217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Server Hello</a:t>
            </a:r>
            <a:endParaRPr>
              <a:solidFill>
                <a:schemeClr val="dk1"/>
              </a:solidFill>
            </a:endParaRPr>
          </a:p>
          <a:p>
            <a:pPr indent="0" lvl="0" marL="0" rtl="0" algn="l">
              <a:spcBef>
                <a:spcPts val="0"/>
              </a:spcBef>
              <a:spcAft>
                <a:spcPts val="0"/>
              </a:spcAft>
              <a:buNone/>
            </a:pPr>
            <a:r>
              <a:rPr lang="en">
                <a:solidFill>
                  <a:schemeClr val="dk1"/>
                </a:solidFill>
              </a:rPr>
              <a:t>Server Certificate</a:t>
            </a:r>
            <a:endParaRPr>
              <a:solidFill>
                <a:schemeClr val="dk1"/>
              </a:solidFill>
            </a:endParaRPr>
          </a:p>
          <a:p>
            <a:pPr indent="0" lvl="0" marL="0" rtl="0" algn="l">
              <a:spcBef>
                <a:spcPts val="0"/>
              </a:spcBef>
              <a:spcAft>
                <a:spcPts val="0"/>
              </a:spcAft>
              <a:buNone/>
            </a:pPr>
            <a:r>
              <a:rPr lang="en">
                <a:solidFill>
                  <a:schemeClr val="dk1"/>
                </a:solidFill>
              </a:rPr>
              <a:t>Finished</a:t>
            </a:r>
            <a:endParaRPr>
              <a:solidFill>
                <a:schemeClr val="dk1"/>
              </a:solidFill>
            </a:endParaRPr>
          </a:p>
        </p:txBody>
      </p:sp>
      <p:cxnSp>
        <p:nvCxnSpPr>
          <p:cNvPr id="169" name="Google Shape;169;p28"/>
          <p:cNvCxnSpPr/>
          <p:nvPr/>
        </p:nvCxnSpPr>
        <p:spPr>
          <a:xfrm>
            <a:off x="2546050" y="2786750"/>
            <a:ext cx="3773700" cy="375900"/>
          </a:xfrm>
          <a:prstGeom prst="straightConnector1">
            <a:avLst/>
          </a:prstGeom>
          <a:noFill/>
          <a:ln cap="flat" cmpd="sng" w="9525">
            <a:solidFill>
              <a:schemeClr val="dk1"/>
            </a:solidFill>
            <a:prstDash val="solid"/>
            <a:round/>
            <a:headEnd len="med" w="med" type="none"/>
            <a:tailEnd len="med" w="med" type="stealth"/>
          </a:ln>
        </p:spPr>
      </p:cxnSp>
      <p:sp>
        <p:nvSpPr>
          <p:cNvPr id="170" name="Google Shape;170;p28"/>
          <p:cNvSpPr txBox="1"/>
          <p:nvPr/>
        </p:nvSpPr>
        <p:spPr>
          <a:xfrm>
            <a:off x="1607550" y="2538200"/>
            <a:ext cx="8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Finished</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Certificates Examination</a:t>
            </a:r>
            <a:endParaRPr/>
          </a:p>
        </p:txBody>
      </p:sp>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
            </a:r>
            <a:r>
              <a:rPr lang="en"/>
              <a:t>ertmgr</a:t>
            </a:r>
            <a:endParaRPr/>
          </a:p>
          <a:p>
            <a:pPr indent="0" lvl="0" marL="0" rtl="0" algn="l">
              <a:spcBef>
                <a:spcPts val="1200"/>
              </a:spcBef>
              <a:spcAft>
                <a:spcPts val="1200"/>
              </a:spcAft>
              <a:buNone/>
            </a:pPr>
            <a:r>
              <a:rPr lang="en"/>
              <a:t>examine certificate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Authorities</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Cryptography - Secret Writing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Cryptography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Goal -- A and B can communicate with:</a:t>
            </a:r>
            <a:endParaRPr sz="3000"/>
          </a:p>
          <a:p>
            <a:pPr indent="-419100" lvl="0" marL="457200" rtl="0" algn="l">
              <a:spcBef>
                <a:spcPts val="1200"/>
              </a:spcBef>
              <a:spcAft>
                <a:spcPts val="0"/>
              </a:spcAft>
              <a:buSzPts val="3000"/>
              <a:buAutoNum type="arabicPeriod"/>
            </a:pPr>
            <a:r>
              <a:rPr lang="en" sz="3000"/>
              <a:t>Confidentiality</a:t>
            </a:r>
            <a:endParaRPr sz="3000"/>
          </a:p>
          <a:p>
            <a:pPr indent="-419100" lvl="0" marL="457200" rtl="0" algn="l">
              <a:spcBef>
                <a:spcPts val="0"/>
              </a:spcBef>
              <a:spcAft>
                <a:spcPts val="0"/>
              </a:spcAft>
              <a:buSzPts val="3000"/>
              <a:buAutoNum type="arabicPeriod"/>
            </a:pPr>
            <a:r>
              <a:rPr lang="en" sz="3000"/>
              <a:t>Integrity</a:t>
            </a:r>
            <a:endParaRPr sz="3000"/>
          </a:p>
          <a:p>
            <a:pPr indent="-419100" lvl="0" marL="457200" rtl="0" algn="l">
              <a:spcBef>
                <a:spcPts val="0"/>
              </a:spcBef>
              <a:spcAft>
                <a:spcPts val="0"/>
              </a:spcAft>
              <a:buSzPts val="3000"/>
              <a:buAutoNum type="arabicPeriod"/>
            </a:pPr>
            <a:r>
              <a:rPr lang="en" sz="3000"/>
              <a:t>Authentication (or sometimes anonymity)</a:t>
            </a:r>
            <a:endParaRPr sz="3000"/>
          </a:p>
          <a:p>
            <a:pPr indent="-419100" lvl="0" marL="457200" rtl="0" algn="l">
              <a:spcBef>
                <a:spcPts val="0"/>
              </a:spcBef>
              <a:spcAft>
                <a:spcPts val="0"/>
              </a:spcAft>
              <a:buSzPts val="3000"/>
              <a:buAutoNum type="arabicPeriod"/>
            </a:pPr>
            <a:r>
              <a:rPr lang="en" sz="3000"/>
              <a:t>Non-repudiation (or sometimes deniability)</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Alice, Bob, Eve, and Mallory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Breaking Caesar’s Cipher Activity</a:t>
            </a:r>
            <a:endParaRPr/>
          </a:p>
        </p:txBody>
      </p:sp>
      <p:sp>
        <p:nvSpPr>
          <p:cNvPr id="79" name="Google Shape;79;p17"/>
          <p:cNvSpPr txBox="1"/>
          <p:nvPr>
            <p:ph idx="1" type="body"/>
          </p:nvPr>
        </p:nvSpPr>
        <p:spPr>
          <a:xfrm>
            <a:off x="311700" y="1152475"/>
            <a:ext cx="34083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wnbc gfrvfl qbnlbc, svcld qvdvenu, ndq.</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dkn kbirnll jnllnuznc v bj lnuwvuz dkvl </a:t>
            </a:r>
            <a:endParaRPr/>
          </a:p>
          <a:p>
            <a:pPr indent="0" lvl="0" marL="0" rtl="0" algn="l">
              <a:spcBef>
                <a:spcPts val="0"/>
              </a:spcBef>
              <a:spcAft>
                <a:spcPts val="0"/>
              </a:spcAft>
              <a:buNone/>
            </a:pPr>
            <a:r>
              <a:rPr lang="en"/>
              <a:t>rnddnc tvdk kbl cnqnudrh mnnu wvlqxoncnw</a:t>
            </a:r>
            <a:endParaRPr/>
          </a:p>
          <a:p>
            <a:pPr indent="0" lvl="0" marL="0" rtl="0" algn="l">
              <a:spcBef>
                <a:spcPts val="0"/>
              </a:spcBef>
              <a:spcAft>
                <a:spcPts val="0"/>
              </a:spcAft>
              <a:buNone/>
            </a:pPr>
            <a:r>
              <a:rPr lang="en"/>
              <a:t>mh xfc qxfudncvudnrrvznuqn bznuqh dx mn</a:t>
            </a:r>
            <a:endParaRPr/>
          </a:p>
          <a:p>
            <a:pPr indent="0" lvl="0" marL="0" rtl="0" algn="l">
              <a:spcBef>
                <a:spcPts val="0"/>
              </a:spcBef>
              <a:spcAft>
                <a:spcPts val="0"/>
              </a:spcAft>
              <a:buNone/>
            </a:pPr>
            <a:r>
              <a:rPr lang="en"/>
              <a:t>b lih sxc dkn zbfrl. v dkxfzkd vd jvzkd</a:t>
            </a:r>
            <a:endParaRPr/>
          </a:p>
          <a:p>
            <a:pPr indent="0" lvl="0" marL="0" rtl="0" algn="l">
              <a:spcBef>
                <a:spcPts val="0"/>
              </a:spcBef>
              <a:spcAft>
                <a:spcPts val="0"/>
              </a:spcAft>
              <a:buNone/>
            </a:pPr>
            <a:r>
              <a:rPr lang="en"/>
              <a:t>zvon hxf b mvd xs b rbfzk vs kn mcxfzkd</a:t>
            </a:r>
            <a:endParaRPr/>
          </a:p>
          <a:p>
            <a:pPr indent="0" lvl="0" marL="0" rtl="0" algn="l">
              <a:spcBef>
                <a:spcPts val="0"/>
              </a:spcBef>
              <a:spcAft>
                <a:spcPts val="0"/>
              </a:spcAft>
              <a:buNone/>
            </a:pPr>
            <a:r>
              <a:rPr lang="en"/>
              <a:t>dkvl jnllbzn dx hxf kvjlnrs. irnbln lnn</a:t>
            </a:r>
            <a:endParaRPr/>
          </a:p>
          <a:p>
            <a:pPr indent="0" lvl="0" marL="0" rtl="0" algn="l">
              <a:spcBef>
                <a:spcPts val="0"/>
              </a:spcBef>
              <a:spcAft>
                <a:spcPts val="0"/>
              </a:spcAft>
              <a:buNone/>
            </a:pPr>
            <a:r>
              <a:rPr lang="en"/>
              <a:t>dx vd dkbd kn vl icxincrh dcvnw buw </a:t>
            </a:r>
            <a:endParaRPr/>
          </a:p>
          <a:p>
            <a:pPr indent="0" lvl="0" marL="0" rtl="0" algn="l">
              <a:spcBef>
                <a:spcPts val="0"/>
              </a:spcBef>
              <a:spcAft>
                <a:spcPts val="0"/>
              </a:spcAft>
              <a:buNone/>
            </a:pPr>
            <a:r>
              <a:rPr lang="en"/>
              <a:t>ifuvlknw.</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4842125" y="964450"/>
            <a:ext cx="34083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vu xdknc untl tn bcn bmxfd dx bddbqp dkn</a:t>
            </a:r>
            <a:endParaRPr/>
          </a:p>
          <a:p>
            <a:pPr indent="0" lvl="0" marL="0" rtl="0" algn="l">
              <a:spcBef>
                <a:spcPts val="0"/>
              </a:spcBef>
              <a:spcAft>
                <a:spcPts val="0"/>
              </a:spcAft>
              <a:buNone/>
            </a:pPr>
            <a:r>
              <a:rPr lang="en"/>
              <a:t>zbfrl dxjxccxt buw vd'l zxuub mn b dxdbr</a:t>
            </a:r>
            <a:endParaRPr/>
          </a:p>
          <a:p>
            <a:pPr indent="0" lvl="0" marL="0" rtl="0" algn="l">
              <a:spcBef>
                <a:spcPts val="0"/>
              </a:spcBef>
              <a:spcAft>
                <a:spcPts val="0"/>
              </a:spcAft>
              <a:buNone/>
            </a:pPr>
            <a:r>
              <a:rPr lang="en"/>
              <a:t>lfcicvln. dkbupl sxc kbovuz lfqk b lbsn</a:t>
            </a:r>
            <a:endParaRPr/>
          </a:p>
          <a:p>
            <a:pPr indent="0" lvl="0" marL="0" rtl="0" algn="l">
              <a:spcBef>
                <a:spcPts val="0"/>
              </a:spcBef>
              <a:spcAft>
                <a:spcPts val="0"/>
              </a:spcAft>
              <a:buNone/>
            </a:pPr>
            <a:r>
              <a:rPr lang="en"/>
              <a:t>qviknc sxc fl dx fln. vd'l uvqn dx puxt</a:t>
            </a:r>
            <a:endParaRPr/>
          </a:p>
          <a:p>
            <a:pPr indent="0" lvl="0" marL="0" rtl="0" algn="l">
              <a:spcBef>
                <a:spcPts val="0"/>
              </a:spcBef>
              <a:spcAft>
                <a:spcPts val="0"/>
              </a:spcAft>
              <a:buNone/>
            </a:pPr>
            <a:r>
              <a:rPr lang="en"/>
              <a:t>xurh dkxln xs fl "vu dkn puxt" qbu cnbw</a:t>
            </a:r>
            <a:endParaRPr/>
          </a:p>
          <a:p>
            <a:pPr indent="0" lvl="0" marL="0" rtl="0" algn="l">
              <a:spcBef>
                <a:spcPts val="0"/>
              </a:spcBef>
              <a:spcAft>
                <a:spcPts val="0"/>
              </a:spcAft>
              <a:buNone/>
            </a:pPr>
            <a:r>
              <a:rPr lang="en"/>
              <a:t>dknln jnllbznl.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hxfc rxhbr lncobud,</a:t>
            </a:r>
            <a:endParaRPr/>
          </a:p>
          <a:p>
            <a:pPr indent="0" lvl="0" marL="0" rtl="0" algn="l">
              <a:spcBef>
                <a:spcPts val="0"/>
              </a:spcBef>
              <a:spcAft>
                <a:spcPts val="0"/>
              </a:spcAft>
              <a:buNone/>
            </a:pPr>
            <a:r>
              <a:rPr lang="en"/>
              <a:t>    lnubdxc srboxcvxfl, sxctbcw qxjjbuwnc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Substitution Cipher</a:t>
            </a:r>
            <a:endParaRPr/>
          </a:p>
        </p:txBody>
      </p:sp>
      <p:pic>
        <p:nvPicPr>
          <p:cNvPr id="86" name="Google Shape;86;p18"/>
          <p:cNvPicPr preferRelativeResize="0"/>
          <p:nvPr/>
        </p:nvPicPr>
        <p:blipFill>
          <a:blip r:embed="rId3">
            <a:alphaModFix/>
          </a:blip>
          <a:stretch>
            <a:fillRect/>
          </a:stretch>
        </p:blipFill>
        <p:spPr>
          <a:xfrm>
            <a:off x="4758775" y="50125"/>
            <a:ext cx="4315024" cy="2710050"/>
          </a:xfrm>
          <a:prstGeom prst="rect">
            <a:avLst/>
          </a:prstGeom>
          <a:noFill/>
          <a:ln>
            <a:noFill/>
          </a:ln>
        </p:spPr>
      </p:pic>
      <p:pic>
        <p:nvPicPr>
          <p:cNvPr id="87" name="Google Shape;87;p18"/>
          <p:cNvPicPr preferRelativeResize="0"/>
          <p:nvPr/>
        </p:nvPicPr>
        <p:blipFill rotWithShape="1">
          <a:blip r:embed="rId4">
            <a:alphaModFix/>
          </a:blip>
          <a:srcRect b="73693" l="-1317" r="0" t="0"/>
          <a:stretch/>
        </p:blipFill>
        <p:spPr>
          <a:xfrm>
            <a:off x="266600" y="1236175"/>
            <a:ext cx="4410926" cy="1473875"/>
          </a:xfrm>
          <a:prstGeom prst="rect">
            <a:avLst/>
          </a:prstGeom>
          <a:noFill/>
          <a:ln>
            <a:noFill/>
          </a:ln>
        </p:spPr>
      </p:pic>
      <p:sp>
        <p:nvSpPr>
          <p:cNvPr id="88" name="Google Shape;88;p18"/>
          <p:cNvSpPr txBox="1"/>
          <p:nvPr/>
        </p:nvSpPr>
        <p:spPr>
          <a:xfrm>
            <a:off x="381000" y="3058025"/>
            <a:ext cx="8592600" cy="19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“I w be glad to know the names and quelityes of the sixe gentlemen which are to accomplish the dessignement, for that it may be I shall be able uppon knowledge of the parties to give you some further advise necessarye to be followed therein…… as also from time to time particularlye how you proceede and as son as you may for the same purpose who bee alredye and how farr every one privye hereunto.”</a:t>
            </a:r>
            <a:endParaRPr sz="18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sz="800">
                <a:solidFill>
                  <a:srgbClr val="FFFFFF"/>
                </a:solidFill>
              </a:rPr>
              <a:t>https://www.nationalarchives.gov.uk/spies/ciphers/mary/ma2.htm</a:t>
            </a:r>
            <a:endParaRPr sz="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Hash Functions</a:t>
            </a:r>
            <a:endParaRPr/>
          </a:p>
        </p:txBody>
      </p:sp>
      <p:sp>
        <p:nvSpPr>
          <p:cNvPr id="94" name="Google Shape;94;p19"/>
          <p:cNvSpPr txBox="1"/>
          <p:nvPr>
            <p:ph idx="1" type="body"/>
          </p:nvPr>
        </p:nvSpPr>
        <p:spPr>
          <a:xfrm>
            <a:off x="311700" y="120262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100"/>
              <a:t>Map arbitrarily long input strings to a fixed-length output</a:t>
            </a:r>
            <a:endParaRPr sz="2100"/>
          </a:p>
          <a:p>
            <a:pPr indent="0" lvl="0" marL="0" rtl="0" algn="l">
              <a:spcBef>
                <a:spcPts val="1200"/>
              </a:spcBef>
              <a:spcAft>
                <a:spcPts val="0"/>
              </a:spcAft>
              <a:buNone/>
            </a:pPr>
            <a:r>
              <a:rPr lang="en" sz="2100"/>
              <a:t>Not all hash functions are cryptographically useful!</a:t>
            </a:r>
            <a:endParaRPr sz="2100"/>
          </a:p>
          <a:p>
            <a:pPr indent="0" lvl="0" marL="0" rtl="0" algn="l">
              <a:spcBef>
                <a:spcPts val="1200"/>
              </a:spcBef>
              <a:spcAft>
                <a:spcPts val="0"/>
              </a:spcAft>
              <a:buNone/>
            </a:pPr>
            <a:r>
              <a:rPr lang="en" sz="2100"/>
              <a:t>A cryptographic hash should be:</a:t>
            </a:r>
            <a:endParaRPr sz="2100"/>
          </a:p>
          <a:p>
            <a:pPr indent="0" lvl="0" marL="0" rtl="0" algn="l">
              <a:spcBef>
                <a:spcPts val="1200"/>
              </a:spcBef>
              <a:spcAft>
                <a:spcPts val="0"/>
              </a:spcAft>
              <a:buNone/>
            </a:pPr>
            <a:r>
              <a:rPr lang="en" sz="2100"/>
              <a:t>	</a:t>
            </a:r>
            <a:r>
              <a:rPr lang="en" sz="2000"/>
              <a:t>Preimage Resistant (One-Way): Given H(a) it’s hard to find a</a:t>
            </a:r>
            <a:endParaRPr sz="2100"/>
          </a:p>
          <a:p>
            <a:pPr indent="457200" lvl="0" marL="0" rtl="0" algn="l">
              <a:spcBef>
                <a:spcPts val="1200"/>
              </a:spcBef>
              <a:spcAft>
                <a:spcPts val="0"/>
              </a:spcAft>
              <a:buNone/>
            </a:pPr>
            <a:r>
              <a:rPr lang="en" sz="2000"/>
              <a:t>Collision Resistant: It’s hard to find a,b: H(a) == H(b)</a:t>
            </a:r>
            <a:endParaRPr sz="2000"/>
          </a:p>
          <a:p>
            <a:pPr indent="0" lvl="0" marL="0" rtl="0" algn="l">
              <a:spcBef>
                <a:spcPts val="1200"/>
              </a:spcBef>
              <a:spcAft>
                <a:spcPts val="0"/>
              </a:spcAft>
              <a:buNone/>
            </a:pPr>
            <a:r>
              <a:rPr lang="en" sz="2000"/>
              <a:t>	Second Preimage Resistant: Given a, it’s hard to find b: H(a) == H(b)</a:t>
            </a:r>
            <a:endParaRPr sz="2000"/>
          </a:p>
          <a:p>
            <a:pPr indent="0" lvl="0" marL="0" rtl="0" algn="l">
              <a:spcBef>
                <a:spcPts val="1200"/>
              </a:spcBef>
              <a:spcAft>
                <a:spcPts val="0"/>
              </a:spcAft>
              <a:buNone/>
            </a:pPr>
            <a:r>
              <a:rPr lang="en" sz="2000"/>
              <a:t>	Built with the Avalanche Effect</a:t>
            </a:r>
            <a:endParaRPr sz="2000"/>
          </a:p>
          <a:p>
            <a:pPr indent="0" lvl="0" marL="0" rtl="0" algn="l">
              <a:spcBef>
                <a:spcPts val="1200"/>
              </a:spcBef>
              <a:spcAft>
                <a:spcPts val="1200"/>
              </a:spcAft>
              <a:buNone/>
            </a:pPr>
            <a:r>
              <a:rPr lang="en" sz="2100"/>
              <a:t>	</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Ideal Functionality for Symmetric Encryption</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One-Time Pads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https://www.khanacademy.org/computing/computer-science/cryptography/crypt/v/one-time-pad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