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367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9" r:id="rId12"/>
    <p:sldId id="381" r:id="rId13"/>
    <p:sldId id="382" r:id="rId14"/>
    <p:sldId id="380" r:id="rId15"/>
    <p:sldId id="378" r:id="rId16"/>
    <p:sldId id="391" r:id="rId17"/>
    <p:sldId id="393" r:id="rId18"/>
    <p:sldId id="394" r:id="rId19"/>
    <p:sldId id="395" r:id="rId20"/>
    <p:sldId id="383" r:id="rId21"/>
    <p:sldId id="396" r:id="rId22"/>
    <p:sldId id="397" r:id="rId23"/>
    <p:sldId id="398" r:id="rId24"/>
    <p:sldId id="399" r:id="rId25"/>
    <p:sldId id="384" r:id="rId26"/>
    <p:sldId id="385" r:id="rId27"/>
    <p:sldId id="386" r:id="rId28"/>
    <p:sldId id="387" r:id="rId29"/>
    <p:sldId id="406" r:id="rId30"/>
    <p:sldId id="389" r:id="rId31"/>
    <p:sldId id="400" r:id="rId32"/>
    <p:sldId id="401" r:id="rId33"/>
    <p:sldId id="402" r:id="rId34"/>
    <p:sldId id="403" r:id="rId35"/>
    <p:sldId id="404" r:id="rId36"/>
    <p:sldId id="405" r:id="rId3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  <a:srgbClr val="FF0000"/>
    <a:srgbClr val="F5C3C3"/>
    <a:srgbClr val="FF99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2324" autoAdjust="0"/>
  </p:normalViewPr>
  <p:slideViewPr>
    <p:cSldViewPr>
      <p:cViewPr varScale="1">
        <p:scale>
          <a:sx n="94" d="100"/>
          <a:sy n="94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AE3AC-CBD8-4BF4-92C3-9EA0FDBC627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4BFC8-6DFF-4C02-A288-4DC30B4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3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D333284-FB0C-4013-B387-E9B624BF1ED0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9E0911B-7F0B-4A7E-9CDC-3805E532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solidFill>
                  <a:srgbClr val="740000"/>
                </a:solidFill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9F1FED-8B76-4038-B77C-4993C10AB543}" type="datetime1">
              <a:rPr lang="en-US" smtClean="0"/>
              <a:t>8/26/2020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0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9BF8E-8602-4955-BFDF-8CE49E54E2EF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18B0F-D349-4832-974A-9808B794E2E0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BE854-34DF-4507-AFF8-2F384FF7EEE4}" type="datetime1">
              <a:rPr lang="en-US" smtClean="0"/>
              <a:t>8/26/2020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B3906-583E-40AC-80B2-22916B62E2C2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4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F53A7-98C0-4033-8D76-A8295739B701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1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871F8-D527-412B-BB0C-5FC5EF16A0D1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9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39233-54E8-498B-AA0D-5C76348EB67C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ECF68-B015-4487-AD9F-2D8E9D34CD2B}" type="datetime1">
              <a:rPr lang="en-US" smtClean="0"/>
              <a:t>8/26/2020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89C1C-6CB0-45F7-922C-6A0425A48DBA}" type="datetime1">
              <a:rPr lang="en-US" smtClean="0"/>
              <a:t>8/26/2020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A03FE-ED28-4556-866D-F746BC69B418}" type="datetime1">
              <a:rPr lang="en-US" smtClean="0"/>
              <a:t>8/26/2020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2A7EA-BF1D-4050-8108-524B98540B29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8FF7-E6CC-41A0-B8DE-7C136F7CF61E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5F567B33-D0B0-4DC8-A461-AF6CA35DA8C3}" type="datetime1">
              <a:rPr lang="en-US" smtClean="0"/>
              <a:t>8/26/2020</a:t>
            </a:fld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89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0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74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ocheatsheet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d/d9/Linear_Cubic_Exp_X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740000"/>
                </a:solidFill>
              </a:rPr>
              <a:t>Chapter 0 – Prologue</a:t>
            </a:r>
            <a:br>
              <a:rPr lang="en-US" sz="4000" dirty="0">
                <a:solidFill>
                  <a:srgbClr val="740000"/>
                </a:solidFill>
              </a:rPr>
            </a:br>
            <a:endParaRPr lang="en-US" sz="4000" dirty="0">
              <a:solidFill>
                <a:srgbClr val="74000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dirty="0"/>
              <a:t>Parth Nagarkar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4E694-9A43-48F7-AEC9-C7179FFBAFF0}"/>
              </a:ext>
            </a:extLst>
          </p:cNvPr>
          <p:cNvSpPr txBox="1"/>
          <p:nvPr/>
        </p:nvSpPr>
        <p:spPr>
          <a:xfrm>
            <a:off x="228600" y="6077634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Content borrowed from: </a:t>
            </a:r>
            <a:br>
              <a:rPr lang="en-US" dirty="0"/>
            </a:br>
            <a:r>
              <a:rPr lang="pt-BR" dirty="0"/>
              <a:t>S. Dasgupta, C. H. Papadimitriou, and U. V. Vazirani.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8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5484-100F-4408-960E-AB1F9E4E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9605-45F4-4A1B-A345-406FAED8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sz="2800" dirty="0"/>
              <a:t>If an algorithm takes 5n</a:t>
            </a:r>
            <a:r>
              <a:rPr lang="en-US" sz="2800" baseline="30000" dirty="0"/>
              <a:t>3</a:t>
            </a:r>
            <a:r>
              <a:rPr lang="en-US" sz="2800" dirty="0"/>
              <a:t> + 4n + 3 steps for an input of size n, </a:t>
            </a:r>
            <a:br>
              <a:rPr lang="en-US" sz="2800" dirty="0"/>
            </a:br>
            <a:r>
              <a:rPr lang="en-US" sz="2800" dirty="0"/>
              <a:t>we say that the algorithm </a:t>
            </a:r>
            <a:r>
              <a:rPr lang="en-US" sz="2800" b="1" dirty="0">
                <a:solidFill>
                  <a:srgbClr val="740000"/>
                </a:solidFill>
              </a:rPr>
              <a:t>takes time O(n</a:t>
            </a:r>
            <a:r>
              <a:rPr lang="en-US" sz="2800" b="1" baseline="30000" dirty="0">
                <a:solidFill>
                  <a:srgbClr val="740000"/>
                </a:solidFill>
              </a:rPr>
              <a:t>3</a:t>
            </a:r>
            <a:r>
              <a:rPr lang="en-US" sz="2800" b="1" dirty="0">
                <a:solidFill>
                  <a:srgbClr val="74000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978D7-5455-40BD-A199-CD6B0A4F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A457E-90C0-4983-A5AC-A2E91334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1196"/>
            <a:ext cx="6787533" cy="40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B71-6B02-4B07-BB83-32E0004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B7C1-E561-4578-A049-81DB62AC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2238"/>
            <a:ext cx="8229600" cy="4530725"/>
          </a:xfrm>
        </p:spPr>
        <p:txBody>
          <a:bodyPr/>
          <a:lstStyle/>
          <a:p>
            <a:r>
              <a:rPr lang="en-US" sz="2800" dirty="0"/>
              <a:t>Commonsense rules:</a:t>
            </a:r>
          </a:p>
          <a:p>
            <a:pPr lvl="1"/>
            <a:r>
              <a:rPr lang="en-US" sz="2400" dirty="0"/>
              <a:t>Multiplicative constants can be omitted</a:t>
            </a:r>
          </a:p>
          <a:p>
            <a:pPr lvl="2"/>
            <a:r>
              <a:rPr lang="en-US" sz="2000" dirty="0"/>
              <a:t>14n</a:t>
            </a:r>
            <a:r>
              <a:rPr lang="en-US" sz="2000" baseline="30000" dirty="0"/>
              <a:t>2</a:t>
            </a:r>
            <a:r>
              <a:rPr lang="en-US" sz="2000" dirty="0"/>
              <a:t> becomes n</a:t>
            </a:r>
            <a:r>
              <a:rPr lang="en-US" sz="2000" baseline="30000" dirty="0"/>
              <a:t>2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400" dirty="0" err="1"/>
              <a:t>n</a:t>
            </a:r>
            <a:r>
              <a:rPr lang="en-US" sz="2400" baseline="30000" dirty="0" err="1"/>
              <a:t>a</a:t>
            </a:r>
            <a:r>
              <a:rPr lang="en-US" sz="2400" dirty="0"/>
              <a:t> dominates </a:t>
            </a:r>
            <a:r>
              <a:rPr lang="en-US" sz="2400" dirty="0" err="1"/>
              <a:t>n</a:t>
            </a:r>
            <a:r>
              <a:rPr lang="en-US" sz="2400" baseline="30000" dirty="0" err="1"/>
              <a:t>b</a:t>
            </a:r>
            <a:r>
              <a:rPr lang="en-US" sz="2400" dirty="0"/>
              <a:t> if a &gt; b</a:t>
            </a:r>
          </a:p>
          <a:p>
            <a:pPr lvl="2"/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dominates n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400" dirty="0"/>
              <a:t>Any exponential dominates any polynomial</a:t>
            </a:r>
          </a:p>
          <a:p>
            <a:pPr lvl="2"/>
            <a:r>
              <a:rPr lang="en-US" sz="2000" dirty="0"/>
              <a:t>3</a:t>
            </a:r>
            <a:r>
              <a:rPr lang="en-US" sz="2000" baseline="30000" dirty="0"/>
              <a:t>n</a:t>
            </a:r>
            <a:r>
              <a:rPr lang="en-US" sz="2000" dirty="0"/>
              <a:t> dominates n</a:t>
            </a:r>
            <a:r>
              <a:rPr lang="en-US" sz="2000" baseline="30000" dirty="0"/>
              <a:t>5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400" dirty="0"/>
              <a:t>Any polynomial dominates any logarithm</a:t>
            </a:r>
          </a:p>
          <a:p>
            <a:pPr lvl="2"/>
            <a:r>
              <a:rPr lang="en-US" sz="2000" dirty="0"/>
              <a:t>n dominates (log n)</a:t>
            </a:r>
            <a:r>
              <a:rPr lang="en-US" sz="2000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6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B71-6B02-4B07-BB83-32E0004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1866B-2435-4460-8046-E4F19812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019E6-7697-4E10-8116-D5E81ABA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47598"/>
            <a:ext cx="7640320" cy="5057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5BBDD-7A92-467F-888E-60B8A1B15A37}"/>
              </a:ext>
            </a:extLst>
          </p:cNvPr>
          <p:cNvSpPr txBox="1"/>
          <p:nvPr/>
        </p:nvSpPr>
        <p:spPr>
          <a:xfrm>
            <a:off x="381000" y="6247765"/>
            <a:ext cx="3975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borrowed from: </a:t>
            </a:r>
            <a:r>
              <a:rPr lang="en-US" sz="1200" dirty="0">
                <a:hlinkClick r:id="rId3"/>
              </a:rPr>
              <a:t>https://www.bigocheatsheet.com/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538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152A-6321-4979-A86A-EBFB33CD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D8F2-192A-4C35-8139-3EDBEAEB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0670B-04B6-41C7-82F7-120F6B233C89}"/>
              </a:ext>
            </a:extLst>
          </p:cNvPr>
          <p:cNvSpPr txBox="1"/>
          <p:nvPr/>
        </p:nvSpPr>
        <p:spPr>
          <a:xfrm>
            <a:off x="685800" y="53340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one is better?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B483D2-087D-42F7-8CC0-51436087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3" y="1046083"/>
            <a:ext cx="5519965" cy="4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2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7FDB-C1F0-4DD1-ADA5-43A7BBDD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5590-913A-4B53-BFF8-92E002EB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misunderstand the attitude towards constants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Sometimes it is worth spending days improving an algorithm by a factor of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DF35-6209-4292-9E10-4ED129BC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B71-6B02-4B07-BB83-32E0004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B7C1-E561-4578-A049-81DB62AC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f(n) and g(n) are running times of two algorithms of inputs of size n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say that f = O(g) (i.e. “f grows no faster than g”) if there is a constant c&gt;0 such that </a:t>
            </a:r>
            <a:br>
              <a:rPr lang="en-US" dirty="0"/>
            </a:br>
            <a:r>
              <a:rPr lang="en-US" dirty="0"/>
              <a:t>f(n)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lang="en-US" dirty="0"/>
              <a:t>c. g(n)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Saying f = O(g) is a very loose analog of </a:t>
            </a:r>
            <a:br>
              <a:rPr lang="en-US" dirty="0"/>
            </a:br>
            <a:r>
              <a:rPr lang="en-US" dirty="0"/>
              <a:t>“f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dirty="0"/>
              <a:t> 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B71-6B02-4B07-BB83-32E0004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914" y="2170113"/>
                <a:ext cx="8229600" cy="453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positive constants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such 			 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𝒄𝒈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+20≤</m:t>
                    </m:r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4" y="2170113"/>
                <a:ext cx="8229600" cy="4530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/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1&lt;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 ….&lt;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!&lt;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25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B71-6B02-4B07-BB83-32E0004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914" y="2170113"/>
                <a:ext cx="8229600" cy="453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positive constants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such 			 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𝒄𝒈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+20≤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 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r>
                  <a:rPr lang="en-US" sz="2800" dirty="0"/>
                  <a:t>And hence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4" y="2170113"/>
                <a:ext cx="8229600" cy="4530725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/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1&lt;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 ….&lt;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!&lt;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B71-6B02-4B07-BB83-32E0004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914" y="2170113"/>
                <a:ext cx="8229600" cy="453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positive constants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such 			 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𝒄𝒈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+20≤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 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4" y="2170113"/>
                <a:ext cx="8229600" cy="4530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/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1&lt;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 ….&lt;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!&lt;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DE990A05-73DF-4C48-AD7C-593557DE2625}"/>
              </a:ext>
            </a:extLst>
          </p:cNvPr>
          <p:cNvSpPr/>
          <p:nvPr/>
        </p:nvSpPr>
        <p:spPr>
          <a:xfrm>
            <a:off x="3165676" y="4624086"/>
            <a:ext cx="12954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B71-6B02-4B07-BB83-32E0004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914" y="2170113"/>
                <a:ext cx="8229600" cy="453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positive constants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such 			 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𝒄𝒈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+20≤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 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r>
                  <a:rPr lang="en-US" sz="2800" dirty="0"/>
                  <a:t>And hence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4" y="2170113"/>
                <a:ext cx="8229600" cy="4530725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/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1&lt;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 ….&lt;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!&lt;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82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4C22-C0DD-4934-9762-4A4E038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40000"/>
                </a:solidFill>
              </a:rPr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716E-8415-4E35-B52C-7FFC9D75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efficient algorithms so important today?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 Khwarizmi wrote a textbook about basic methods for adding, multiplying, and dividing numbers</a:t>
            </a:r>
          </a:p>
          <a:p>
            <a:pPr lvl="1"/>
            <a:r>
              <a:rPr lang="en-US" dirty="0"/>
              <a:t>Al Khwarizmi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Algoritmi</a:t>
            </a:r>
            <a:r>
              <a:rPr lang="en-US" dirty="0">
                <a:sym typeface="Wingdings" panose="05000000000000000000" pitchFamily="2" charset="2"/>
              </a:rPr>
              <a:t>  Algorithms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0032C-0215-4578-96D3-4766D217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2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B71-6B02-4B07-BB83-32E0004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Saying f = O(g) is a very loose analog of “f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≤</a:t>
                </a:r>
                <a:r>
                  <a:rPr lang="en-US" sz="2400" dirty="0"/>
                  <a:t> g”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Similarly, f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/>
                  <a:t>(g)  means  g = O(f)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f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(g) means f = O (g) and f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/>
                  <a:t>(g)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𝑢𝑝𝑝𝑒𝑟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𝑏𝑜𝑢𝑛𝑑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𝑏𝑜𝑢𝑛𝑑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𝑏𝑜𝑢𝑛𝑑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7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DBCB71-6B02-4B07-BB83-32E0004846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DBCB71-6B02-4B07-BB83-32E000484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914" y="2170113"/>
                <a:ext cx="8229600" cy="453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positive constants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such 			 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𝒄𝒈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+20≥ </m:t>
                    </m:r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4" y="2170113"/>
                <a:ext cx="8229600" cy="45307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/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1&lt;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 ….&lt;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!&lt;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1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DBCB71-6B02-4B07-BB83-32E0004846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DBCB71-6B02-4B07-BB83-32E000484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914" y="2170113"/>
                <a:ext cx="8229600" cy="453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positive constants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such 			 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𝒄𝒈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+20≥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r>
                  <a:rPr lang="en-US" sz="2800" dirty="0"/>
                  <a:t>And hence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4" y="2170113"/>
                <a:ext cx="8229600" cy="4530725"/>
              </a:xfr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/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1&lt;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 ….&lt;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!&lt;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DBCB71-6B02-4B07-BB83-32E0004846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DBCB71-6B02-4B07-BB83-32E000484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914" y="2170113"/>
                <a:ext cx="8586486" cy="453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such 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0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1" i="0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US" sz="2400" b="1" i="0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2400" b="1" i="0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400" b="1" i="0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         ≤ 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+20≤ </m:t>
                    </m:r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4" y="2170113"/>
                <a:ext cx="8586486" cy="4530725"/>
              </a:xfrm>
              <a:blipFill>
                <a:blip r:embed="rId3"/>
                <a:stretch>
                  <a:fillRect r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/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1&lt;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 ….&lt;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!&lt;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45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DBCB71-6B02-4B07-BB83-32E0004846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DBCB71-6B02-4B07-BB83-32E000484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914" y="2170113"/>
                <a:ext cx="8586486" cy="453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such 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0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1" i="0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US" sz="2400" b="1" i="0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2400" b="1" i="0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400" b="1" i="0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≤ 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+20≤    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And hence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4" y="2170113"/>
                <a:ext cx="8586486" cy="4530725"/>
              </a:xfrm>
              <a:blipFill>
                <a:blip r:embed="rId3"/>
                <a:stretch>
                  <a:fillRect l="-497" r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/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1&lt;</m:t>
                      </m:r>
                      <m:func>
                        <m:func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 ….&lt;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!&lt;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BBC0F8-6908-4C18-A37A-AC5AEFB6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49239"/>
                <a:ext cx="8763000" cy="481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76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B71-6B02-4B07-BB83-32E0004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In terms of Big-O notation, what is the relationship between f</a:t>
                </a:r>
                <a:r>
                  <a:rPr lang="en-US" baseline="-25000" dirty="0"/>
                  <a:t>1</a:t>
                </a:r>
                <a:r>
                  <a:rPr lang="en-US" dirty="0"/>
                  <a:t> and f</a:t>
                </a:r>
                <a:r>
                  <a:rPr lang="en-US" baseline="-25000" dirty="0"/>
                  <a:t>2</a:t>
                </a:r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B71-6B02-4B07-BB83-32E0004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In terms of Big-O notation, what is the relationship between f</a:t>
                </a:r>
                <a:r>
                  <a:rPr lang="en-US" baseline="-25000" dirty="0"/>
                  <a:t>2</a:t>
                </a:r>
                <a:r>
                  <a:rPr lang="en-US" dirty="0"/>
                  <a:t> and f</a:t>
                </a:r>
                <a:r>
                  <a:rPr lang="en-US" baseline="-25000" dirty="0"/>
                  <a:t>3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We treat functions as equivalent if they differ only by multiplicative constants</a:t>
                </a:r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r="-370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B71-6B02-4B07-BB83-32E0004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In terms of Big-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notation, what is the relationship between f</a:t>
                </a:r>
                <a:r>
                  <a:rPr lang="en-US" baseline="-25000" dirty="0"/>
                  <a:t>1</a:t>
                </a:r>
                <a:r>
                  <a:rPr lang="en-US" dirty="0"/>
                  <a:t> and f</a:t>
                </a:r>
                <a:r>
                  <a:rPr lang="en-US" baseline="-25000" dirty="0"/>
                  <a:t>3</a:t>
                </a:r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7B7C1-E561-4578-A049-81DB62AC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B75C-7FC6-4822-8DCA-82CFCA5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2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D690-6E08-431B-B108-C46EFD3D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EB03E-5052-40FF-BB71-A34F9406E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In each of the following, indicate whether </a:t>
                </a:r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or both (in which 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344487" lvl="1" indent="0">
                  <a:buNone/>
                </a:pPr>
                <a:r>
                  <a:rPr lang="en-US" sz="1800" dirty="0"/>
                  <a:t> </a:t>
                </a:r>
              </a:p>
              <a:p>
                <a:pPr marL="344487" lvl="1" indent="0">
                  <a:buNone/>
                </a:pPr>
                <a:r>
                  <a:rPr lang="en-US" sz="1800" dirty="0"/>
                  <a:t>	f(n) 			g(n)</a:t>
                </a:r>
                <a:br>
                  <a:rPr lang="en-US" sz="1800" dirty="0"/>
                </a:br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 – 100			n – 200</a:t>
                </a:r>
                <a:br>
                  <a:rPr lang="en-US" sz="1800" dirty="0"/>
                </a:br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</a:t>
                </a:r>
                <a:r>
                  <a:rPr lang="en-US" sz="1800" baseline="30000" dirty="0"/>
                  <a:t>1/2</a:t>
                </a:r>
                <a:r>
                  <a:rPr lang="en-US" sz="1800" dirty="0"/>
                  <a:t>			n</a:t>
                </a:r>
                <a:r>
                  <a:rPr lang="en-US" sz="1800" baseline="30000" dirty="0"/>
                  <a:t>2/3</a:t>
                </a:r>
                <a:r>
                  <a:rPr lang="en-US" sz="1800" dirty="0"/>
                  <a:t> </a:t>
                </a:r>
                <a:br>
                  <a:rPr lang="en-US" sz="1800" dirty="0"/>
                </a:br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log 2n			log 3n</a:t>
                </a:r>
                <a:br>
                  <a:rPr lang="en-US" sz="1800" dirty="0"/>
                </a:br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</a:t>
                </a:r>
                <a:r>
                  <a:rPr lang="en-US" sz="1800" baseline="30000" dirty="0"/>
                  <a:t>1/2</a:t>
                </a:r>
                <a:r>
                  <a:rPr lang="en-US" sz="1800" dirty="0"/>
                  <a:t>			5 </a:t>
                </a:r>
                <a:r>
                  <a:rPr lang="en-US" sz="1800" baseline="30000" dirty="0"/>
                  <a:t>log</a:t>
                </a:r>
                <a:r>
                  <a:rPr lang="en-US" sz="1800" baseline="10000" dirty="0"/>
                  <a:t>2</a:t>
                </a:r>
                <a:r>
                  <a:rPr lang="en-US" sz="1800" baseline="30000" dirty="0"/>
                  <a:t>n	</a:t>
                </a:r>
                <a:br>
                  <a:rPr lang="en-US" sz="1800" baseline="30000" dirty="0"/>
                </a:br>
                <a:endParaRPr lang="en-US" sz="1800" baseline="30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			(log n)</a:t>
                </a:r>
                <a:r>
                  <a:rPr lang="en-US" sz="1800" baseline="30000" dirty="0"/>
                  <a:t>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EB03E-5052-40FF-BB71-A34F9406E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0A17-9499-4BCD-93D4-FA1352BF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83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423D-263F-4913-ACA2-94FEDA9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vs Best-case vs Worst-case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201C1-0E81-45CA-B370-48371DACB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Return whether a given key exists in the given array</a:t>
                </a:r>
              </a:p>
              <a:p>
                <a:endParaRPr lang="en-US" sz="2400" dirty="0"/>
              </a:p>
              <a:p>
                <a:r>
                  <a:rPr lang="en-US" sz="2000" dirty="0"/>
                  <a:t>Best-case performance: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800" b="0" dirty="0"/>
              </a:p>
              <a:p>
                <a:endParaRPr lang="en-US" sz="2000" dirty="0"/>
              </a:p>
              <a:p>
                <a:r>
                  <a:rPr lang="en-US" sz="2000" dirty="0"/>
                  <a:t>Worst-case performance: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b="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Average-case performance:</a:t>
                </a:r>
              </a:p>
              <a:p>
                <a:pPr lvl="1"/>
                <a:r>
                  <a:rPr lang="en-US" sz="1800" b="0" dirty="0"/>
                  <a:t>O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201C1-0E81-45CA-B370-48371DACB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b="-2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17076-BE81-4704-834A-E6EE5200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870C4-F45C-4737-AB43-A6361EC33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30351"/>
            <a:ext cx="5703708" cy="9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0605-DAE0-414E-A728-76795D77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252B-8BF5-455F-B9DB-5388ED3E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numbers:</a:t>
            </a:r>
          </a:p>
          <a:p>
            <a:pPr lvl="1"/>
            <a:r>
              <a:rPr lang="en-US" dirty="0"/>
              <a:t>0, 1, 1, 2, 3, 5, 8, 13, 21, 34, ….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9A88C-E120-4C6E-B1AF-26AF8C99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38664-1835-49C1-A285-FD4AF838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48000"/>
            <a:ext cx="6556847" cy="19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06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79FC-228D-42DA-95EC-1AD9ADB3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EBE52-292F-48F4-BDDA-DE9BF809F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17638"/>
            <a:ext cx="7966236" cy="39163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535F0-91E4-41DE-A47A-D3207361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47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79FC-228D-42DA-95EC-1AD9ADB3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EBE52-292F-48F4-BDDA-DE9BF809F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22238"/>
            <a:ext cx="4091293" cy="2011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DADBB-284A-4F0B-950D-BFF1C833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47" y="1938176"/>
            <a:ext cx="5703708" cy="918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AA948-314D-4B6F-ADB3-053301259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851490"/>
            <a:ext cx="7298627" cy="3703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1D2509-796A-4600-AD00-9C7B1B58C07C}"/>
              </a:ext>
            </a:extLst>
          </p:cNvPr>
          <p:cNvSpPr/>
          <p:nvPr/>
        </p:nvSpPr>
        <p:spPr>
          <a:xfrm>
            <a:off x="990600" y="2799885"/>
            <a:ext cx="7696200" cy="3703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66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79FC-228D-42DA-95EC-1AD9ADB3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EBE52-292F-48F4-BDDA-DE9BF809F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22238"/>
            <a:ext cx="4091293" cy="2011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DADBB-284A-4F0B-950D-BFF1C833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47" y="1938176"/>
            <a:ext cx="5703708" cy="918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AA948-314D-4B6F-ADB3-053301259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851490"/>
            <a:ext cx="7298627" cy="3703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1D2509-796A-4600-AD00-9C7B1B58C07C}"/>
              </a:ext>
            </a:extLst>
          </p:cNvPr>
          <p:cNvSpPr/>
          <p:nvPr/>
        </p:nvSpPr>
        <p:spPr>
          <a:xfrm>
            <a:off x="990600" y="3769883"/>
            <a:ext cx="7696200" cy="273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4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79FC-228D-42DA-95EC-1AD9ADB3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EBE52-292F-48F4-BDDA-DE9BF809F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22238"/>
            <a:ext cx="4091293" cy="2011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DADBB-284A-4F0B-950D-BFF1C833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47" y="1938176"/>
            <a:ext cx="5703708" cy="918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AA948-314D-4B6F-ADB3-053301259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851490"/>
            <a:ext cx="7298627" cy="3703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1D2509-796A-4600-AD00-9C7B1B58C07C}"/>
              </a:ext>
            </a:extLst>
          </p:cNvPr>
          <p:cNvSpPr/>
          <p:nvPr/>
        </p:nvSpPr>
        <p:spPr>
          <a:xfrm>
            <a:off x="990600" y="4724401"/>
            <a:ext cx="7696200" cy="177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9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79FC-228D-42DA-95EC-1AD9ADB3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EBE52-292F-48F4-BDDA-DE9BF809F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22238"/>
            <a:ext cx="4091293" cy="2011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DADBB-284A-4F0B-950D-BFF1C833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47" y="1938176"/>
            <a:ext cx="5703708" cy="918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AA948-314D-4B6F-ADB3-053301259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851490"/>
            <a:ext cx="7298627" cy="3703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1D2509-796A-4600-AD00-9C7B1B58C07C}"/>
              </a:ext>
            </a:extLst>
          </p:cNvPr>
          <p:cNvSpPr/>
          <p:nvPr/>
        </p:nvSpPr>
        <p:spPr>
          <a:xfrm>
            <a:off x="990600" y="5584786"/>
            <a:ext cx="7696200" cy="918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94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79FC-228D-42DA-95EC-1AD9ADB3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EBE52-292F-48F4-BDDA-DE9BF809F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22238"/>
            <a:ext cx="4091293" cy="2011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DADBB-284A-4F0B-950D-BFF1C833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47" y="1938176"/>
            <a:ext cx="5703708" cy="918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AA948-314D-4B6F-ADB3-053301259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851490"/>
            <a:ext cx="7298627" cy="37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05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79FC-228D-42DA-95EC-1AD9ADB3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EBE52-292F-48F4-BDDA-DE9BF809F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22238"/>
            <a:ext cx="4091293" cy="2011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DADBB-284A-4F0B-950D-BFF1C833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47" y="1938176"/>
            <a:ext cx="5703708" cy="918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AA948-314D-4B6F-ADB3-053301259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851490"/>
            <a:ext cx="7298627" cy="3703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BDA7F-9306-4D66-8EC5-8C8BA2047CAD}"/>
                  </a:ext>
                </a:extLst>
              </p:cNvPr>
              <p:cNvSpPr txBox="1"/>
              <p:nvPr/>
            </p:nvSpPr>
            <p:spPr>
              <a:xfrm>
                <a:off x="381000" y="5867400"/>
                <a:ext cx="1818768" cy="4924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4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BDA7F-9306-4D66-8EC5-8C8BA2047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867400"/>
                <a:ext cx="181876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4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03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39A6-AF50-4693-8F17-1162FE81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Basic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9F64-16E4-488C-96E1-AF1ECCD1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Is it correct?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2) How much time does it take, as a function of n?</a:t>
            </a:r>
            <a:br>
              <a:rPr lang="en-US" dirty="0"/>
            </a:br>
            <a:endParaRPr lang="en-US" dirty="0"/>
          </a:p>
          <a:p>
            <a:r>
              <a:rPr lang="en-US" dirty="0"/>
              <a:t>3) And can we do better?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41790-E60E-473D-BA42-623D8037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6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DE69-EEDF-4641-AD26-6B4910A0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Algorithm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6539-62EE-4EE2-A0C8-00AF6244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much time does this algorithm take?</a:t>
            </a:r>
          </a:p>
          <a:p>
            <a:endParaRPr lang="en-US" dirty="0"/>
          </a:p>
          <a:p>
            <a:r>
              <a:rPr lang="en-US" dirty="0"/>
              <a:t>Let us denote the number of computer steps needed to solve an algorithm as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5E1D5-068F-49C5-9E23-CA20AACA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628E0-853C-45A2-9881-28B08AD7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4728"/>
            <a:ext cx="8229710" cy="23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DE69-EEDF-4641-AD26-6B4910A0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Algorithm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6539-62EE-4EE2-A0C8-00AF6244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T(n) = T(n-1) + T(n-2) + 3    for    n &gt; 1</a:t>
            </a:r>
            <a:br>
              <a:rPr lang="en-US" dirty="0"/>
            </a:br>
            <a:endParaRPr lang="en-US" dirty="0"/>
          </a:p>
          <a:p>
            <a:r>
              <a:rPr lang="en-US" dirty="0"/>
              <a:t>T(n) is exponential in n</a:t>
            </a:r>
          </a:p>
          <a:p>
            <a:pPr lvl="1"/>
            <a:r>
              <a:rPr lang="en-US" dirty="0"/>
              <a:t>Which implies that the algorithm is impractically slow (even with </a:t>
            </a:r>
            <a:r>
              <a:rPr lang="en-US" i="1" dirty="0"/>
              <a:t>Moore’s law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5E1D5-068F-49C5-9E23-CA20AACA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628E0-853C-45A2-9881-28B08AD7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4728"/>
            <a:ext cx="8229710" cy="23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4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7BA2-D767-43A8-AF63-8ED96B2D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5948694" cy="908169"/>
          </a:xfrm>
        </p:spPr>
        <p:txBody>
          <a:bodyPr/>
          <a:lstStyle/>
          <a:p>
            <a:r>
              <a:rPr lang="en-US" dirty="0"/>
              <a:t>Exponential vs Linear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0004B-FE5D-4CE4-B6A0-719BBEFE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D334D2-B98B-4E9A-A873-7264CA9D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2245"/>
            <a:ext cx="6096000" cy="50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82DDF-D6F2-40A3-826A-2B180B29B443}"/>
              </a:ext>
            </a:extLst>
          </p:cNvPr>
          <p:cNvSpPr txBox="1"/>
          <p:nvPr/>
        </p:nvSpPr>
        <p:spPr>
          <a:xfrm>
            <a:off x="457200" y="6243638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borrowed from: </a:t>
            </a:r>
            <a:r>
              <a:rPr lang="en-US" sz="1400" dirty="0">
                <a:hlinkClick r:id="rId3"/>
              </a:rPr>
              <a:t>https://upload.wikimedia.org/wikipedia/commons/d/d9/Linear_Cubic_Exp_X.png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758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DE69-EEDF-4641-AD26-6B4910A0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Algorithm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6539-62EE-4EE2-A0C8-00AF6244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T(n) is linear in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5E1D5-068F-49C5-9E23-CA20AACA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07F9B-0155-41BA-B8A8-20C09F0B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66800"/>
            <a:ext cx="618775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3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D76F-DB5D-4ABA-A2FC-85917945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2EB0-5527-41AE-8E55-21CF7235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Expressing running time in terms of basic computer steps is quite a simplification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are the disadvantages of being more precise?</a:t>
            </a:r>
          </a:p>
          <a:p>
            <a:pPr lvl="1"/>
            <a:r>
              <a:rPr lang="en-US" dirty="0"/>
              <a:t>Accounting for architecture-specific details is an extremely complicated task and </a:t>
            </a:r>
            <a:r>
              <a:rPr lang="en-US" b="1" dirty="0">
                <a:solidFill>
                  <a:srgbClr val="740000"/>
                </a:solidFill>
              </a:rPr>
              <a:t>does not generalize from one computer to the next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15F3E-6F9D-4213-B1CB-E94CE9E2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th Nagarkar - 04_12 Research Presentation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Parth Nagarkar - 04_12 Research Presentation</Template>
  <TotalTime>12423</TotalTime>
  <Words>1349</Words>
  <Application>Microsoft Office PowerPoint</Application>
  <PresentationFormat>On-screen Show (4:3)</PresentationFormat>
  <Paragraphs>223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Garamond</vt:lpstr>
      <vt:lpstr>Wingdings</vt:lpstr>
      <vt:lpstr>Parth Nagarkar - 04_12 Research Presentation</vt:lpstr>
      <vt:lpstr>Chapter 0 – Prologue </vt:lpstr>
      <vt:lpstr>Prologue</vt:lpstr>
      <vt:lpstr>Fibonacci Sequence</vt:lpstr>
      <vt:lpstr>Algorithm: Basic questions to answer</vt:lpstr>
      <vt:lpstr>Fibonacci Algorithm 1</vt:lpstr>
      <vt:lpstr>Fibonacci Algorithm 1</vt:lpstr>
      <vt:lpstr>Exponential vs Linear </vt:lpstr>
      <vt:lpstr>Fibonacci Algorithm 2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Big-Ω Notation</vt:lpstr>
      <vt:lpstr>Big-Ω Notation</vt:lpstr>
      <vt:lpstr>θ Notation</vt:lpstr>
      <vt:lpstr>θ Notation</vt:lpstr>
      <vt:lpstr>Big-O Notation</vt:lpstr>
      <vt:lpstr>Big-O Notation</vt:lpstr>
      <vt:lpstr>Big-O Notation</vt:lpstr>
      <vt:lpstr>Big-O Notation</vt:lpstr>
      <vt:lpstr>Average-case vs Best-case vs Worst-case Performance</vt:lpstr>
      <vt:lpstr>Iterative Mergesort</vt:lpstr>
      <vt:lpstr>Iterative Mergesort</vt:lpstr>
      <vt:lpstr>Iterative Mergesort</vt:lpstr>
      <vt:lpstr>Iterative Mergesort</vt:lpstr>
      <vt:lpstr>Iterative Mergesort</vt:lpstr>
      <vt:lpstr>Iterative Mergesort</vt:lpstr>
      <vt:lpstr>Iterative Mergesort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Parth Nagarkar (Student)</dc:creator>
  <cp:lastModifiedBy>parth nagarkar</cp:lastModifiedBy>
  <cp:revision>1478</cp:revision>
  <cp:lastPrinted>2014-03-06T23:07:17Z</cp:lastPrinted>
  <dcterms:created xsi:type="dcterms:W3CDTF">2014-02-12T17:55:56Z</dcterms:created>
  <dcterms:modified xsi:type="dcterms:W3CDTF">2020-08-26T16:01:44Z</dcterms:modified>
</cp:coreProperties>
</file>