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1"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50"/>
  </p:normalViewPr>
  <p:slideViewPr>
    <p:cSldViewPr snapToGrid="0" snapToObjects="1">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Blank">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64970"/>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grpSp>
        <p:nvGrpSpPr>
          <p:cNvPr id="3" name="Group 2">
            <a:extLst>
              <a:ext uri="{FF2B5EF4-FFF2-40B4-BE49-F238E27FC236}">
                <a16:creationId xmlns:a16="http://schemas.microsoft.com/office/drawing/2014/main" id="{BA24EA88-D798-0046-8FC9-303A76508252}"/>
              </a:ext>
            </a:extLst>
          </p:cNvPr>
          <p:cNvGrpSpPr/>
          <p:nvPr userDrawn="1"/>
        </p:nvGrpSpPr>
        <p:grpSpPr>
          <a:xfrm>
            <a:off x="5391912" y="3921547"/>
            <a:ext cx="1408176" cy="1538935"/>
            <a:chOff x="5183237" y="4557650"/>
            <a:chExt cx="1408176" cy="1538935"/>
          </a:xfrm>
        </p:grpSpPr>
        <p:sp>
          <p:nvSpPr>
            <p:cNvPr id="9" name="Rectangle 8">
              <a:extLst>
                <a:ext uri="{FF2B5EF4-FFF2-40B4-BE49-F238E27FC236}">
                  <a16:creationId xmlns:a16="http://schemas.microsoft.com/office/drawing/2014/main" id="{761A4E3E-3863-6443-A774-1878C228FB09}"/>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8" name="Picture 7">
              <a:extLst>
                <a:ext uri="{FF2B5EF4-FFF2-40B4-BE49-F238E27FC236}">
                  <a16:creationId xmlns:a16="http://schemas.microsoft.com/office/drawing/2014/main" id="{6B058983-82B9-E54D-AEC7-441D8B758C5E}"/>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17" name="Picture 16">
            <a:extLst>
              <a:ext uri="{FF2B5EF4-FFF2-40B4-BE49-F238E27FC236}">
                <a16:creationId xmlns:a16="http://schemas.microsoft.com/office/drawing/2014/main" id="{DE2E2459-DAC3-8641-AC87-20628A2AEF2A}"/>
              </a:ext>
            </a:extLst>
          </p:cNvPr>
          <p:cNvPicPr>
            <a:picLocks noChangeAspect="1"/>
          </p:cNvPicPr>
          <p:nvPr/>
        </p:nvPicPr>
        <p:blipFill>
          <a:blip r:embed="rId4"/>
          <a:stretch>
            <a:fillRect/>
          </a:stretch>
        </p:blipFill>
        <p:spPr>
          <a:xfrm>
            <a:off x="4006508" y="5530344"/>
            <a:ext cx="4160520" cy="594360"/>
          </a:xfrm>
          <a:prstGeom prst="rect">
            <a:avLst/>
          </a:prstGeom>
        </p:spPr>
      </p:pic>
      <p:pic>
        <p:nvPicPr>
          <p:cNvPr id="5" name="Picture 4">
            <a:extLst>
              <a:ext uri="{FF2B5EF4-FFF2-40B4-BE49-F238E27FC236}">
                <a16:creationId xmlns:a16="http://schemas.microsoft.com/office/drawing/2014/main" id="{08591C6A-78D0-8649-A0BB-4D709ADF7CE0}"/>
              </a:ext>
            </a:extLst>
          </p:cNvPr>
          <p:cNvPicPr>
            <a:picLocks noChangeAspect="1"/>
          </p:cNvPicPr>
          <p:nvPr userDrawn="1"/>
        </p:nvPicPr>
        <p:blipFill>
          <a:blip r:embed="rId5"/>
          <a:stretch>
            <a:fillRect/>
          </a:stretch>
        </p:blipFill>
        <p:spPr>
          <a:xfrm>
            <a:off x="3816196" y="5967509"/>
            <a:ext cx="4541144" cy="454114"/>
          </a:xfrm>
          <a:prstGeom prst="rect">
            <a:avLst/>
          </a:prstGeom>
        </p:spPr>
      </p:pic>
    </p:spTree>
    <p:extLst>
      <p:ext uri="{BB962C8B-B14F-4D97-AF65-F5344CB8AC3E}">
        <p14:creationId xmlns:p14="http://schemas.microsoft.com/office/powerpoint/2010/main" val="423404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E47562-0B4E-E143-B002-83649551E0B5}"/>
              </a:ext>
            </a:extLst>
          </p:cNvPr>
          <p:cNvSpPr>
            <a:spLocks noGrp="1"/>
          </p:cNvSpPr>
          <p:nvPr>
            <p:ph type="pic" sz="quarter" idx="10"/>
          </p:nvPr>
        </p:nvSpPr>
        <p:spPr>
          <a:xfrm>
            <a:off x="898805" y="690563"/>
            <a:ext cx="4747684" cy="4267200"/>
          </a:xfrm>
        </p:spPr>
        <p:txBody>
          <a:bodyPr/>
          <a:lstStyle/>
          <a:p>
            <a:r>
              <a:rPr lang="en-US"/>
              <a:t>Click icon to add picture</a:t>
            </a:r>
          </a:p>
        </p:txBody>
      </p:sp>
      <p:sp>
        <p:nvSpPr>
          <p:cNvPr id="7" name="Picture Placeholder 5">
            <a:extLst>
              <a:ext uri="{FF2B5EF4-FFF2-40B4-BE49-F238E27FC236}">
                <a16:creationId xmlns:a16="http://schemas.microsoft.com/office/drawing/2014/main" id="{307360FE-8B74-B742-AC27-153E1A1C9CDD}"/>
              </a:ext>
            </a:extLst>
          </p:cNvPr>
          <p:cNvSpPr>
            <a:spLocks noGrp="1"/>
          </p:cNvSpPr>
          <p:nvPr>
            <p:ph type="pic" sz="quarter" idx="11"/>
          </p:nvPr>
        </p:nvSpPr>
        <p:spPr>
          <a:xfrm>
            <a:off x="6609794" y="690563"/>
            <a:ext cx="4747684" cy="4267200"/>
          </a:xfrm>
        </p:spPr>
        <p:txBody>
          <a:bodyPr/>
          <a:lstStyle/>
          <a:p>
            <a:r>
              <a:rPr lang="en-US"/>
              <a:t>Click icon to add picture</a:t>
            </a:r>
          </a:p>
        </p:txBody>
      </p:sp>
    </p:spTree>
    <p:extLst>
      <p:ext uri="{BB962C8B-B14F-4D97-AF65-F5344CB8AC3E}">
        <p14:creationId xmlns:p14="http://schemas.microsoft.com/office/powerpoint/2010/main" val="75881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5952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5252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9305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62731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5573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62609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BB596-5451-4E43-A774-80A751BE58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9DB06050-AE7F-E242-97DC-DE3BC4D88F8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0333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act Information">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12DA42E-E29E-8442-94C1-AC54D70DD518}"/>
              </a:ext>
            </a:extLst>
          </p:cNvPr>
          <p:cNvSpPr>
            <a:spLocks noGrp="1"/>
          </p:cNvSpPr>
          <p:nvPr>
            <p:ph type="body" sz="quarter" idx="10" hasCustomPrompt="1"/>
          </p:nvPr>
        </p:nvSpPr>
        <p:spPr>
          <a:xfrm>
            <a:off x="820551" y="2107019"/>
            <a:ext cx="10516077" cy="480131"/>
          </a:xfrm>
        </p:spPr>
        <p:txBody>
          <a:bodyPr>
            <a:spAutoFit/>
          </a:bodyPr>
          <a:lstStyle>
            <a:lvl1pPr marL="0" indent="0">
              <a:buNone/>
              <a:defRPr/>
            </a:lvl1pPr>
          </a:lstStyle>
          <a:p>
            <a:pPr lvl="0"/>
            <a:r>
              <a:rPr lang="en-US" dirty="0"/>
              <a:t>Name</a:t>
            </a:r>
          </a:p>
        </p:txBody>
      </p:sp>
      <p:sp>
        <p:nvSpPr>
          <p:cNvPr id="13" name="Text Placeholder 9">
            <a:extLst>
              <a:ext uri="{FF2B5EF4-FFF2-40B4-BE49-F238E27FC236}">
                <a16:creationId xmlns:a16="http://schemas.microsoft.com/office/drawing/2014/main" id="{62B999D7-A76D-B741-B745-30280A6B16D7}"/>
              </a:ext>
            </a:extLst>
          </p:cNvPr>
          <p:cNvSpPr>
            <a:spLocks noGrp="1"/>
          </p:cNvSpPr>
          <p:nvPr>
            <p:ph type="body" sz="quarter" idx="11" hasCustomPrompt="1"/>
          </p:nvPr>
        </p:nvSpPr>
        <p:spPr>
          <a:xfrm>
            <a:off x="820551" y="2604238"/>
            <a:ext cx="10516077" cy="480131"/>
          </a:xfrm>
        </p:spPr>
        <p:txBody>
          <a:bodyPr>
            <a:spAutoFit/>
          </a:bodyPr>
          <a:lstStyle>
            <a:lvl1pPr marL="0" indent="0">
              <a:buNone/>
              <a:defRPr/>
            </a:lvl1pPr>
          </a:lstStyle>
          <a:p>
            <a:pPr lvl="0"/>
            <a:r>
              <a:rPr lang="en-US" dirty="0"/>
              <a:t>College</a:t>
            </a:r>
          </a:p>
        </p:txBody>
      </p:sp>
      <p:sp>
        <p:nvSpPr>
          <p:cNvPr id="14" name="Text Placeholder 9">
            <a:extLst>
              <a:ext uri="{FF2B5EF4-FFF2-40B4-BE49-F238E27FC236}">
                <a16:creationId xmlns:a16="http://schemas.microsoft.com/office/drawing/2014/main" id="{5CA1FD1C-6FE7-DD48-9178-AFF6A8C55535}"/>
              </a:ext>
            </a:extLst>
          </p:cNvPr>
          <p:cNvSpPr>
            <a:spLocks noGrp="1"/>
          </p:cNvSpPr>
          <p:nvPr>
            <p:ph type="body" sz="quarter" idx="12" hasCustomPrompt="1"/>
          </p:nvPr>
        </p:nvSpPr>
        <p:spPr>
          <a:xfrm>
            <a:off x="820551" y="3101457"/>
            <a:ext cx="10516077" cy="480131"/>
          </a:xfrm>
        </p:spPr>
        <p:txBody>
          <a:bodyPr>
            <a:spAutoFit/>
          </a:bodyPr>
          <a:lstStyle>
            <a:lvl1pPr marL="0" indent="0">
              <a:buNone/>
              <a:defRPr/>
            </a:lvl1pPr>
          </a:lstStyle>
          <a:p>
            <a:pPr lvl="0"/>
            <a:r>
              <a:rPr lang="en-US" dirty="0"/>
              <a:t>Department or Program Name</a:t>
            </a:r>
          </a:p>
        </p:txBody>
      </p:sp>
      <p:sp>
        <p:nvSpPr>
          <p:cNvPr id="15" name="Text Placeholder 9">
            <a:extLst>
              <a:ext uri="{FF2B5EF4-FFF2-40B4-BE49-F238E27FC236}">
                <a16:creationId xmlns:a16="http://schemas.microsoft.com/office/drawing/2014/main" id="{56EF9B5F-920F-8E4F-872D-C4D4C2C60FF5}"/>
              </a:ext>
            </a:extLst>
          </p:cNvPr>
          <p:cNvSpPr>
            <a:spLocks noGrp="1"/>
          </p:cNvSpPr>
          <p:nvPr>
            <p:ph type="body" sz="quarter" idx="13" hasCustomPrompt="1"/>
          </p:nvPr>
        </p:nvSpPr>
        <p:spPr>
          <a:xfrm>
            <a:off x="820551" y="3598676"/>
            <a:ext cx="10516077" cy="480131"/>
          </a:xfrm>
        </p:spPr>
        <p:txBody>
          <a:bodyPr>
            <a:spAutoFit/>
          </a:bodyPr>
          <a:lstStyle>
            <a:lvl1pPr marL="0" indent="0">
              <a:buNone/>
              <a:defRPr/>
            </a:lvl1pPr>
          </a:lstStyle>
          <a:p>
            <a:pPr lvl="0"/>
            <a:r>
              <a:rPr lang="en-US" dirty="0"/>
              <a:t>Website</a:t>
            </a:r>
          </a:p>
        </p:txBody>
      </p:sp>
      <p:sp>
        <p:nvSpPr>
          <p:cNvPr id="16" name="Text Placeholder 9">
            <a:extLst>
              <a:ext uri="{FF2B5EF4-FFF2-40B4-BE49-F238E27FC236}">
                <a16:creationId xmlns:a16="http://schemas.microsoft.com/office/drawing/2014/main" id="{B0EB2389-F780-2D4A-B2A3-2E10B3549B02}"/>
              </a:ext>
            </a:extLst>
          </p:cNvPr>
          <p:cNvSpPr>
            <a:spLocks noGrp="1"/>
          </p:cNvSpPr>
          <p:nvPr>
            <p:ph type="body" sz="quarter" idx="14" hasCustomPrompt="1"/>
          </p:nvPr>
        </p:nvSpPr>
        <p:spPr>
          <a:xfrm>
            <a:off x="820551" y="4095895"/>
            <a:ext cx="10516077" cy="480131"/>
          </a:xfrm>
        </p:spPr>
        <p:txBody>
          <a:bodyPr>
            <a:spAutoFit/>
          </a:bodyPr>
          <a:lstStyle>
            <a:lvl1pPr marL="0" indent="0">
              <a:buNone/>
              <a:defRPr/>
            </a:lvl1pPr>
          </a:lstStyle>
          <a:p>
            <a:pPr lvl="0"/>
            <a:r>
              <a:rPr lang="en-US" dirty="0"/>
              <a:t>Phone Number</a:t>
            </a:r>
          </a:p>
        </p:txBody>
      </p:sp>
      <p:sp>
        <p:nvSpPr>
          <p:cNvPr id="18" name="Text Placeholder 9">
            <a:extLst>
              <a:ext uri="{FF2B5EF4-FFF2-40B4-BE49-F238E27FC236}">
                <a16:creationId xmlns:a16="http://schemas.microsoft.com/office/drawing/2014/main" id="{85444114-988B-6D44-B79C-537507DF2B60}"/>
              </a:ext>
            </a:extLst>
          </p:cNvPr>
          <p:cNvSpPr>
            <a:spLocks noGrp="1"/>
          </p:cNvSpPr>
          <p:nvPr>
            <p:ph type="body" sz="quarter" idx="15" hasCustomPrompt="1"/>
          </p:nvPr>
        </p:nvSpPr>
        <p:spPr>
          <a:xfrm>
            <a:off x="820551" y="4593116"/>
            <a:ext cx="10516077" cy="480131"/>
          </a:xfrm>
        </p:spPr>
        <p:txBody>
          <a:bodyPr>
            <a:spAutoFit/>
          </a:bodyPr>
          <a:lstStyle>
            <a:lvl1pPr marL="0" indent="0">
              <a:buNone/>
              <a:defRPr/>
            </a:lvl1pPr>
          </a:lstStyle>
          <a:p>
            <a:pPr lvl="0"/>
            <a:r>
              <a:rPr lang="en-US" dirty="0"/>
              <a:t>Email</a:t>
            </a:r>
          </a:p>
        </p:txBody>
      </p:sp>
      <p:sp>
        <p:nvSpPr>
          <p:cNvPr id="19" name="TextBox 18">
            <a:extLst>
              <a:ext uri="{FF2B5EF4-FFF2-40B4-BE49-F238E27FC236}">
                <a16:creationId xmlns:a16="http://schemas.microsoft.com/office/drawing/2014/main" id="{F1ED535D-CF14-414F-994D-2D6881DC565E}"/>
              </a:ext>
            </a:extLst>
          </p:cNvPr>
          <p:cNvSpPr txBox="1"/>
          <p:nvPr/>
        </p:nvSpPr>
        <p:spPr>
          <a:xfrm>
            <a:off x="820552" y="978794"/>
            <a:ext cx="8108801" cy="707886"/>
          </a:xfrm>
          <a:prstGeom prst="rect">
            <a:avLst/>
          </a:prstGeom>
          <a:noFill/>
        </p:spPr>
        <p:txBody>
          <a:bodyPr wrap="square" rtlCol="0">
            <a:spAutoFit/>
          </a:bodyPr>
          <a:lstStyle/>
          <a:p>
            <a:r>
              <a:rPr lang="en-US" sz="4000" b="1" dirty="0">
                <a:solidFill>
                  <a:schemeClr val="tx2"/>
                </a:solidFill>
                <a:latin typeface="Tahoma" panose="020B0604030504040204" pitchFamily="34" charset="0"/>
                <a:ea typeface="Tahoma" panose="020B0604030504040204" pitchFamily="34" charset="0"/>
                <a:cs typeface="Tahoma" panose="020B0604030504040204" pitchFamily="34" charset="0"/>
              </a:rPr>
              <a:t>Contact Information</a:t>
            </a:r>
          </a:p>
        </p:txBody>
      </p:sp>
    </p:spTree>
    <p:extLst>
      <p:ext uri="{BB962C8B-B14F-4D97-AF65-F5344CB8AC3E}">
        <p14:creationId xmlns:p14="http://schemas.microsoft.com/office/powerpoint/2010/main" val="162279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Presentation Titl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64970"/>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sp>
        <p:nvSpPr>
          <p:cNvPr id="3" name="Subtitle 2"/>
          <p:cNvSpPr>
            <a:spLocks noGrp="1"/>
          </p:cNvSpPr>
          <p:nvPr>
            <p:ph type="subTitle" idx="1" hasCustomPrompt="1"/>
          </p:nvPr>
        </p:nvSpPr>
        <p:spPr>
          <a:xfrm>
            <a:off x="1524000" y="2152971"/>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5" name="Text Placeholder 4">
            <a:extLst>
              <a:ext uri="{FF2B5EF4-FFF2-40B4-BE49-F238E27FC236}">
                <a16:creationId xmlns:a16="http://schemas.microsoft.com/office/drawing/2014/main" id="{EAB5B5FA-38C5-9149-9DA4-F4028C9667AB}"/>
              </a:ext>
            </a:extLst>
          </p:cNvPr>
          <p:cNvSpPr>
            <a:spLocks noGrp="1"/>
          </p:cNvSpPr>
          <p:nvPr>
            <p:ph type="body" sz="quarter" idx="10" hasCustomPrompt="1"/>
          </p:nvPr>
        </p:nvSpPr>
        <p:spPr>
          <a:xfrm>
            <a:off x="2969977" y="3009501"/>
            <a:ext cx="6233583" cy="334963"/>
          </a:xfrm>
        </p:spPr>
        <p:txBody>
          <a:bodyPr>
            <a:no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3" name="Text Placeholder 4">
            <a:extLst>
              <a:ext uri="{FF2B5EF4-FFF2-40B4-BE49-F238E27FC236}">
                <a16:creationId xmlns:a16="http://schemas.microsoft.com/office/drawing/2014/main" id="{932339FA-DA32-A74D-BF3D-0857B2EA0233}"/>
              </a:ext>
            </a:extLst>
          </p:cNvPr>
          <p:cNvSpPr>
            <a:spLocks noGrp="1"/>
          </p:cNvSpPr>
          <p:nvPr>
            <p:ph type="body" sz="quarter" idx="11" hasCustomPrompt="1"/>
          </p:nvPr>
        </p:nvSpPr>
        <p:spPr>
          <a:xfrm>
            <a:off x="914401" y="3470502"/>
            <a:ext cx="4950937" cy="652749"/>
          </a:xfrm>
        </p:spPr>
        <p:txBody>
          <a:bodyPr anchor="ctr">
            <a:normAutofit/>
          </a:bodyPr>
          <a:lstStyle>
            <a:lvl1pPr marL="0" indent="0" algn="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4C4E1DC7-B849-7A47-B34C-CA67D6F4605F}"/>
              </a:ext>
            </a:extLst>
          </p:cNvPr>
          <p:cNvSpPr>
            <a:spLocks noGrp="1"/>
          </p:cNvSpPr>
          <p:nvPr>
            <p:ph type="body" sz="quarter" idx="12" hasCustomPrompt="1"/>
          </p:nvPr>
        </p:nvSpPr>
        <p:spPr>
          <a:xfrm>
            <a:off x="6308194" y="3470502"/>
            <a:ext cx="4950937" cy="652749"/>
          </a:xfrm>
        </p:spPr>
        <p:txBody>
          <a:bodyPr anchor="ctr">
            <a:normAutofit/>
          </a:bodyPr>
          <a:lstStyle>
            <a:lvl1pPr marL="0" indent="0" algn="l">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9" name="Straight Connector 18">
            <a:extLst>
              <a:ext uri="{FF2B5EF4-FFF2-40B4-BE49-F238E27FC236}">
                <a16:creationId xmlns:a16="http://schemas.microsoft.com/office/drawing/2014/main" id="{5179D0B7-8287-5C4F-BABF-8970B3680353}"/>
              </a:ext>
            </a:extLst>
          </p:cNvPr>
          <p:cNvCxnSpPr/>
          <p:nvPr/>
        </p:nvCxnSpPr>
        <p:spPr>
          <a:xfrm>
            <a:off x="6090139" y="3444125"/>
            <a:ext cx="0" cy="705845"/>
          </a:xfrm>
          <a:prstGeom prst="line">
            <a:avLst/>
          </a:prstGeom>
        </p:spPr>
        <p:style>
          <a:lnRef idx="3">
            <a:schemeClr val="accent4"/>
          </a:lnRef>
          <a:fillRef idx="0">
            <a:schemeClr val="accent4"/>
          </a:fillRef>
          <a:effectRef idx="2">
            <a:schemeClr val="accent4"/>
          </a:effectRef>
          <a:fontRef idx="minor">
            <a:schemeClr val="tx1"/>
          </a:fontRef>
        </p:style>
      </p:cxnSp>
      <p:grpSp>
        <p:nvGrpSpPr>
          <p:cNvPr id="12" name="Group 11">
            <a:extLst>
              <a:ext uri="{FF2B5EF4-FFF2-40B4-BE49-F238E27FC236}">
                <a16:creationId xmlns:a16="http://schemas.microsoft.com/office/drawing/2014/main" id="{721E472E-FA17-3147-BC6C-2D88402710C6}"/>
              </a:ext>
            </a:extLst>
          </p:cNvPr>
          <p:cNvGrpSpPr/>
          <p:nvPr userDrawn="1"/>
        </p:nvGrpSpPr>
        <p:grpSpPr>
          <a:xfrm>
            <a:off x="5466904" y="4357316"/>
            <a:ext cx="1246470" cy="1362213"/>
            <a:chOff x="5183237" y="4557650"/>
            <a:chExt cx="1408176" cy="1538935"/>
          </a:xfrm>
        </p:grpSpPr>
        <p:sp>
          <p:nvSpPr>
            <p:cNvPr id="16" name="Rectangle 15">
              <a:extLst>
                <a:ext uri="{FF2B5EF4-FFF2-40B4-BE49-F238E27FC236}">
                  <a16:creationId xmlns:a16="http://schemas.microsoft.com/office/drawing/2014/main" id="{CB7F97CF-82D8-604E-A2FC-404679F78C71}"/>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18" name="Picture 17">
              <a:extLst>
                <a:ext uri="{FF2B5EF4-FFF2-40B4-BE49-F238E27FC236}">
                  <a16:creationId xmlns:a16="http://schemas.microsoft.com/office/drawing/2014/main" id="{24379675-C1E3-D447-A067-DA9195F72B34}"/>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20" name="Picture 19">
            <a:extLst>
              <a:ext uri="{FF2B5EF4-FFF2-40B4-BE49-F238E27FC236}">
                <a16:creationId xmlns:a16="http://schemas.microsoft.com/office/drawing/2014/main" id="{69118FA1-0FB8-964B-8052-245795C2AFD2}"/>
              </a:ext>
            </a:extLst>
          </p:cNvPr>
          <p:cNvPicPr>
            <a:picLocks noChangeAspect="1"/>
          </p:cNvPicPr>
          <p:nvPr userDrawn="1"/>
        </p:nvPicPr>
        <p:blipFill>
          <a:blip r:embed="rId4"/>
          <a:stretch>
            <a:fillRect/>
          </a:stretch>
        </p:blipFill>
        <p:spPr>
          <a:xfrm>
            <a:off x="4248765" y="5857643"/>
            <a:ext cx="3682749" cy="526107"/>
          </a:xfrm>
          <a:prstGeom prst="rect">
            <a:avLst/>
          </a:prstGeom>
        </p:spPr>
      </p:pic>
      <p:pic>
        <p:nvPicPr>
          <p:cNvPr id="21" name="Picture 20">
            <a:extLst>
              <a:ext uri="{FF2B5EF4-FFF2-40B4-BE49-F238E27FC236}">
                <a16:creationId xmlns:a16="http://schemas.microsoft.com/office/drawing/2014/main" id="{0CA4F443-8EF7-3849-AC57-24B003E56E46}"/>
              </a:ext>
            </a:extLst>
          </p:cNvPr>
          <p:cNvPicPr>
            <a:picLocks noChangeAspect="1"/>
          </p:cNvPicPr>
          <p:nvPr userDrawn="1"/>
        </p:nvPicPr>
        <p:blipFill>
          <a:blip r:embed="rId5"/>
          <a:stretch>
            <a:fillRect/>
          </a:stretch>
        </p:blipFill>
        <p:spPr>
          <a:xfrm>
            <a:off x="4080307" y="6278704"/>
            <a:ext cx="4019664" cy="401966"/>
          </a:xfrm>
          <a:prstGeom prst="rect">
            <a:avLst/>
          </a:prstGeom>
        </p:spPr>
      </p:pic>
    </p:spTree>
    <p:extLst>
      <p:ext uri="{BB962C8B-B14F-4D97-AF65-F5344CB8AC3E}">
        <p14:creationId xmlns:p14="http://schemas.microsoft.com/office/powerpoint/2010/main" val="265326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61766"/>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Divider Slide</a:t>
            </a:r>
          </a:p>
        </p:txBody>
      </p:sp>
      <p:sp>
        <p:nvSpPr>
          <p:cNvPr id="3" name="Subtitle 2"/>
          <p:cNvSpPr>
            <a:spLocks noGrp="1"/>
          </p:cNvSpPr>
          <p:nvPr>
            <p:ph type="subTitle" idx="1" hasCustomPrompt="1"/>
          </p:nvPr>
        </p:nvSpPr>
        <p:spPr>
          <a:xfrm>
            <a:off x="1524000" y="3149767"/>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23743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Presentation Title 2">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5BBC21DA-BB37-9447-AE99-A5671996BECD}"/>
              </a:ext>
            </a:extLst>
          </p:cNvPr>
          <p:cNvSpPr>
            <a:spLocks noGrp="1"/>
          </p:cNvSpPr>
          <p:nvPr>
            <p:ph type="pic" sz="quarter" idx="13"/>
          </p:nvPr>
        </p:nvSpPr>
        <p:spPr>
          <a:xfrm>
            <a:off x="0" y="0"/>
            <a:ext cx="4391187" cy="6858000"/>
          </a:xfrm>
        </p:spPr>
        <p:txBody>
          <a:bodyPr/>
          <a:lstStyle/>
          <a:p>
            <a:r>
              <a:rPr lang="en-US"/>
              <a:t>Click icon to add picture</a:t>
            </a:r>
            <a:endParaRPr lang="en-US" dirty="0"/>
          </a:p>
        </p:txBody>
      </p:sp>
      <p:sp>
        <p:nvSpPr>
          <p:cNvPr id="16" name="Rectangle 15">
            <a:extLst>
              <a:ext uri="{FF2B5EF4-FFF2-40B4-BE49-F238E27FC236}">
                <a16:creationId xmlns:a16="http://schemas.microsoft.com/office/drawing/2014/main" id="{21CD90CA-AF2E-8449-8E84-D6C56326C15A}"/>
              </a:ext>
            </a:extLst>
          </p:cNvPr>
          <p:cNvSpPr/>
          <p:nvPr/>
        </p:nvSpPr>
        <p:spPr>
          <a:xfrm>
            <a:off x="4391187" y="0"/>
            <a:ext cx="78008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91D5B3CF-5810-EF40-8451-52B286E53328}"/>
              </a:ext>
            </a:extLst>
          </p:cNvPr>
          <p:cNvSpPr/>
          <p:nvPr/>
        </p:nvSpPr>
        <p:spPr>
          <a:xfrm>
            <a:off x="4240260" y="0"/>
            <a:ext cx="4428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5212729" y="510442"/>
            <a:ext cx="6700299" cy="1080247"/>
          </a:xfrm>
        </p:spPr>
        <p:txBody>
          <a:bodyPr anchor="t" anchorCtr="0">
            <a:noAutofit/>
          </a:bodyPr>
          <a:lstStyle>
            <a:lvl1pPr algn="ctr">
              <a:defRPr sz="40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5874115" y="1598800"/>
            <a:ext cx="5514661"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6089509" y="2494696"/>
            <a:ext cx="5083876" cy="334963"/>
          </a:xfrm>
        </p:spPr>
        <p:txBody>
          <a:bodyPr>
            <a:norm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6087409" y="2932977"/>
            <a:ext cx="4950937" cy="652749"/>
          </a:xfrm>
        </p:spPr>
        <p:txBody>
          <a:bodyPr anchor="ctr">
            <a:normAutofit/>
          </a:bodyPr>
          <a:lstStyle>
            <a:lvl1pPr marL="0" indent="0" algn="ct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6087406" y="3865608"/>
            <a:ext cx="4950937" cy="652749"/>
          </a:xfrm>
        </p:spPr>
        <p:txBody>
          <a:bodyPr anchor="ctr">
            <a:normAutofit/>
          </a:bodyPr>
          <a:lstStyle>
            <a:lvl1pPr marL="0" indent="0" algn="ct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7" name="Straight Connector 16">
            <a:extLst>
              <a:ext uri="{FF2B5EF4-FFF2-40B4-BE49-F238E27FC236}">
                <a16:creationId xmlns:a16="http://schemas.microsoft.com/office/drawing/2014/main" id="{F474E4EE-A9AB-F74A-BA9F-547C75AA6EF1}"/>
              </a:ext>
            </a:extLst>
          </p:cNvPr>
          <p:cNvCxnSpPr>
            <a:cxnSpLocks/>
          </p:cNvCxnSpPr>
          <p:nvPr/>
        </p:nvCxnSpPr>
        <p:spPr>
          <a:xfrm flipH="1">
            <a:off x="6914890" y="3706773"/>
            <a:ext cx="3295972"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2" name="Group 1">
            <a:extLst>
              <a:ext uri="{FF2B5EF4-FFF2-40B4-BE49-F238E27FC236}">
                <a16:creationId xmlns:a16="http://schemas.microsoft.com/office/drawing/2014/main" id="{F16AC8E3-A13C-5249-AE91-77E2638596D7}"/>
              </a:ext>
            </a:extLst>
          </p:cNvPr>
          <p:cNvGrpSpPr/>
          <p:nvPr userDrawn="1"/>
        </p:nvGrpSpPr>
        <p:grpSpPr>
          <a:xfrm>
            <a:off x="6777059" y="4677191"/>
            <a:ext cx="3571630" cy="1966321"/>
            <a:chOff x="6225441" y="4208968"/>
            <a:chExt cx="4541144" cy="2500076"/>
          </a:xfrm>
        </p:grpSpPr>
        <p:grpSp>
          <p:nvGrpSpPr>
            <p:cNvPr id="22" name="Group 21">
              <a:extLst>
                <a:ext uri="{FF2B5EF4-FFF2-40B4-BE49-F238E27FC236}">
                  <a16:creationId xmlns:a16="http://schemas.microsoft.com/office/drawing/2014/main" id="{43341818-3560-954D-AF7F-F81CB49B1541}"/>
                </a:ext>
              </a:extLst>
            </p:cNvPr>
            <p:cNvGrpSpPr/>
            <p:nvPr userDrawn="1"/>
          </p:nvGrpSpPr>
          <p:grpSpPr>
            <a:xfrm>
              <a:off x="7801157" y="4208968"/>
              <a:ext cx="1408176" cy="1538935"/>
              <a:chOff x="5183237" y="4557650"/>
              <a:chExt cx="1408176" cy="1538935"/>
            </a:xfrm>
          </p:grpSpPr>
          <p:sp>
            <p:nvSpPr>
              <p:cNvPr id="23" name="Rectangle 22">
                <a:extLst>
                  <a:ext uri="{FF2B5EF4-FFF2-40B4-BE49-F238E27FC236}">
                    <a16:creationId xmlns:a16="http://schemas.microsoft.com/office/drawing/2014/main" id="{AE197488-CDC0-B04D-9D7A-48424C7D2B80}"/>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4" name="Picture 23">
                <a:extLst>
                  <a:ext uri="{FF2B5EF4-FFF2-40B4-BE49-F238E27FC236}">
                    <a16:creationId xmlns:a16="http://schemas.microsoft.com/office/drawing/2014/main" id="{5336E71E-2A1B-D842-9AF5-382C5B2E75F4}"/>
                  </a:ext>
                </a:extLst>
              </p:cNvPr>
              <p:cNvPicPr>
                <a:picLocks noChangeAspect="1"/>
              </p:cNvPicPr>
              <p:nvPr/>
            </p:nvPicPr>
            <p:blipFill>
              <a:blip r:embed="rId2"/>
              <a:stretch>
                <a:fillRect/>
              </a:stretch>
            </p:blipFill>
            <p:spPr>
              <a:xfrm>
                <a:off x="5378407" y="4756048"/>
                <a:ext cx="1012320" cy="1135773"/>
              </a:xfrm>
              <a:prstGeom prst="rect">
                <a:avLst/>
              </a:prstGeom>
            </p:spPr>
          </p:pic>
        </p:grpSp>
        <p:pic>
          <p:nvPicPr>
            <p:cNvPr id="25" name="Picture 24">
              <a:extLst>
                <a:ext uri="{FF2B5EF4-FFF2-40B4-BE49-F238E27FC236}">
                  <a16:creationId xmlns:a16="http://schemas.microsoft.com/office/drawing/2014/main" id="{D73F8890-C5DB-1445-BF32-8AB6914231AE}"/>
                </a:ext>
              </a:extLst>
            </p:cNvPr>
            <p:cNvPicPr>
              <a:picLocks noChangeAspect="1"/>
            </p:cNvPicPr>
            <p:nvPr userDrawn="1"/>
          </p:nvPicPr>
          <p:blipFill>
            <a:blip r:embed="rId3"/>
            <a:stretch>
              <a:fillRect/>
            </a:stretch>
          </p:blipFill>
          <p:spPr>
            <a:xfrm>
              <a:off x="6415753" y="5817765"/>
              <a:ext cx="4160520" cy="594360"/>
            </a:xfrm>
            <a:prstGeom prst="rect">
              <a:avLst/>
            </a:prstGeom>
          </p:spPr>
        </p:pic>
        <p:pic>
          <p:nvPicPr>
            <p:cNvPr id="27" name="Picture 26">
              <a:extLst>
                <a:ext uri="{FF2B5EF4-FFF2-40B4-BE49-F238E27FC236}">
                  <a16:creationId xmlns:a16="http://schemas.microsoft.com/office/drawing/2014/main" id="{1A06A18E-9EDF-5144-8836-58D712EF0295}"/>
                </a:ext>
              </a:extLst>
            </p:cNvPr>
            <p:cNvPicPr>
              <a:picLocks noChangeAspect="1"/>
            </p:cNvPicPr>
            <p:nvPr userDrawn="1"/>
          </p:nvPicPr>
          <p:blipFill>
            <a:blip r:embed="rId4"/>
            <a:stretch>
              <a:fillRect/>
            </a:stretch>
          </p:blipFill>
          <p:spPr>
            <a:xfrm>
              <a:off x="6225441" y="6254930"/>
              <a:ext cx="4541144" cy="454114"/>
            </a:xfrm>
            <a:prstGeom prst="rect">
              <a:avLst/>
            </a:prstGeom>
          </p:spPr>
        </p:pic>
      </p:grpSp>
    </p:spTree>
    <p:extLst>
      <p:ext uri="{BB962C8B-B14F-4D97-AF65-F5344CB8AC3E}">
        <p14:creationId xmlns:p14="http://schemas.microsoft.com/office/powerpoint/2010/main" val="250442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esentation Title 3">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5B3CF-5810-EF40-8451-52B286E53328}"/>
              </a:ext>
            </a:extLst>
          </p:cNvPr>
          <p:cNvSpPr/>
          <p:nvPr/>
        </p:nvSpPr>
        <p:spPr>
          <a:xfrm>
            <a:off x="0" y="502920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914400" y="476996"/>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1524000" y="1964997"/>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2969977" y="2816316"/>
            <a:ext cx="6233583" cy="334963"/>
          </a:xfrm>
        </p:spPr>
        <p:txBody>
          <a:bodyPr>
            <a:norm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914401" y="3277317"/>
            <a:ext cx="4950937" cy="652749"/>
          </a:xfrm>
        </p:spPr>
        <p:txBody>
          <a:bodyPr anchor="ctr">
            <a:normAutofit/>
          </a:bodyPr>
          <a:lstStyle>
            <a:lvl1pPr marL="0" indent="0" algn="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6308194" y="3277317"/>
            <a:ext cx="4950937" cy="652749"/>
          </a:xfrm>
        </p:spPr>
        <p:txBody>
          <a:bodyPr anchor="ctr">
            <a:normAutofit/>
          </a:bodyPr>
          <a:lstStyle>
            <a:lvl1pPr marL="0" indent="0" algn="l">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7" name="Straight Connector 16">
            <a:extLst>
              <a:ext uri="{FF2B5EF4-FFF2-40B4-BE49-F238E27FC236}">
                <a16:creationId xmlns:a16="http://schemas.microsoft.com/office/drawing/2014/main" id="{F474E4EE-A9AB-F74A-BA9F-547C75AA6EF1}"/>
              </a:ext>
            </a:extLst>
          </p:cNvPr>
          <p:cNvCxnSpPr/>
          <p:nvPr/>
        </p:nvCxnSpPr>
        <p:spPr>
          <a:xfrm>
            <a:off x="6090139" y="3263890"/>
            <a:ext cx="0" cy="705845"/>
          </a:xfrm>
          <a:prstGeom prst="line">
            <a:avLst/>
          </a:prstGeom>
        </p:spPr>
        <p:style>
          <a:lnRef idx="3">
            <a:schemeClr val="accent4"/>
          </a:lnRef>
          <a:fillRef idx="0">
            <a:schemeClr val="accent4"/>
          </a:fillRef>
          <a:effectRef idx="2">
            <a:schemeClr val="accent4"/>
          </a:effectRef>
          <a:fontRef idx="minor">
            <a:schemeClr val="tx1"/>
          </a:fontRef>
        </p:style>
      </p:cxnSp>
      <p:grpSp>
        <p:nvGrpSpPr>
          <p:cNvPr id="21" name="Group 20">
            <a:extLst>
              <a:ext uri="{FF2B5EF4-FFF2-40B4-BE49-F238E27FC236}">
                <a16:creationId xmlns:a16="http://schemas.microsoft.com/office/drawing/2014/main" id="{8FB9A5F8-1D10-594B-9530-E7789634751C}"/>
              </a:ext>
            </a:extLst>
          </p:cNvPr>
          <p:cNvGrpSpPr/>
          <p:nvPr userDrawn="1"/>
        </p:nvGrpSpPr>
        <p:grpSpPr>
          <a:xfrm>
            <a:off x="5386051" y="4127321"/>
            <a:ext cx="1408176" cy="1538935"/>
            <a:chOff x="5183237" y="4557650"/>
            <a:chExt cx="1408176" cy="1538935"/>
          </a:xfrm>
        </p:grpSpPr>
        <p:sp>
          <p:nvSpPr>
            <p:cNvPr id="22" name="Rectangle 21">
              <a:extLst>
                <a:ext uri="{FF2B5EF4-FFF2-40B4-BE49-F238E27FC236}">
                  <a16:creationId xmlns:a16="http://schemas.microsoft.com/office/drawing/2014/main" id="{D1125EAB-5872-7341-B93B-88E959EE0D6C}"/>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3" name="Picture 22">
              <a:extLst>
                <a:ext uri="{FF2B5EF4-FFF2-40B4-BE49-F238E27FC236}">
                  <a16:creationId xmlns:a16="http://schemas.microsoft.com/office/drawing/2014/main" id="{B66931CA-1E77-414E-AC68-610FC5E68892}"/>
                </a:ext>
              </a:extLst>
            </p:cNvPr>
            <p:cNvPicPr>
              <a:picLocks noChangeAspect="1"/>
            </p:cNvPicPr>
            <p:nvPr/>
          </p:nvPicPr>
          <p:blipFill>
            <a:blip r:embed="rId2"/>
            <a:stretch>
              <a:fillRect/>
            </a:stretch>
          </p:blipFill>
          <p:spPr>
            <a:xfrm>
              <a:off x="5378407" y="4756048"/>
              <a:ext cx="1012320" cy="1135773"/>
            </a:xfrm>
            <a:prstGeom prst="rect">
              <a:avLst/>
            </a:prstGeom>
          </p:spPr>
        </p:pic>
      </p:grpSp>
      <p:pic>
        <p:nvPicPr>
          <p:cNvPr id="24" name="Picture 23">
            <a:extLst>
              <a:ext uri="{FF2B5EF4-FFF2-40B4-BE49-F238E27FC236}">
                <a16:creationId xmlns:a16="http://schemas.microsoft.com/office/drawing/2014/main" id="{EEE00C5D-DAAA-9542-B375-6F96C89B512E}"/>
              </a:ext>
            </a:extLst>
          </p:cNvPr>
          <p:cNvPicPr>
            <a:picLocks noChangeAspect="1"/>
          </p:cNvPicPr>
          <p:nvPr userDrawn="1"/>
        </p:nvPicPr>
        <p:blipFill>
          <a:blip r:embed="rId3"/>
          <a:stretch>
            <a:fillRect/>
          </a:stretch>
        </p:blipFill>
        <p:spPr>
          <a:xfrm>
            <a:off x="4000647" y="5810413"/>
            <a:ext cx="4160520" cy="445770"/>
          </a:xfrm>
          <a:prstGeom prst="rect">
            <a:avLst/>
          </a:prstGeom>
        </p:spPr>
      </p:pic>
      <p:pic>
        <p:nvPicPr>
          <p:cNvPr id="25" name="Picture 24">
            <a:extLst>
              <a:ext uri="{FF2B5EF4-FFF2-40B4-BE49-F238E27FC236}">
                <a16:creationId xmlns:a16="http://schemas.microsoft.com/office/drawing/2014/main" id="{73C108BD-B0B3-9D46-80D2-1D842DEAB326}"/>
              </a:ext>
            </a:extLst>
          </p:cNvPr>
          <p:cNvPicPr>
            <a:picLocks noChangeAspect="1"/>
          </p:cNvPicPr>
          <p:nvPr userDrawn="1"/>
        </p:nvPicPr>
        <p:blipFill>
          <a:blip r:embed="rId4"/>
          <a:stretch>
            <a:fillRect/>
          </a:stretch>
        </p:blipFill>
        <p:spPr>
          <a:xfrm>
            <a:off x="3810337" y="6173283"/>
            <a:ext cx="4541140" cy="454114"/>
          </a:xfrm>
          <a:prstGeom prst="rect">
            <a:avLst/>
          </a:prstGeom>
        </p:spPr>
      </p:pic>
    </p:spTree>
    <p:extLst>
      <p:ext uri="{BB962C8B-B14F-4D97-AF65-F5344CB8AC3E}">
        <p14:creationId xmlns:p14="http://schemas.microsoft.com/office/powerpoint/2010/main" val="97875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vl1pPr>
          </a:lstStyle>
          <a:p>
            <a:r>
              <a:rPr lang="en-US" dirty="0"/>
              <a:t>Divider Slide 2</a:t>
            </a:r>
          </a:p>
        </p:txBody>
      </p:sp>
      <p:sp>
        <p:nvSpPr>
          <p:cNvPr id="3" name="Text Placeholder 2"/>
          <p:cNvSpPr>
            <a:spLocks noGrp="1"/>
          </p:cNvSpPr>
          <p:nvPr>
            <p:ph type="body" idx="1" hasCustomPrompt="1"/>
          </p:nvPr>
        </p:nvSpPr>
        <p:spPr>
          <a:xfrm>
            <a:off x="831851" y="4589465"/>
            <a:ext cx="10515600" cy="73651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Topic</a:t>
            </a:r>
          </a:p>
        </p:txBody>
      </p:sp>
    </p:spTree>
    <p:extLst>
      <p:ext uri="{BB962C8B-B14F-4D97-AF65-F5344CB8AC3E}">
        <p14:creationId xmlns:p14="http://schemas.microsoft.com/office/powerpoint/2010/main" val="1371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35163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142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414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1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3670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431B1E-8998-0146-AF70-B53ABD36F462}"/>
              </a:ext>
            </a:extLst>
          </p:cNvPr>
          <p:cNvSpPr/>
          <p:nvPr userDrawn="1"/>
        </p:nvSpPr>
        <p:spPr>
          <a:xfrm>
            <a:off x="0" y="5758249"/>
            <a:ext cx="12192000" cy="109975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275C1D0-9CBE-A14B-AD80-9C3A28792A65}"/>
              </a:ext>
            </a:extLst>
          </p:cNvPr>
          <p:cNvPicPr>
            <a:picLocks noChangeAspect="1"/>
          </p:cNvPicPr>
          <p:nvPr userDrawn="1"/>
        </p:nvPicPr>
        <p:blipFill>
          <a:blip r:embed="rId16"/>
          <a:stretch>
            <a:fillRect/>
          </a:stretch>
        </p:blipFill>
        <p:spPr>
          <a:xfrm>
            <a:off x="677562" y="5919726"/>
            <a:ext cx="692363" cy="776797"/>
          </a:xfrm>
          <a:prstGeom prst="rect">
            <a:avLst/>
          </a:prstGeom>
        </p:spPr>
      </p:pic>
      <p:pic>
        <p:nvPicPr>
          <p:cNvPr id="15" name="Picture 14">
            <a:extLst>
              <a:ext uri="{FF2B5EF4-FFF2-40B4-BE49-F238E27FC236}">
                <a16:creationId xmlns:a16="http://schemas.microsoft.com/office/drawing/2014/main" id="{B8AC54CE-DA90-FF4C-9A76-E1C6BE47F120}"/>
              </a:ext>
            </a:extLst>
          </p:cNvPr>
          <p:cNvPicPr>
            <a:picLocks noChangeAspect="1"/>
          </p:cNvPicPr>
          <p:nvPr userDrawn="1"/>
        </p:nvPicPr>
        <p:blipFill>
          <a:blip r:embed="rId17"/>
          <a:stretch>
            <a:fillRect/>
          </a:stretch>
        </p:blipFill>
        <p:spPr>
          <a:xfrm>
            <a:off x="1504887" y="6186712"/>
            <a:ext cx="3146856" cy="449551"/>
          </a:xfrm>
          <a:prstGeom prst="rect">
            <a:avLst/>
          </a:prstGeom>
        </p:spPr>
      </p:pic>
    </p:spTree>
    <p:extLst>
      <p:ext uri="{BB962C8B-B14F-4D97-AF65-F5344CB8AC3E}">
        <p14:creationId xmlns:p14="http://schemas.microsoft.com/office/powerpoint/2010/main" val="409946392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0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241B3-881D-EC4F-8D1A-24499950AE99}"/>
              </a:ext>
            </a:extLst>
          </p:cNvPr>
          <p:cNvSpPr>
            <a:spLocks noGrp="1"/>
          </p:cNvSpPr>
          <p:nvPr>
            <p:ph type="ctrTitle"/>
          </p:nvPr>
        </p:nvSpPr>
        <p:spPr>
          <a:xfrm>
            <a:off x="914400" y="893570"/>
            <a:ext cx="10363200" cy="1466291"/>
          </a:xfrm>
        </p:spPr>
        <p:txBody>
          <a:bodyPr>
            <a:normAutofit fontScale="90000"/>
          </a:bodyPr>
          <a:lstStyle/>
          <a:p>
            <a:r>
              <a:rPr lang="en-US" dirty="0"/>
              <a:t>Disconnected Interaction Design</a:t>
            </a:r>
          </a:p>
        </p:txBody>
      </p:sp>
      <p:sp>
        <p:nvSpPr>
          <p:cNvPr id="5" name="Text Placeholder 4">
            <a:extLst>
              <a:ext uri="{FF2B5EF4-FFF2-40B4-BE49-F238E27FC236}">
                <a16:creationId xmlns:a16="http://schemas.microsoft.com/office/drawing/2014/main" id="{D8DFC047-0BC1-6348-964D-0972D452657A}"/>
              </a:ext>
            </a:extLst>
          </p:cNvPr>
          <p:cNvSpPr>
            <a:spLocks noGrp="1"/>
          </p:cNvSpPr>
          <p:nvPr>
            <p:ph type="body" sz="quarter" idx="10"/>
          </p:nvPr>
        </p:nvSpPr>
        <p:spPr/>
        <p:txBody>
          <a:bodyPr/>
          <a:lstStyle/>
          <a:p>
            <a:r>
              <a:rPr lang="en-US" dirty="0"/>
              <a:t>Rahul Garigipati</a:t>
            </a:r>
          </a:p>
        </p:txBody>
      </p:sp>
    </p:spTree>
    <p:extLst>
      <p:ext uri="{BB962C8B-B14F-4D97-AF65-F5344CB8AC3E}">
        <p14:creationId xmlns:p14="http://schemas.microsoft.com/office/powerpoint/2010/main" val="3118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2FA980-2F8B-A348-9320-998306C462D0}"/>
              </a:ext>
            </a:extLst>
          </p:cNvPr>
          <p:cNvSpPr>
            <a:spLocks noGrp="1"/>
          </p:cNvSpPr>
          <p:nvPr>
            <p:ph type="title"/>
          </p:nvPr>
        </p:nvSpPr>
        <p:spPr>
          <a:xfrm>
            <a:off x="666750" y="79377"/>
            <a:ext cx="11287125" cy="1196973"/>
          </a:xfrm>
        </p:spPr>
        <p:txBody>
          <a:bodyPr anchor="ctr">
            <a:normAutofit/>
          </a:bodyPr>
          <a:lstStyle/>
          <a:p>
            <a:r>
              <a:rPr lang="en-US" dirty="0"/>
              <a:t>Describing the artifact (Microwave)</a:t>
            </a:r>
          </a:p>
        </p:txBody>
      </p:sp>
      <p:pic>
        <p:nvPicPr>
          <p:cNvPr id="3" name="Content Placeholder 2">
            <a:extLst>
              <a:ext uri="{FF2B5EF4-FFF2-40B4-BE49-F238E27FC236}">
                <a16:creationId xmlns:a16="http://schemas.microsoft.com/office/drawing/2014/main" id="{0F466B1E-8713-4864-A122-CFC9C5BCF3FE}"/>
              </a:ext>
            </a:extLst>
          </p:cNvPr>
          <p:cNvPicPr>
            <a:picLocks noGrp="1" noChangeAspect="1"/>
          </p:cNvPicPr>
          <p:nvPr>
            <p:ph sz="half" idx="1"/>
          </p:nvPr>
        </p:nvPicPr>
        <p:blipFill>
          <a:blip r:embed="rId2"/>
          <a:srcRect/>
          <a:stretch/>
        </p:blipFill>
        <p:spPr>
          <a:xfrm>
            <a:off x="666750" y="1582570"/>
            <a:ext cx="5229225" cy="4075280"/>
          </a:xfrm>
          <a:noFill/>
        </p:spPr>
      </p:pic>
      <p:sp>
        <p:nvSpPr>
          <p:cNvPr id="6" name="Content Placeholder 5" descr="This is a Jenn-air Microwave Model-Number (JMC1116AS).&#10;&#10;">
            <a:extLst>
              <a:ext uri="{FF2B5EF4-FFF2-40B4-BE49-F238E27FC236}">
                <a16:creationId xmlns:a16="http://schemas.microsoft.com/office/drawing/2014/main" id="{06849FEE-DC50-944F-A7C8-B2BD4F2BFCA9}"/>
              </a:ext>
            </a:extLst>
          </p:cNvPr>
          <p:cNvSpPr>
            <a:spLocks noGrp="1"/>
          </p:cNvSpPr>
          <p:nvPr>
            <p:ph sz="half" idx="2"/>
          </p:nvPr>
        </p:nvSpPr>
        <p:spPr>
          <a:xfrm>
            <a:off x="6096001" y="1582570"/>
            <a:ext cx="5857874" cy="4075280"/>
          </a:xfrm>
        </p:spPr>
        <p:txBody>
          <a:bodyPr>
            <a:normAutofit fontScale="77500" lnSpcReduction="20000"/>
          </a:bodyPr>
          <a:lstStyle/>
          <a:p>
            <a:r>
              <a:rPr lang="en-IN" dirty="0"/>
              <a:t>A microwave oven is an electric oven that heats and cooks' food.</a:t>
            </a:r>
          </a:p>
          <a:p>
            <a:r>
              <a:rPr lang="en-IN" dirty="0"/>
              <a:t>They are a common kitchen appliance and are popular for reheating previously cooked foods and cooking a variety of foods.</a:t>
            </a:r>
          </a:p>
          <a:p>
            <a:r>
              <a:rPr lang="en-IN" dirty="0"/>
              <a:t>They rapidly heat foods which can easily burn or turn lumpy if cooked in conventional pans.</a:t>
            </a:r>
            <a:endParaRPr lang="en-US" dirty="0"/>
          </a:p>
          <a:p>
            <a:r>
              <a:rPr lang="en-IN" dirty="0"/>
              <a:t>We use them by just plugging in the device and heat the food.</a:t>
            </a:r>
          </a:p>
          <a:p>
            <a:r>
              <a:rPr lang="en-IN" dirty="0"/>
              <a:t>We shouldn`t use traditional metal cookware and it is better not to cook recipe's that require a lot of water, because they don`t cook well in microwave and will probably take less time on stovetops.</a:t>
            </a:r>
          </a:p>
        </p:txBody>
      </p:sp>
    </p:spTree>
    <p:extLst>
      <p:ext uri="{BB962C8B-B14F-4D97-AF65-F5344CB8AC3E}">
        <p14:creationId xmlns:p14="http://schemas.microsoft.com/office/powerpoint/2010/main" val="198008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82B2-D2AE-4B9D-8114-099376B33FF9}"/>
              </a:ext>
            </a:extLst>
          </p:cNvPr>
          <p:cNvSpPr>
            <a:spLocks noGrp="1"/>
          </p:cNvSpPr>
          <p:nvPr>
            <p:ph type="title"/>
          </p:nvPr>
        </p:nvSpPr>
        <p:spPr>
          <a:xfrm>
            <a:off x="190500" y="39690"/>
            <a:ext cx="11839575" cy="1325563"/>
          </a:xfrm>
        </p:spPr>
        <p:txBody>
          <a:bodyPr/>
          <a:lstStyle/>
          <a:p>
            <a:r>
              <a:rPr lang="en-US" dirty="0"/>
              <a:t>Using a Microwave shouldn`t be this confusing</a:t>
            </a:r>
            <a:endParaRPr lang="en-IN" dirty="0"/>
          </a:p>
        </p:txBody>
      </p:sp>
      <p:pic>
        <p:nvPicPr>
          <p:cNvPr id="6" name="Content Placeholder 5" descr="A picture containing text, microwave, appliance, indoor&#10;&#10;Description automatically generated">
            <a:extLst>
              <a:ext uri="{FF2B5EF4-FFF2-40B4-BE49-F238E27FC236}">
                <a16:creationId xmlns:a16="http://schemas.microsoft.com/office/drawing/2014/main" id="{0EFF287F-FDE9-4604-A75C-9571AB606821}"/>
              </a:ext>
            </a:extLst>
          </p:cNvPr>
          <p:cNvPicPr>
            <a:picLocks noGrp="1" noChangeAspect="1"/>
          </p:cNvPicPr>
          <p:nvPr>
            <p:ph sz="half" idx="1"/>
          </p:nvPr>
        </p:nvPicPr>
        <p:blipFill>
          <a:blip r:embed="rId2"/>
          <a:stretch>
            <a:fillRect/>
          </a:stretch>
        </p:blipFill>
        <p:spPr>
          <a:xfrm>
            <a:off x="190500" y="1343026"/>
            <a:ext cx="5829300" cy="4352924"/>
          </a:xfrm>
        </p:spPr>
      </p:pic>
      <p:sp>
        <p:nvSpPr>
          <p:cNvPr id="4" name="Content Placeholder 3">
            <a:extLst>
              <a:ext uri="{FF2B5EF4-FFF2-40B4-BE49-F238E27FC236}">
                <a16:creationId xmlns:a16="http://schemas.microsoft.com/office/drawing/2014/main" id="{CD0C9A89-41F3-4259-AE29-B899C29FF7CE}"/>
              </a:ext>
            </a:extLst>
          </p:cNvPr>
          <p:cNvSpPr>
            <a:spLocks noGrp="1"/>
          </p:cNvSpPr>
          <p:nvPr>
            <p:ph sz="half" idx="2"/>
          </p:nvPr>
        </p:nvSpPr>
        <p:spPr>
          <a:xfrm>
            <a:off x="6172199" y="1343026"/>
            <a:ext cx="5857875" cy="4352924"/>
          </a:xfrm>
        </p:spPr>
        <p:txBody>
          <a:bodyPr>
            <a:normAutofit fontScale="70000" lnSpcReduction="20000"/>
          </a:bodyPr>
          <a:lstStyle/>
          <a:p>
            <a:r>
              <a:rPr lang="en-US" dirty="0"/>
              <a:t>This is a JENN-AIR Microwave oven.</a:t>
            </a:r>
          </a:p>
          <a:p>
            <a:r>
              <a:rPr lang="en-IN" i="0" dirty="0">
                <a:effectLst/>
              </a:rPr>
              <a:t>This Jenn-Air microwave has 34-buttons (non-tactile) or (zero - feedback)</a:t>
            </a:r>
          </a:p>
          <a:p>
            <a:r>
              <a:rPr lang="en-IN" b="1" i="0" dirty="0">
                <a:effectLst/>
              </a:rPr>
              <a:t>The Affordance</a:t>
            </a:r>
            <a:r>
              <a:rPr lang="en-IN" i="0" dirty="0">
                <a:effectLst/>
              </a:rPr>
              <a:t> of the oven is complicated and unnecessary because, there are a lot of functions that </a:t>
            </a:r>
            <a:r>
              <a:rPr lang="en-IN" dirty="0"/>
              <a:t>the oven can do and not everyone can get used to many functionalities of it. For example, many just wants to heat their food but gets stuck on what button to press. Whereas I just press the ‘start’ and if I want it to heat it some more time, I just press the ‘Add 30 sec`s’ .</a:t>
            </a:r>
            <a:endParaRPr lang="en-IN" i="0" dirty="0">
              <a:effectLst/>
            </a:endParaRPr>
          </a:p>
          <a:p>
            <a:r>
              <a:rPr lang="en-IN" b="1" i="0" dirty="0">
                <a:effectLst/>
              </a:rPr>
              <a:t>The Signifier </a:t>
            </a:r>
            <a:r>
              <a:rPr lang="en-IN" i="0" dirty="0">
                <a:effectLst/>
              </a:rPr>
              <a:t>of the oven icon/symbol/display should be clear and visible. For example, I have used an oven where I had to press the buttons ‘2’ &amp; ‘00’ for heating my coffee for 2 minutes. Because in most of the ovens I only need to press the button-2 to heat it for 2 minutes.</a:t>
            </a:r>
            <a:endParaRPr lang="en-IN" b="1" i="0" dirty="0">
              <a:effectLst/>
            </a:endParaRPr>
          </a:p>
          <a:p>
            <a:endParaRPr lang="en-IN" i="0" dirty="0">
              <a:effectLst/>
            </a:endParaRPr>
          </a:p>
          <a:p>
            <a:endParaRPr lang="en-IN" i="0" dirty="0">
              <a:effectLst/>
            </a:endParaRPr>
          </a:p>
          <a:p>
            <a:endParaRPr lang="en-IN" i="0" dirty="0">
              <a:effectLst/>
              <a:latin typeface="Montserrat" panose="00000500000000000000" pitchFamily="2" charset="0"/>
            </a:endParaRPr>
          </a:p>
          <a:p>
            <a:endParaRPr lang="en-IN" dirty="0"/>
          </a:p>
        </p:txBody>
      </p:sp>
    </p:spTree>
    <p:extLst>
      <p:ext uri="{BB962C8B-B14F-4D97-AF65-F5344CB8AC3E}">
        <p14:creationId xmlns:p14="http://schemas.microsoft.com/office/powerpoint/2010/main" val="29796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9D36-9295-4E68-B660-8D1D79E4C326}"/>
              </a:ext>
            </a:extLst>
          </p:cNvPr>
          <p:cNvSpPr>
            <a:spLocks noGrp="1"/>
          </p:cNvSpPr>
          <p:nvPr>
            <p:ph type="title"/>
          </p:nvPr>
        </p:nvSpPr>
        <p:spPr>
          <a:xfrm>
            <a:off x="466725" y="161590"/>
            <a:ext cx="11534775" cy="1325563"/>
          </a:xfrm>
        </p:spPr>
        <p:txBody>
          <a:bodyPr/>
          <a:lstStyle/>
          <a:p>
            <a:r>
              <a:rPr lang="en-US" dirty="0"/>
              <a:t>Interaction Design improvements</a:t>
            </a:r>
            <a:endParaRPr lang="en-IN" dirty="0"/>
          </a:p>
        </p:txBody>
      </p:sp>
      <p:pic>
        <p:nvPicPr>
          <p:cNvPr id="6" name="Content Placeholder 5" descr="A picture containing text, microwave, monitor, oven&#10;&#10;Description automatically generated">
            <a:extLst>
              <a:ext uri="{FF2B5EF4-FFF2-40B4-BE49-F238E27FC236}">
                <a16:creationId xmlns:a16="http://schemas.microsoft.com/office/drawing/2014/main" id="{901E3840-475E-4E28-A8B1-6F25A971C4E7}"/>
              </a:ext>
            </a:extLst>
          </p:cNvPr>
          <p:cNvPicPr>
            <a:picLocks noGrp="1" noChangeAspect="1"/>
          </p:cNvPicPr>
          <p:nvPr>
            <p:ph sz="half" idx="1"/>
          </p:nvPr>
        </p:nvPicPr>
        <p:blipFill>
          <a:blip r:embed="rId2"/>
          <a:stretch>
            <a:fillRect/>
          </a:stretch>
        </p:blipFill>
        <p:spPr>
          <a:xfrm>
            <a:off x="466725" y="1690690"/>
            <a:ext cx="5181600" cy="3692859"/>
          </a:xfrm>
        </p:spPr>
      </p:pic>
      <p:sp>
        <p:nvSpPr>
          <p:cNvPr id="4" name="Content Placeholder 3">
            <a:extLst>
              <a:ext uri="{FF2B5EF4-FFF2-40B4-BE49-F238E27FC236}">
                <a16:creationId xmlns:a16="http://schemas.microsoft.com/office/drawing/2014/main" id="{46E59757-FB91-41DB-91BD-3ED61BC4D8F1}"/>
              </a:ext>
            </a:extLst>
          </p:cNvPr>
          <p:cNvSpPr>
            <a:spLocks noGrp="1"/>
          </p:cNvSpPr>
          <p:nvPr>
            <p:ph sz="half" idx="2"/>
          </p:nvPr>
        </p:nvSpPr>
        <p:spPr>
          <a:xfrm>
            <a:off x="6172200" y="1690690"/>
            <a:ext cx="5829300" cy="3692859"/>
          </a:xfrm>
        </p:spPr>
        <p:txBody>
          <a:bodyPr>
            <a:normAutofit fontScale="77500" lnSpcReduction="20000"/>
          </a:bodyPr>
          <a:lstStyle/>
          <a:p>
            <a:r>
              <a:rPr lang="en-US" b="1" dirty="0"/>
              <a:t>The Affordance </a:t>
            </a:r>
            <a:r>
              <a:rPr lang="en-US" dirty="0"/>
              <a:t>of the artifact would be to make the functionalities to be much simpler and easy to understand for everyone who has no knowledge of the device.</a:t>
            </a:r>
          </a:p>
          <a:p>
            <a:r>
              <a:rPr lang="en-US" dirty="0"/>
              <a:t>And also, to make the device look less complicated with using only most needed functions.</a:t>
            </a:r>
          </a:p>
          <a:p>
            <a:r>
              <a:rPr lang="en-IN" b="1" dirty="0"/>
              <a:t>The Signifier </a:t>
            </a:r>
            <a:r>
              <a:rPr lang="en-IN" dirty="0"/>
              <a:t>of the artifact would be to make the display icon to be much more visible and clearer.</a:t>
            </a:r>
          </a:p>
          <a:p>
            <a:r>
              <a:rPr lang="en-IN" dirty="0"/>
              <a:t>The colour of the display icon must be visible to everyone who is not able to see clearly and must be easy to read.</a:t>
            </a:r>
            <a:endParaRPr lang="en-IN" b="1" dirty="0"/>
          </a:p>
        </p:txBody>
      </p:sp>
    </p:spTree>
    <p:extLst>
      <p:ext uri="{BB962C8B-B14F-4D97-AF65-F5344CB8AC3E}">
        <p14:creationId xmlns:p14="http://schemas.microsoft.com/office/powerpoint/2010/main" val="223044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40EFC-193A-C748-BB98-CE5BECD97175}"/>
              </a:ext>
            </a:extLst>
          </p:cNvPr>
          <p:cNvSpPr>
            <a:spLocks noGrp="1"/>
          </p:cNvSpPr>
          <p:nvPr>
            <p:ph type="ctrTitle"/>
          </p:nvPr>
        </p:nvSpPr>
        <p:spPr>
          <a:xfrm>
            <a:off x="914400" y="2695854"/>
            <a:ext cx="10363200" cy="1466291"/>
          </a:xfrm>
        </p:spPr>
        <p:txBody>
          <a:bodyPr/>
          <a:lstStyle/>
          <a:p>
            <a:r>
              <a:rPr lang="en-US" dirty="0"/>
              <a:t>Thank You</a:t>
            </a:r>
          </a:p>
        </p:txBody>
      </p:sp>
    </p:spTree>
    <p:extLst>
      <p:ext uri="{BB962C8B-B14F-4D97-AF65-F5344CB8AC3E}">
        <p14:creationId xmlns:p14="http://schemas.microsoft.com/office/powerpoint/2010/main" val="2585692446"/>
      </p:ext>
    </p:extLst>
  </p:cSld>
  <p:clrMapOvr>
    <a:masterClrMapping/>
  </p:clrMapOvr>
</p:sld>
</file>

<file path=ppt/theme/theme1.xml><?xml version="1.0" encoding="utf-8"?>
<a:theme xmlns:a="http://schemas.openxmlformats.org/drawingml/2006/main" name="NMSU_2019">
  <a:themeElements>
    <a:clrScheme name="NMSU_2019">
      <a:dk1>
        <a:srgbClr val="000000"/>
      </a:dk1>
      <a:lt1>
        <a:srgbClr val="FEFFFF"/>
      </a:lt1>
      <a:dk2>
        <a:srgbClr val="8C0B41"/>
      </a:dk2>
      <a:lt2>
        <a:srgbClr val="E7E6E6"/>
      </a:lt2>
      <a:accent1>
        <a:srgbClr val="A7BABE"/>
      </a:accent1>
      <a:accent2>
        <a:srgbClr val="CFC7BD"/>
      </a:accent2>
      <a:accent3>
        <a:srgbClr val="A5A5A5"/>
      </a:accent3>
      <a:accent4>
        <a:srgbClr val="FEFFFF"/>
      </a:accent4>
      <a:accent5>
        <a:srgbClr val="5B9BD5"/>
      </a:accent5>
      <a:accent6>
        <a:srgbClr val="8C0B41"/>
      </a:accent6>
      <a:hlink>
        <a:srgbClr val="50B9F2"/>
      </a:hlink>
      <a:folHlink>
        <a:srgbClr val="6D6E7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MSU_2019" id="{F3039E45-AD72-2745-91F4-8F90602B2064}" vid="{36F2A75D-F91E-5C47-8EE5-76E117038AA4}"/>
    </a:ext>
  </a:extLst>
</a:theme>
</file>

<file path=docProps/app.xml><?xml version="1.0" encoding="utf-8"?>
<Properties xmlns="http://schemas.openxmlformats.org/officeDocument/2006/extended-properties" xmlns:vt="http://schemas.openxmlformats.org/officeDocument/2006/docPropsVTypes">
  <Template>NMSU_2019</Template>
  <TotalTime>299</TotalTime>
  <Words>395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Montserrat</vt:lpstr>
      <vt:lpstr>Tahoma</vt:lpstr>
      <vt:lpstr>NMSU_2019</vt:lpstr>
      <vt:lpstr>Disconnected Interaction Design</vt:lpstr>
      <vt:lpstr>Describing the artifact (Microwave)</vt:lpstr>
      <vt:lpstr>Using a Microwave shouldn`t be this confusing</vt:lpstr>
      <vt:lpstr>Interaction Design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Rahul Chowdary Garigipati</cp:lastModifiedBy>
  <cp:revision>40</cp:revision>
  <dcterms:created xsi:type="dcterms:W3CDTF">2018-09-13T15:10:43Z</dcterms:created>
  <dcterms:modified xsi:type="dcterms:W3CDTF">2021-09-18T18:52:57Z</dcterms:modified>
</cp:coreProperties>
</file>