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63" r:id="rId5"/>
    <p:sldId id="260" r:id="rId6"/>
    <p:sldId id="261" r:id="rId7"/>
    <p:sldId id="264" r:id="rId8"/>
    <p:sldId id="262"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650"/>
  </p:normalViewPr>
  <p:slideViewPr>
    <p:cSldViewPr snapToGrid="0" snapToObjects="1">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Blank">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664970"/>
            <a:ext cx="10363200" cy="1466291"/>
          </a:xfrm>
        </p:spPr>
        <p:txBody>
          <a:bodyPr anchor="t" anchorCtr="0"/>
          <a:lstStyle>
            <a:lvl1pPr algn="ctr">
              <a:defRPr sz="6000" b="1" i="0" cap="none" baseline="0">
                <a:solidFill>
                  <a:schemeClr val="bg1"/>
                </a:solidFill>
                <a:latin typeface="Tahoma" panose="020B0604030504040204" pitchFamily="34" charset="0"/>
              </a:defRPr>
            </a:lvl1pPr>
          </a:lstStyle>
          <a:p>
            <a:r>
              <a:rPr lang="en-US" dirty="0"/>
              <a:t>Presentation Title</a:t>
            </a:r>
          </a:p>
        </p:txBody>
      </p:sp>
      <p:grpSp>
        <p:nvGrpSpPr>
          <p:cNvPr id="3" name="Group 2">
            <a:extLst>
              <a:ext uri="{FF2B5EF4-FFF2-40B4-BE49-F238E27FC236}">
                <a16:creationId xmlns:a16="http://schemas.microsoft.com/office/drawing/2014/main" id="{BA24EA88-D798-0046-8FC9-303A76508252}"/>
              </a:ext>
            </a:extLst>
          </p:cNvPr>
          <p:cNvGrpSpPr/>
          <p:nvPr userDrawn="1"/>
        </p:nvGrpSpPr>
        <p:grpSpPr>
          <a:xfrm>
            <a:off x="5391912" y="3921547"/>
            <a:ext cx="1408176" cy="1538935"/>
            <a:chOff x="5183237" y="4557650"/>
            <a:chExt cx="1408176" cy="1538935"/>
          </a:xfrm>
        </p:grpSpPr>
        <p:sp>
          <p:nvSpPr>
            <p:cNvPr id="9" name="Rectangle 8">
              <a:extLst>
                <a:ext uri="{FF2B5EF4-FFF2-40B4-BE49-F238E27FC236}">
                  <a16:creationId xmlns:a16="http://schemas.microsoft.com/office/drawing/2014/main" id="{761A4E3E-3863-6443-A774-1878C228FB09}"/>
                </a:ext>
              </a:extLst>
            </p:cNvPr>
            <p:cNvSpPr/>
            <p:nvPr/>
          </p:nvSpPr>
          <p:spPr>
            <a:xfrm>
              <a:off x="5183237" y="4557650"/>
              <a:ext cx="1408176" cy="15389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pic>
          <p:nvPicPr>
            <p:cNvPr id="8" name="Picture 7">
              <a:extLst>
                <a:ext uri="{FF2B5EF4-FFF2-40B4-BE49-F238E27FC236}">
                  <a16:creationId xmlns:a16="http://schemas.microsoft.com/office/drawing/2014/main" id="{6B058983-82B9-E54D-AEC7-441D8B758C5E}"/>
                </a:ext>
              </a:extLst>
            </p:cNvPr>
            <p:cNvPicPr>
              <a:picLocks noChangeAspect="1"/>
            </p:cNvPicPr>
            <p:nvPr/>
          </p:nvPicPr>
          <p:blipFill>
            <a:blip r:embed="rId3"/>
            <a:stretch>
              <a:fillRect/>
            </a:stretch>
          </p:blipFill>
          <p:spPr>
            <a:xfrm>
              <a:off x="5378407" y="4756048"/>
              <a:ext cx="1012320" cy="1135773"/>
            </a:xfrm>
            <a:prstGeom prst="rect">
              <a:avLst/>
            </a:prstGeom>
          </p:spPr>
        </p:pic>
      </p:grpSp>
      <p:pic>
        <p:nvPicPr>
          <p:cNvPr id="17" name="Picture 16">
            <a:extLst>
              <a:ext uri="{FF2B5EF4-FFF2-40B4-BE49-F238E27FC236}">
                <a16:creationId xmlns:a16="http://schemas.microsoft.com/office/drawing/2014/main" id="{DE2E2459-DAC3-8641-AC87-20628A2AEF2A}"/>
              </a:ext>
            </a:extLst>
          </p:cNvPr>
          <p:cNvPicPr>
            <a:picLocks noChangeAspect="1"/>
          </p:cNvPicPr>
          <p:nvPr/>
        </p:nvPicPr>
        <p:blipFill>
          <a:blip r:embed="rId4"/>
          <a:stretch>
            <a:fillRect/>
          </a:stretch>
        </p:blipFill>
        <p:spPr>
          <a:xfrm>
            <a:off x="4006508" y="5530344"/>
            <a:ext cx="4160520" cy="594360"/>
          </a:xfrm>
          <a:prstGeom prst="rect">
            <a:avLst/>
          </a:prstGeom>
        </p:spPr>
      </p:pic>
      <p:pic>
        <p:nvPicPr>
          <p:cNvPr id="5" name="Picture 4">
            <a:extLst>
              <a:ext uri="{FF2B5EF4-FFF2-40B4-BE49-F238E27FC236}">
                <a16:creationId xmlns:a16="http://schemas.microsoft.com/office/drawing/2014/main" id="{08591C6A-78D0-8649-A0BB-4D709ADF7CE0}"/>
              </a:ext>
            </a:extLst>
          </p:cNvPr>
          <p:cNvPicPr>
            <a:picLocks noChangeAspect="1"/>
          </p:cNvPicPr>
          <p:nvPr userDrawn="1"/>
        </p:nvPicPr>
        <p:blipFill>
          <a:blip r:embed="rId5"/>
          <a:stretch>
            <a:fillRect/>
          </a:stretch>
        </p:blipFill>
        <p:spPr>
          <a:xfrm>
            <a:off x="3816196" y="5967509"/>
            <a:ext cx="4541144" cy="454114"/>
          </a:xfrm>
          <a:prstGeom prst="rect">
            <a:avLst/>
          </a:prstGeom>
        </p:spPr>
      </p:pic>
    </p:spTree>
    <p:extLst>
      <p:ext uri="{BB962C8B-B14F-4D97-AF65-F5344CB8AC3E}">
        <p14:creationId xmlns:p14="http://schemas.microsoft.com/office/powerpoint/2010/main" val="4234047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photo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E47562-0B4E-E143-B002-83649551E0B5}"/>
              </a:ext>
            </a:extLst>
          </p:cNvPr>
          <p:cNvSpPr>
            <a:spLocks noGrp="1"/>
          </p:cNvSpPr>
          <p:nvPr>
            <p:ph type="pic" sz="quarter" idx="10"/>
          </p:nvPr>
        </p:nvSpPr>
        <p:spPr>
          <a:xfrm>
            <a:off x="898805" y="690563"/>
            <a:ext cx="4747684" cy="4267200"/>
          </a:xfrm>
        </p:spPr>
        <p:txBody>
          <a:bodyPr/>
          <a:lstStyle/>
          <a:p>
            <a:r>
              <a:rPr lang="en-US"/>
              <a:t>Click icon to add picture</a:t>
            </a:r>
          </a:p>
        </p:txBody>
      </p:sp>
      <p:sp>
        <p:nvSpPr>
          <p:cNvPr id="7" name="Picture Placeholder 5">
            <a:extLst>
              <a:ext uri="{FF2B5EF4-FFF2-40B4-BE49-F238E27FC236}">
                <a16:creationId xmlns:a16="http://schemas.microsoft.com/office/drawing/2014/main" id="{307360FE-8B74-B742-AC27-153E1A1C9CDD}"/>
              </a:ext>
            </a:extLst>
          </p:cNvPr>
          <p:cNvSpPr>
            <a:spLocks noGrp="1"/>
          </p:cNvSpPr>
          <p:nvPr>
            <p:ph type="pic" sz="quarter" idx="11"/>
          </p:nvPr>
        </p:nvSpPr>
        <p:spPr>
          <a:xfrm>
            <a:off x="6609794" y="690563"/>
            <a:ext cx="4747684" cy="4267200"/>
          </a:xfrm>
        </p:spPr>
        <p:txBody>
          <a:bodyPr/>
          <a:lstStyle/>
          <a:p>
            <a:r>
              <a:rPr lang="en-US"/>
              <a:t>Click icon to add picture</a:t>
            </a:r>
          </a:p>
        </p:txBody>
      </p:sp>
    </p:spTree>
    <p:extLst>
      <p:ext uri="{BB962C8B-B14F-4D97-AF65-F5344CB8AC3E}">
        <p14:creationId xmlns:p14="http://schemas.microsoft.com/office/powerpoint/2010/main" val="75881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5952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1"/>
            <a:ext cx="3932237" cy="352525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293056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62731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1"/>
            <a:ext cx="3932237" cy="35573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62609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2BB596-5451-4E43-A774-80A751BE58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9DB06050-AE7F-E242-97DC-DE3BC4D88F8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0333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act Information">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12DA42E-E29E-8442-94C1-AC54D70DD518}"/>
              </a:ext>
            </a:extLst>
          </p:cNvPr>
          <p:cNvSpPr>
            <a:spLocks noGrp="1"/>
          </p:cNvSpPr>
          <p:nvPr>
            <p:ph type="body" sz="quarter" idx="10" hasCustomPrompt="1"/>
          </p:nvPr>
        </p:nvSpPr>
        <p:spPr>
          <a:xfrm>
            <a:off x="820551" y="2107019"/>
            <a:ext cx="10516077" cy="480131"/>
          </a:xfrm>
        </p:spPr>
        <p:txBody>
          <a:bodyPr>
            <a:spAutoFit/>
          </a:bodyPr>
          <a:lstStyle>
            <a:lvl1pPr marL="0" indent="0">
              <a:buNone/>
              <a:defRPr/>
            </a:lvl1pPr>
          </a:lstStyle>
          <a:p>
            <a:pPr lvl="0"/>
            <a:r>
              <a:rPr lang="en-US" dirty="0"/>
              <a:t>Name</a:t>
            </a:r>
          </a:p>
        </p:txBody>
      </p:sp>
      <p:sp>
        <p:nvSpPr>
          <p:cNvPr id="13" name="Text Placeholder 9">
            <a:extLst>
              <a:ext uri="{FF2B5EF4-FFF2-40B4-BE49-F238E27FC236}">
                <a16:creationId xmlns:a16="http://schemas.microsoft.com/office/drawing/2014/main" id="{62B999D7-A76D-B741-B745-30280A6B16D7}"/>
              </a:ext>
            </a:extLst>
          </p:cNvPr>
          <p:cNvSpPr>
            <a:spLocks noGrp="1"/>
          </p:cNvSpPr>
          <p:nvPr>
            <p:ph type="body" sz="quarter" idx="11" hasCustomPrompt="1"/>
          </p:nvPr>
        </p:nvSpPr>
        <p:spPr>
          <a:xfrm>
            <a:off x="820551" y="2604238"/>
            <a:ext cx="10516077" cy="480131"/>
          </a:xfrm>
        </p:spPr>
        <p:txBody>
          <a:bodyPr>
            <a:spAutoFit/>
          </a:bodyPr>
          <a:lstStyle>
            <a:lvl1pPr marL="0" indent="0">
              <a:buNone/>
              <a:defRPr/>
            </a:lvl1pPr>
          </a:lstStyle>
          <a:p>
            <a:pPr lvl="0"/>
            <a:r>
              <a:rPr lang="en-US" dirty="0"/>
              <a:t>College</a:t>
            </a:r>
          </a:p>
        </p:txBody>
      </p:sp>
      <p:sp>
        <p:nvSpPr>
          <p:cNvPr id="14" name="Text Placeholder 9">
            <a:extLst>
              <a:ext uri="{FF2B5EF4-FFF2-40B4-BE49-F238E27FC236}">
                <a16:creationId xmlns:a16="http://schemas.microsoft.com/office/drawing/2014/main" id="{5CA1FD1C-6FE7-DD48-9178-AFF6A8C55535}"/>
              </a:ext>
            </a:extLst>
          </p:cNvPr>
          <p:cNvSpPr>
            <a:spLocks noGrp="1"/>
          </p:cNvSpPr>
          <p:nvPr>
            <p:ph type="body" sz="quarter" idx="12" hasCustomPrompt="1"/>
          </p:nvPr>
        </p:nvSpPr>
        <p:spPr>
          <a:xfrm>
            <a:off x="820551" y="3101457"/>
            <a:ext cx="10516077" cy="480131"/>
          </a:xfrm>
        </p:spPr>
        <p:txBody>
          <a:bodyPr>
            <a:spAutoFit/>
          </a:bodyPr>
          <a:lstStyle>
            <a:lvl1pPr marL="0" indent="0">
              <a:buNone/>
              <a:defRPr/>
            </a:lvl1pPr>
          </a:lstStyle>
          <a:p>
            <a:pPr lvl="0"/>
            <a:r>
              <a:rPr lang="en-US" dirty="0"/>
              <a:t>Department or Program Name</a:t>
            </a:r>
          </a:p>
        </p:txBody>
      </p:sp>
      <p:sp>
        <p:nvSpPr>
          <p:cNvPr id="15" name="Text Placeholder 9">
            <a:extLst>
              <a:ext uri="{FF2B5EF4-FFF2-40B4-BE49-F238E27FC236}">
                <a16:creationId xmlns:a16="http://schemas.microsoft.com/office/drawing/2014/main" id="{56EF9B5F-920F-8E4F-872D-C4D4C2C60FF5}"/>
              </a:ext>
            </a:extLst>
          </p:cNvPr>
          <p:cNvSpPr>
            <a:spLocks noGrp="1"/>
          </p:cNvSpPr>
          <p:nvPr>
            <p:ph type="body" sz="quarter" idx="13" hasCustomPrompt="1"/>
          </p:nvPr>
        </p:nvSpPr>
        <p:spPr>
          <a:xfrm>
            <a:off x="820551" y="3598676"/>
            <a:ext cx="10516077" cy="480131"/>
          </a:xfrm>
        </p:spPr>
        <p:txBody>
          <a:bodyPr>
            <a:spAutoFit/>
          </a:bodyPr>
          <a:lstStyle>
            <a:lvl1pPr marL="0" indent="0">
              <a:buNone/>
              <a:defRPr/>
            </a:lvl1pPr>
          </a:lstStyle>
          <a:p>
            <a:pPr lvl="0"/>
            <a:r>
              <a:rPr lang="en-US" dirty="0"/>
              <a:t>Website</a:t>
            </a:r>
          </a:p>
        </p:txBody>
      </p:sp>
      <p:sp>
        <p:nvSpPr>
          <p:cNvPr id="16" name="Text Placeholder 9">
            <a:extLst>
              <a:ext uri="{FF2B5EF4-FFF2-40B4-BE49-F238E27FC236}">
                <a16:creationId xmlns:a16="http://schemas.microsoft.com/office/drawing/2014/main" id="{B0EB2389-F780-2D4A-B2A3-2E10B3549B02}"/>
              </a:ext>
            </a:extLst>
          </p:cNvPr>
          <p:cNvSpPr>
            <a:spLocks noGrp="1"/>
          </p:cNvSpPr>
          <p:nvPr>
            <p:ph type="body" sz="quarter" idx="14" hasCustomPrompt="1"/>
          </p:nvPr>
        </p:nvSpPr>
        <p:spPr>
          <a:xfrm>
            <a:off x="820551" y="4095895"/>
            <a:ext cx="10516077" cy="480131"/>
          </a:xfrm>
        </p:spPr>
        <p:txBody>
          <a:bodyPr>
            <a:spAutoFit/>
          </a:bodyPr>
          <a:lstStyle>
            <a:lvl1pPr marL="0" indent="0">
              <a:buNone/>
              <a:defRPr/>
            </a:lvl1pPr>
          </a:lstStyle>
          <a:p>
            <a:pPr lvl="0"/>
            <a:r>
              <a:rPr lang="en-US" dirty="0"/>
              <a:t>Phone Number</a:t>
            </a:r>
          </a:p>
        </p:txBody>
      </p:sp>
      <p:sp>
        <p:nvSpPr>
          <p:cNvPr id="18" name="Text Placeholder 9">
            <a:extLst>
              <a:ext uri="{FF2B5EF4-FFF2-40B4-BE49-F238E27FC236}">
                <a16:creationId xmlns:a16="http://schemas.microsoft.com/office/drawing/2014/main" id="{85444114-988B-6D44-B79C-537507DF2B60}"/>
              </a:ext>
            </a:extLst>
          </p:cNvPr>
          <p:cNvSpPr>
            <a:spLocks noGrp="1"/>
          </p:cNvSpPr>
          <p:nvPr>
            <p:ph type="body" sz="quarter" idx="15" hasCustomPrompt="1"/>
          </p:nvPr>
        </p:nvSpPr>
        <p:spPr>
          <a:xfrm>
            <a:off x="820551" y="4593116"/>
            <a:ext cx="10516077" cy="480131"/>
          </a:xfrm>
        </p:spPr>
        <p:txBody>
          <a:bodyPr>
            <a:spAutoFit/>
          </a:bodyPr>
          <a:lstStyle>
            <a:lvl1pPr marL="0" indent="0">
              <a:buNone/>
              <a:defRPr/>
            </a:lvl1pPr>
          </a:lstStyle>
          <a:p>
            <a:pPr lvl="0"/>
            <a:r>
              <a:rPr lang="en-US" dirty="0"/>
              <a:t>Email</a:t>
            </a:r>
          </a:p>
        </p:txBody>
      </p:sp>
      <p:sp>
        <p:nvSpPr>
          <p:cNvPr id="19" name="TextBox 18">
            <a:extLst>
              <a:ext uri="{FF2B5EF4-FFF2-40B4-BE49-F238E27FC236}">
                <a16:creationId xmlns:a16="http://schemas.microsoft.com/office/drawing/2014/main" id="{F1ED535D-CF14-414F-994D-2D6881DC565E}"/>
              </a:ext>
            </a:extLst>
          </p:cNvPr>
          <p:cNvSpPr txBox="1"/>
          <p:nvPr/>
        </p:nvSpPr>
        <p:spPr>
          <a:xfrm>
            <a:off x="820552" y="978794"/>
            <a:ext cx="8108801" cy="707886"/>
          </a:xfrm>
          <a:prstGeom prst="rect">
            <a:avLst/>
          </a:prstGeom>
          <a:noFill/>
        </p:spPr>
        <p:txBody>
          <a:bodyPr wrap="square" rtlCol="0">
            <a:spAutoFit/>
          </a:bodyPr>
          <a:lstStyle/>
          <a:p>
            <a:r>
              <a:rPr lang="en-US" sz="4000" b="1" dirty="0">
                <a:solidFill>
                  <a:schemeClr val="tx2"/>
                </a:solidFill>
                <a:latin typeface="Tahoma" panose="020B0604030504040204" pitchFamily="34" charset="0"/>
                <a:ea typeface="Tahoma" panose="020B0604030504040204" pitchFamily="34" charset="0"/>
                <a:cs typeface="Tahoma" panose="020B0604030504040204" pitchFamily="34" charset="0"/>
              </a:rPr>
              <a:t>Contact Information</a:t>
            </a:r>
          </a:p>
        </p:txBody>
      </p:sp>
    </p:spTree>
    <p:extLst>
      <p:ext uri="{BB962C8B-B14F-4D97-AF65-F5344CB8AC3E}">
        <p14:creationId xmlns:p14="http://schemas.microsoft.com/office/powerpoint/2010/main" val="162279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Presentation Titl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664970"/>
            <a:ext cx="10363200" cy="1466291"/>
          </a:xfrm>
        </p:spPr>
        <p:txBody>
          <a:bodyPr anchor="t" anchorCtr="0"/>
          <a:lstStyle>
            <a:lvl1pPr algn="ctr">
              <a:defRPr sz="6000" b="1" i="0" cap="none" baseline="0">
                <a:solidFill>
                  <a:schemeClr val="bg1"/>
                </a:solidFill>
                <a:latin typeface="Tahoma" panose="020B0604030504040204" pitchFamily="34" charset="0"/>
              </a:defRPr>
            </a:lvl1pPr>
          </a:lstStyle>
          <a:p>
            <a:r>
              <a:rPr lang="en-US" dirty="0"/>
              <a:t>Presentation Title</a:t>
            </a:r>
          </a:p>
        </p:txBody>
      </p:sp>
      <p:sp>
        <p:nvSpPr>
          <p:cNvPr id="3" name="Subtitle 2"/>
          <p:cNvSpPr>
            <a:spLocks noGrp="1"/>
          </p:cNvSpPr>
          <p:nvPr>
            <p:ph type="subTitle" idx="1" hasCustomPrompt="1"/>
          </p:nvPr>
        </p:nvSpPr>
        <p:spPr>
          <a:xfrm>
            <a:off x="1524000" y="2152971"/>
            <a:ext cx="9144000" cy="828294"/>
          </a:xfrm>
        </p:spPr>
        <p:txBody>
          <a:bodyPr/>
          <a:lstStyle>
            <a:lvl1pPr marL="0" indent="0" algn="ctr">
              <a:buNone/>
              <a:defRPr sz="3200" cap="all"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p>
        </p:txBody>
      </p:sp>
      <p:sp>
        <p:nvSpPr>
          <p:cNvPr id="5" name="Text Placeholder 4">
            <a:extLst>
              <a:ext uri="{FF2B5EF4-FFF2-40B4-BE49-F238E27FC236}">
                <a16:creationId xmlns:a16="http://schemas.microsoft.com/office/drawing/2014/main" id="{EAB5B5FA-38C5-9149-9DA4-F4028C9667AB}"/>
              </a:ext>
            </a:extLst>
          </p:cNvPr>
          <p:cNvSpPr>
            <a:spLocks noGrp="1"/>
          </p:cNvSpPr>
          <p:nvPr>
            <p:ph type="body" sz="quarter" idx="10" hasCustomPrompt="1"/>
          </p:nvPr>
        </p:nvSpPr>
        <p:spPr>
          <a:xfrm>
            <a:off x="2969977" y="3009501"/>
            <a:ext cx="6233583" cy="334963"/>
          </a:xfrm>
        </p:spPr>
        <p:txBody>
          <a:bodyPr>
            <a:noAutofit/>
          </a:bodyPr>
          <a:lstStyle>
            <a:lvl1pPr marL="0" indent="0" algn="ctr">
              <a:buNone/>
              <a:defRPr sz="2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Name of Presenter and Title</a:t>
            </a:r>
          </a:p>
        </p:txBody>
      </p:sp>
      <p:sp>
        <p:nvSpPr>
          <p:cNvPr id="13" name="Text Placeholder 4">
            <a:extLst>
              <a:ext uri="{FF2B5EF4-FFF2-40B4-BE49-F238E27FC236}">
                <a16:creationId xmlns:a16="http://schemas.microsoft.com/office/drawing/2014/main" id="{932339FA-DA32-A74D-BF3D-0857B2EA0233}"/>
              </a:ext>
            </a:extLst>
          </p:cNvPr>
          <p:cNvSpPr>
            <a:spLocks noGrp="1"/>
          </p:cNvSpPr>
          <p:nvPr>
            <p:ph type="body" sz="quarter" idx="11" hasCustomPrompt="1"/>
          </p:nvPr>
        </p:nvSpPr>
        <p:spPr>
          <a:xfrm>
            <a:off x="914401" y="3470502"/>
            <a:ext cx="4950937" cy="652749"/>
          </a:xfrm>
        </p:spPr>
        <p:txBody>
          <a:bodyPr anchor="ctr">
            <a:normAutofit/>
          </a:bodyPr>
          <a:lstStyle>
            <a:lvl1pPr marL="0" indent="0" algn="r">
              <a:buNone/>
              <a:defRPr sz="18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College Name</a:t>
            </a:r>
          </a:p>
        </p:txBody>
      </p:sp>
      <p:sp>
        <p:nvSpPr>
          <p:cNvPr id="15" name="Text Placeholder 4">
            <a:extLst>
              <a:ext uri="{FF2B5EF4-FFF2-40B4-BE49-F238E27FC236}">
                <a16:creationId xmlns:a16="http://schemas.microsoft.com/office/drawing/2014/main" id="{4C4E1DC7-B849-7A47-B34C-CA67D6F4605F}"/>
              </a:ext>
            </a:extLst>
          </p:cNvPr>
          <p:cNvSpPr>
            <a:spLocks noGrp="1"/>
          </p:cNvSpPr>
          <p:nvPr>
            <p:ph type="body" sz="quarter" idx="12" hasCustomPrompt="1"/>
          </p:nvPr>
        </p:nvSpPr>
        <p:spPr>
          <a:xfrm>
            <a:off x="6308194" y="3470502"/>
            <a:ext cx="4950937" cy="652749"/>
          </a:xfrm>
        </p:spPr>
        <p:txBody>
          <a:bodyPr anchor="ctr">
            <a:normAutofit/>
          </a:bodyPr>
          <a:lstStyle>
            <a:lvl1pPr marL="0" indent="0" algn="l">
              <a:buNone/>
              <a:defRPr sz="18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Department or program</a:t>
            </a:r>
          </a:p>
        </p:txBody>
      </p:sp>
      <p:cxnSp>
        <p:nvCxnSpPr>
          <p:cNvPr id="19" name="Straight Connector 18">
            <a:extLst>
              <a:ext uri="{FF2B5EF4-FFF2-40B4-BE49-F238E27FC236}">
                <a16:creationId xmlns:a16="http://schemas.microsoft.com/office/drawing/2014/main" id="{5179D0B7-8287-5C4F-BABF-8970B3680353}"/>
              </a:ext>
            </a:extLst>
          </p:cNvPr>
          <p:cNvCxnSpPr/>
          <p:nvPr/>
        </p:nvCxnSpPr>
        <p:spPr>
          <a:xfrm>
            <a:off x="6090139" y="3444125"/>
            <a:ext cx="0" cy="705845"/>
          </a:xfrm>
          <a:prstGeom prst="line">
            <a:avLst/>
          </a:prstGeom>
        </p:spPr>
        <p:style>
          <a:lnRef idx="3">
            <a:schemeClr val="accent4"/>
          </a:lnRef>
          <a:fillRef idx="0">
            <a:schemeClr val="accent4"/>
          </a:fillRef>
          <a:effectRef idx="2">
            <a:schemeClr val="accent4"/>
          </a:effectRef>
          <a:fontRef idx="minor">
            <a:schemeClr val="tx1"/>
          </a:fontRef>
        </p:style>
      </p:cxnSp>
      <p:grpSp>
        <p:nvGrpSpPr>
          <p:cNvPr id="12" name="Group 11">
            <a:extLst>
              <a:ext uri="{FF2B5EF4-FFF2-40B4-BE49-F238E27FC236}">
                <a16:creationId xmlns:a16="http://schemas.microsoft.com/office/drawing/2014/main" id="{721E472E-FA17-3147-BC6C-2D88402710C6}"/>
              </a:ext>
            </a:extLst>
          </p:cNvPr>
          <p:cNvGrpSpPr/>
          <p:nvPr userDrawn="1"/>
        </p:nvGrpSpPr>
        <p:grpSpPr>
          <a:xfrm>
            <a:off x="5466904" y="4357316"/>
            <a:ext cx="1246470" cy="1362213"/>
            <a:chOff x="5183237" y="4557650"/>
            <a:chExt cx="1408176" cy="1538935"/>
          </a:xfrm>
        </p:grpSpPr>
        <p:sp>
          <p:nvSpPr>
            <p:cNvPr id="16" name="Rectangle 15">
              <a:extLst>
                <a:ext uri="{FF2B5EF4-FFF2-40B4-BE49-F238E27FC236}">
                  <a16:creationId xmlns:a16="http://schemas.microsoft.com/office/drawing/2014/main" id="{CB7F97CF-82D8-604E-A2FC-404679F78C71}"/>
                </a:ext>
              </a:extLst>
            </p:cNvPr>
            <p:cNvSpPr/>
            <p:nvPr/>
          </p:nvSpPr>
          <p:spPr>
            <a:xfrm>
              <a:off x="5183237" y="4557650"/>
              <a:ext cx="1408176" cy="15389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pic>
          <p:nvPicPr>
            <p:cNvPr id="18" name="Picture 17">
              <a:extLst>
                <a:ext uri="{FF2B5EF4-FFF2-40B4-BE49-F238E27FC236}">
                  <a16:creationId xmlns:a16="http://schemas.microsoft.com/office/drawing/2014/main" id="{24379675-C1E3-D447-A067-DA9195F72B34}"/>
                </a:ext>
              </a:extLst>
            </p:cNvPr>
            <p:cNvPicPr>
              <a:picLocks noChangeAspect="1"/>
            </p:cNvPicPr>
            <p:nvPr/>
          </p:nvPicPr>
          <p:blipFill>
            <a:blip r:embed="rId3"/>
            <a:stretch>
              <a:fillRect/>
            </a:stretch>
          </p:blipFill>
          <p:spPr>
            <a:xfrm>
              <a:off x="5378407" y="4756048"/>
              <a:ext cx="1012320" cy="1135773"/>
            </a:xfrm>
            <a:prstGeom prst="rect">
              <a:avLst/>
            </a:prstGeom>
          </p:spPr>
        </p:pic>
      </p:grpSp>
      <p:pic>
        <p:nvPicPr>
          <p:cNvPr id="20" name="Picture 19">
            <a:extLst>
              <a:ext uri="{FF2B5EF4-FFF2-40B4-BE49-F238E27FC236}">
                <a16:creationId xmlns:a16="http://schemas.microsoft.com/office/drawing/2014/main" id="{69118FA1-0FB8-964B-8052-245795C2AFD2}"/>
              </a:ext>
            </a:extLst>
          </p:cNvPr>
          <p:cNvPicPr>
            <a:picLocks noChangeAspect="1"/>
          </p:cNvPicPr>
          <p:nvPr userDrawn="1"/>
        </p:nvPicPr>
        <p:blipFill>
          <a:blip r:embed="rId4"/>
          <a:stretch>
            <a:fillRect/>
          </a:stretch>
        </p:blipFill>
        <p:spPr>
          <a:xfrm>
            <a:off x="4248765" y="5857643"/>
            <a:ext cx="3682749" cy="526107"/>
          </a:xfrm>
          <a:prstGeom prst="rect">
            <a:avLst/>
          </a:prstGeom>
        </p:spPr>
      </p:pic>
      <p:pic>
        <p:nvPicPr>
          <p:cNvPr id="21" name="Picture 20">
            <a:extLst>
              <a:ext uri="{FF2B5EF4-FFF2-40B4-BE49-F238E27FC236}">
                <a16:creationId xmlns:a16="http://schemas.microsoft.com/office/drawing/2014/main" id="{0CA4F443-8EF7-3849-AC57-24B003E56E46}"/>
              </a:ext>
            </a:extLst>
          </p:cNvPr>
          <p:cNvPicPr>
            <a:picLocks noChangeAspect="1"/>
          </p:cNvPicPr>
          <p:nvPr userDrawn="1"/>
        </p:nvPicPr>
        <p:blipFill>
          <a:blip r:embed="rId5"/>
          <a:stretch>
            <a:fillRect/>
          </a:stretch>
        </p:blipFill>
        <p:spPr>
          <a:xfrm>
            <a:off x="4080307" y="6278704"/>
            <a:ext cx="4019664" cy="401966"/>
          </a:xfrm>
          <a:prstGeom prst="rect">
            <a:avLst/>
          </a:prstGeom>
        </p:spPr>
      </p:pic>
    </p:spTree>
    <p:extLst>
      <p:ext uri="{BB962C8B-B14F-4D97-AF65-F5344CB8AC3E}">
        <p14:creationId xmlns:p14="http://schemas.microsoft.com/office/powerpoint/2010/main" val="265326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vider Slid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61766"/>
            <a:ext cx="10363200" cy="1466291"/>
          </a:xfrm>
        </p:spPr>
        <p:txBody>
          <a:bodyPr anchor="t" anchorCtr="0"/>
          <a:lstStyle>
            <a:lvl1pPr algn="ctr">
              <a:defRPr sz="6000" b="1" i="0" cap="none" baseline="0">
                <a:solidFill>
                  <a:schemeClr val="bg1"/>
                </a:solidFill>
                <a:latin typeface="Tahoma" panose="020B0604030504040204" pitchFamily="34" charset="0"/>
              </a:defRPr>
            </a:lvl1pPr>
          </a:lstStyle>
          <a:p>
            <a:r>
              <a:rPr lang="en-US" dirty="0"/>
              <a:t>Divider Slide</a:t>
            </a:r>
          </a:p>
        </p:txBody>
      </p:sp>
      <p:sp>
        <p:nvSpPr>
          <p:cNvPr id="3" name="Subtitle 2"/>
          <p:cNvSpPr>
            <a:spLocks noGrp="1"/>
          </p:cNvSpPr>
          <p:nvPr>
            <p:ph type="subTitle" idx="1" hasCustomPrompt="1"/>
          </p:nvPr>
        </p:nvSpPr>
        <p:spPr>
          <a:xfrm>
            <a:off x="1524000" y="3149767"/>
            <a:ext cx="9144000" cy="828294"/>
          </a:xfrm>
        </p:spPr>
        <p:txBody>
          <a:bodyPr/>
          <a:lstStyle>
            <a:lvl1pPr marL="0" indent="0" algn="ctr">
              <a:buNone/>
              <a:defRPr sz="3200" cap="all"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spTree>
    <p:extLst>
      <p:ext uri="{BB962C8B-B14F-4D97-AF65-F5344CB8AC3E}">
        <p14:creationId xmlns:p14="http://schemas.microsoft.com/office/powerpoint/2010/main" val="237434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Presentation Title 2">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5BBC21DA-BB37-9447-AE99-A5671996BECD}"/>
              </a:ext>
            </a:extLst>
          </p:cNvPr>
          <p:cNvSpPr>
            <a:spLocks noGrp="1"/>
          </p:cNvSpPr>
          <p:nvPr>
            <p:ph type="pic" sz="quarter" idx="13"/>
          </p:nvPr>
        </p:nvSpPr>
        <p:spPr>
          <a:xfrm>
            <a:off x="0" y="0"/>
            <a:ext cx="4391187" cy="6858000"/>
          </a:xfrm>
        </p:spPr>
        <p:txBody>
          <a:bodyPr/>
          <a:lstStyle/>
          <a:p>
            <a:r>
              <a:rPr lang="en-US"/>
              <a:t>Click icon to add picture</a:t>
            </a:r>
            <a:endParaRPr lang="en-US" dirty="0"/>
          </a:p>
        </p:txBody>
      </p:sp>
      <p:sp>
        <p:nvSpPr>
          <p:cNvPr id="16" name="Rectangle 15">
            <a:extLst>
              <a:ext uri="{FF2B5EF4-FFF2-40B4-BE49-F238E27FC236}">
                <a16:creationId xmlns:a16="http://schemas.microsoft.com/office/drawing/2014/main" id="{21CD90CA-AF2E-8449-8E84-D6C56326C15A}"/>
              </a:ext>
            </a:extLst>
          </p:cNvPr>
          <p:cNvSpPr/>
          <p:nvPr/>
        </p:nvSpPr>
        <p:spPr>
          <a:xfrm>
            <a:off x="4391187" y="0"/>
            <a:ext cx="780081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Rectangle 4">
            <a:extLst>
              <a:ext uri="{FF2B5EF4-FFF2-40B4-BE49-F238E27FC236}">
                <a16:creationId xmlns:a16="http://schemas.microsoft.com/office/drawing/2014/main" id="{91D5B3CF-5810-EF40-8451-52B286E53328}"/>
              </a:ext>
            </a:extLst>
          </p:cNvPr>
          <p:cNvSpPr/>
          <p:nvPr/>
        </p:nvSpPr>
        <p:spPr>
          <a:xfrm>
            <a:off x="4240260" y="0"/>
            <a:ext cx="4428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itle 1">
            <a:extLst>
              <a:ext uri="{FF2B5EF4-FFF2-40B4-BE49-F238E27FC236}">
                <a16:creationId xmlns:a16="http://schemas.microsoft.com/office/drawing/2014/main" id="{F3EFAC79-FBE2-DF48-8813-6E47C2638C11}"/>
              </a:ext>
            </a:extLst>
          </p:cNvPr>
          <p:cNvSpPr>
            <a:spLocks noGrp="1"/>
          </p:cNvSpPr>
          <p:nvPr>
            <p:ph type="ctrTitle" hasCustomPrompt="1"/>
          </p:nvPr>
        </p:nvSpPr>
        <p:spPr>
          <a:xfrm>
            <a:off x="5212729" y="510442"/>
            <a:ext cx="6700299" cy="1080247"/>
          </a:xfrm>
        </p:spPr>
        <p:txBody>
          <a:bodyPr anchor="t" anchorCtr="0">
            <a:noAutofit/>
          </a:bodyPr>
          <a:lstStyle>
            <a:lvl1pPr algn="ctr">
              <a:defRPr sz="4000" b="1" i="0" cap="none" baseline="0">
                <a:solidFill>
                  <a:schemeClr val="bg1"/>
                </a:solidFill>
                <a:latin typeface="Tahoma" panose="020B0604030504040204" pitchFamily="34" charset="0"/>
              </a:defRPr>
            </a:lvl1pPr>
          </a:lstStyle>
          <a:p>
            <a:r>
              <a:rPr lang="en-US" dirty="0"/>
              <a:t>Presentation Title</a:t>
            </a:r>
          </a:p>
        </p:txBody>
      </p:sp>
      <p:sp>
        <p:nvSpPr>
          <p:cNvPr id="12" name="Subtitle 2">
            <a:extLst>
              <a:ext uri="{FF2B5EF4-FFF2-40B4-BE49-F238E27FC236}">
                <a16:creationId xmlns:a16="http://schemas.microsoft.com/office/drawing/2014/main" id="{5183B407-5E80-E943-A014-BDCB3E4C4FAC}"/>
              </a:ext>
            </a:extLst>
          </p:cNvPr>
          <p:cNvSpPr>
            <a:spLocks noGrp="1"/>
          </p:cNvSpPr>
          <p:nvPr>
            <p:ph type="subTitle" idx="1" hasCustomPrompt="1"/>
          </p:nvPr>
        </p:nvSpPr>
        <p:spPr>
          <a:xfrm>
            <a:off x="5874115" y="1598800"/>
            <a:ext cx="5514661" cy="828294"/>
          </a:xfrm>
        </p:spPr>
        <p:txBody>
          <a:bodyPr/>
          <a:lstStyle>
            <a:lvl1pPr marL="0" indent="0" algn="ctr">
              <a:buNone/>
              <a:defRPr sz="3200" cap="all"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p>
        </p:txBody>
      </p:sp>
      <p:sp>
        <p:nvSpPr>
          <p:cNvPr id="13" name="Text Placeholder 4">
            <a:extLst>
              <a:ext uri="{FF2B5EF4-FFF2-40B4-BE49-F238E27FC236}">
                <a16:creationId xmlns:a16="http://schemas.microsoft.com/office/drawing/2014/main" id="{0FF14268-F6DF-AE49-B746-8341CDE32594}"/>
              </a:ext>
            </a:extLst>
          </p:cNvPr>
          <p:cNvSpPr>
            <a:spLocks noGrp="1"/>
          </p:cNvSpPr>
          <p:nvPr>
            <p:ph type="body" sz="quarter" idx="10" hasCustomPrompt="1"/>
          </p:nvPr>
        </p:nvSpPr>
        <p:spPr>
          <a:xfrm>
            <a:off x="6089509" y="2494696"/>
            <a:ext cx="5083876" cy="334963"/>
          </a:xfrm>
        </p:spPr>
        <p:txBody>
          <a:bodyPr>
            <a:normAutofit/>
          </a:bodyPr>
          <a:lstStyle>
            <a:lvl1pPr marL="0" indent="0" algn="ctr">
              <a:buNone/>
              <a:defRPr sz="2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Name of Presenter and Title</a:t>
            </a:r>
          </a:p>
        </p:txBody>
      </p:sp>
      <p:sp>
        <p:nvSpPr>
          <p:cNvPr id="14" name="Text Placeholder 4">
            <a:extLst>
              <a:ext uri="{FF2B5EF4-FFF2-40B4-BE49-F238E27FC236}">
                <a16:creationId xmlns:a16="http://schemas.microsoft.com/office/drawing/2014/main" id="{9C5AD891-4FCC-0446-93A5-2DB1541B0499}"/>
              </a:ext>
            </a:extLst>
          </p:cNvPr>
          <p:cNvSpPr>
            <a:spLocks noGrp="1"/>
          </p:cNvSpPr>
          <p:nvPr>
            <p:ph type="body" sz="quarter" idx="11" hasCustomPrompt="1"/>
          </p:nvPr>
        </p:nvSpPr>
        <p:spPr>
          <a:xfrm>
            <a:off x="6087409" y="2932977"/>
            <a:ext cx="4950937" cy="652749"/>
          </a:xfrm>
        </p:spPr>
        <p:txBody>
          <a:bodyPr anchor="ctr">
            <a:normAutofit/>
          </a:bodyPr>
          <a:lstStyle>
            <a:lvl1pPr marL="0" indent="0" algn="ctr">
              <a:buNone/>
              <a:defRPr sz="18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College Name</a:t>
            </a:r>
          </a:p>
        </p:txBody>
      </p:sp>
      <p:sp>
        <p:nvSpPr>
          <p:cNvPr id="15" name="Text Placeholder 4">
            <a:extLst>
              <a:ext uri="{FF2B5EF4-FFF2-40B4-BE49-F238E27FC236}">
                <a16:creationId xmlns:a16="http://schemas.microsoft.com/office/drawing/2014/main" id="{09EBC9F5-88EB-8443-B256-F5EF5358DF4D}"/>
              </a:ext>
            </a:extLst>
          </p:cNvPr>
          <p:cNvSpPr>
            <a:spLocks noGrp="1"/>
          </p:cNvSpPr>
          <p:nvPr>
            <p:ph type="body" sz="quarter" idx="12" hasCustomPrompt="1"/>
          </p:nvPr>
        </p:nvSpPr>
        <p:spPr>
          <a:xfrm>
            <a:off x="6087406" y="3865608"/>
            <a:ext cx="4950937" cy="652749"/>
          </a:xfrm>
        </p:spPr>
        <p:txBody>
          <a:bodyPr anchor="ctr">
            <a:normAutofit/>
          </a:bodyPr>
          <a:lstStyle>
            <a:lvl1pPr marL="0" indent="0" algn="ctr">
              <a:buNone/>
              <a:defRPr sz="18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Department or program</a:t>
            </a:r>
          </a:p>
        </p:txBody>
      </p:sp>
      <p:cxnSp>
        <p:nvCxnSpPr>
          <p:cNvPr id="17" name="Straight Connector 16">
            <a:extLst>
              <a:ext uri="{FF2B5EF4-FFF2-40B4-BE49-F238E27FC236}">
                <a16:creationId xmlns:a16="http://schemas.microsoft.com/office/drawing/2014/main" id="{F474E4EE-A9AB-F74A-BA9F-547C75AA6EF1}"/>
              </a:ext>
            </a:extLst>
          </p:cNvPr>
          <p:cNvCxnSpPr>
            <a:cxnSpLocks/>
          </p:cNvCxnSpPr>
          <p:nvPr/>
        </p:nvCxnSpPr>
        <p:spPr>
          <a:xfrm flipH="1">
            <a:off x="6914890" y="3706773"/>
            <a:ext cx="3295972" cy="0"/>
          </a:xfrm>
          <a:prstGeom prst="line">
            <a:avLst/>
          </a:prstGeom>
        </p:spPr>
        <p:style>
          <a:lnRef idx="3">
            <a:schemeClr val="accent4"/>
          </a:lnRef>
          <a:fillRef idx="0">
            <a:schemeClr val="accent4"/>
          </a:fillRef>
          <a:effectRef idx="2">
            <a:schemeClr val="accent4"/>
          </a:effectRef>
          <a:fontRef idx="minor">
            <a:schemeClr val="tx1"/>
          </a:fontRef>
        </p:style>
      </p:cxnSp>
      <p:grpSp>
        <p:nvGrpSpPr>
          <p:cNvPr id="2" name="Group 1">
            <a:extLst>
              <a:ext uri="{FF2B5EF4-FFF2-40B4-BE49-F238E27FC236}">
                <a16:creationId xmlns:a16="http://schemas.microsoft.com/office/drawing/2014/main" id="{F16AC8E3-A13C-5249-AE91-77E2638596D7}"/>
              </a:ext>
            </a:extLst>
          </p:cNvPr>
          <p:cNvGrpSpPr/>
          <p:nvPr userDrawn="1"/>
        </p:nvGrpSpPr>
        <p:grpSpPr>
          <a:xfrm>
            <a:off x="6777059" y="4677191"/>
            <a:ext cx="3571630" cy="1966321"/>
            <a:chOff x="6225441" y="4208968"/>
            <a:chExt cx="4541144" cy="2500076"/>
          </a:xfrm>
        </p:grpSpPr>
        <p:grpSp>
          <p:nvGrpSpPr>
            <p:cNvPr id="22" name="Group 21">
              <a:extLst>
                <a:ext uri="{FF2B5EF4-FFF2-40B4-BE49-F238E27FC236}">
                  <a16:creationId xmlns:a16="http://schemas.microsoft.com/office/drawing/2014/main" id="{43341818-3560-954D-AF7F-F81CB49B1541}"/>
                </a:ext>
              </a:extLst>
            </p:cNvPr>
            <p:cNvGrpSpPr/>
            <p:nvPr userDrawn="1"/>
          </p:nvGrpSpPr>
          <p:grpSpPr>
            <a:xfrm>
              <a:off x="7801157" y="4208968"/>
              <a:ext cx="1408176" cy="1538935"/>
              <a:chOff x="5183237" y="4557650"/>
              <a:chExt cx="1408176" cy="1538935"/>
            </a:xfrm>
          </p:grpSpPr>
          <p:sp>
            <p:nvSpPr>
              <p:cNvPr id="23" name="Rectangle 22">
                <a:extLst>
                  <a:ext uri="{FF2B5EF4-FFF2-40B4-BE49-F238E27FC236}">
                    <a16:creationId xmlns:a16="http://schemas.microsoft.com/office/drawing/2014/main" id="{AE197488-CDC0-B04D-9D7A-48424C7D2B80}"/>
                  </a:ext>
                </a:extLst>
              </p:cNvPr>
              <p:cNvSpPr/>
              <p:nvPr/>
            </p:nvSpPr>
            <p:spPr>
              <a:xfrm>
                <a:off x="5183237" y="4557650"/>
                <a:ext cx="1408176" cy="15389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pic>
            <p:nvPicPr>
              <p:cNvPr id="24" name="Picture 23">
                <a:extLst>
                  <a:ext uri="{FF2B5EF4-FFF2-40B4-BE49-F238E27FC236}">
                    <a16:creationId xmlns:a16="http://schemas.microsoft.com/office/drawing/2014/main" id="{5336E71E-2A1B-D842-9AF5-382C5B2E75F4}"/>
                  </a:ext>
                </a:extLst>
              </p:cNvPr>
              <p:cNvPicPr>
                <a:picLocks noChangeAspect="1"/>
              </p:cNvPicPr>
              <p:nvPr/>
            </p:nvPicPr>
            <p:blipFill>
              <a:blip r:embed="rId2"/>
              <a:stretch>
                <a:fillRect/>
              </a:stretch>
            </p:blipFill>
            <p:spPr>
              <a:xfrm>
                <a:off x="5378407" y="4756048"/>
                <a:ext cx="1012320" cy="1135773"/>
              </a:xfrm>
              <a:prstGeom prst="rect">
                <a:avLst/>
              </a:prstGeom>
            </p:spPr>
          </p:pic>
        </p:grpSp>
        <p:pic>
          <p:nvPicPr>
            <p:cNvPr id="25" name="Picture 24">
              <a:extLst>
                <a:ext uri="{FF2B5EF4-FFF2-40B4-BE49-F238E27FC236}">
                  <a16:creationId xmlns:a16="http://schemas.microsoft.com/office/drawing/2014/main" id="{D73F8890-C5DB-1445-BF32-8AB6914231AE}"/>
                </a:ext>
              </a:extLst>
            </p:cNvPr>
            <p:cNvPicPr>
              <a:picLocks noChangeAspect="1"/>
            </p:cNvPicPr>
            <p:nvPr userDrawn="1"/>
          </p:nvPicPr>
          <p:blipFill>
            <a:blip r:embed="rId3"/>
            <a:stretch>
              <a:fillRect/>
            </a:stretch>
          </p:blipFill>
          <p:spPr>
            <a:xfrm>
              <a:off x="6415753" y="5817765"/>
              <a:ext cx="4160520" cy="594360"/>
            </a:xfrm>
            <a:prstGeom prst="rect">
              <a:avLst/>
            </a:prstGeom>
          </p:spPr>
        </p:pic>
        <p:pic>
          <p:nvPicPr>
            <p:cNvPr id="27" name="Picture 26">
              <a:extLst>
                <a:ext uri="{FF2B5EF4-FFF2-40B4-BE49-F238E27FC236}">
                  <a16:creationId xmlns:a16="http://schemas.microsoft.com/office/drawing/2014/main" id="{1A06A18E-9EDF-5144-8836-58D712EF0295}"/>
                </a:ext>
              </a:extLst>
            </p:cNvPr>
            <p:cNvPicPr>
              <a:picLocks noChangeAspect="1"/>
            </p:cNvPicPr>
            <p:nvPr userDrawn="1"/>
          </p:nvPicPr>
          <p:blipFill>
            <a:blip r:embed="rId4"/>
            <a:stretch>
              <a:fillRect/>
            </a:stretch>
          </p:blipFill>
          <p:spPr>
            <a:xfrm>
              <a:off x="6225441" y="6254930"/>
              <a:ext cx="4541144" cy="454114"/>
            </a:xfrm>
            <a:prstGeom prst="rect">
              <a:avLst/>
            </a:prstGeom>
          </p:spPr>
        </p:pic>
      </p:grpSp>
    </p:spTree>
    <p:extLst>
      <p:ext uri="{BB962C8B-B14F-4D97-AF65-F5344CB8AC3E}">
        <p14:creationId xmlns:p14="http://schemas.microsoft.com/office/powerpoint/2010/main" val="250442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esentation Title 3">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1D5B3CF-5810-EF40-8451-52B286E53328}"/>
              </a:ext>
            </a:extLst>
          </p:cNvPr>
          <p:cNvSpPr/>
          <p:nvPr/>
        </p:nvSpPr>
        <p:spPr>
          <a:xfrm>
            <a:off x="0" y="502920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itle 1">
            <a:extLst>
              <a:ext uri="{FF2B5EF4-FFF2-40B4-BE49-F238E27FC236}">
                <a16:creationId xmlns:a16="http://schemas.microsoft.com/office/drawing/2014/main" id="{F3EFAC79-FBE2-DF48-8813-6E47C2638C11}"/>
              </a:ext>
            </a:extLst>
          </p:cNvPr>
          <p:cNvSpPr>
            <a:spLocks noGrp="1"/>
          </p:cNvSpPr>
          <p:nvPr>
            <p:ph type="ctrTitle" hasCustomPrompt="1"/>
          </p:nvPr>
        </p:nvSpPr>
        <p:spPr>
          <a:xfrm>
            <a:off x="914400" y="476996"/>
            <a:ext cx="10363200" cy="1466291"/>
          </a:xfrm>
        </p:spPr>
        <p:txBody>
          <a:bodyPr anchor="t" anchorCtr="0"/>
          <a:lstStyle>
            <a:lvl1pPr algn="ctr">
              <a:defRPr sz="6000" b="1" i="0" cap="none" baseline="0">
                <a:solidFill>
                  <a:schemeClr val="bg1"/>
                </a:solidFill>
                <a:latin typeface="Tahoma" panose="020B0604030504040204" pitchFamily="34" charset="0"/>
              </a:defRPr>
            </a:lvl1pPr>
          </a:lstStyle>
          <a:p>
            <a:r>
              <a:rPr lang="en-US" dirty="0"/>
              <a:t>Presentation Title</a:t>
            </a:r>
          </a:p>
        </p:txBody>
      </p:sp>
      <p:sp>
        <p:nvSpPr>
          <p:cNvPr id="12" name="Subtitle 2">
            <a:extLst>
              <a:ext uri="{FF2B5EF4-FFF2-40B4-BE49-F238E27FC236}">
                <a16:creationId xmlns:a16="http://schemas.microsoft.com/office/drawing/2014/main" id="{5183B407-5E80-E943-A014-BDCB3E4C4FAC}"/>
              </a:ext>
            </a:extLst>
          </p:cNvPr>
          <p:cNvSpPr>
            <a:spLocks noGrp="1"/>
          </p:cNvSpPr>
          <p:nvPr>
            <p:ph type="subTitle" idx="1" hasCustomPrompt="1"/>
          </p:nvPr>
        </p:nvSpPr>
        <p:spPr>
          <a:xfrm>
            <a:off x="1524000" y="1964997"/>
            <a:ext cx="9144000" cy="828294"/>
          </a:xfrm>
        </p:spPr>
        <p:txBody>
          <a:bodyPr/>
          <a:lstStyle>
            <a:lvl1pPr marL="0" indent="0" algn="ctr">
              <a:buNone/>
              <a:defRPr sz="3200" cap="all"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p>
        </p:txBody>
      </p:sp>
      <p:sp>
        <p:nvSpPr>
          <p:cNvPr id="13" name="Text Placeholder 4">
            <a:extLst>
              <a:ext uri="{FF2B5EF4-FFF2-40B4-BE49-F238E27FC236}">
                <a16:creationId xmlns:a16="http://schemas.microsoft.com/office/drawing/2014/main" id="{0FF14268-F6DF-AE49-B746-8341CDE32594}"/>
              </a:ext>
            </a:extLst>
          </p:cNvPr>
          <p:cNvSpPr>
            <a:spLocks noGrp="1"/>
          </p:cNvSpPr>
          <p:nvPr>
            <p:ph type="body" sz="quarter" idx="10" hasCustomPrompt="1"/>
          </p:nvPr>
        </p:nvSpPr>
        <p:spPr>
          <a:xfrm>
            <a:off x="2969977" y="2816316"/>
            <a:ext cx="6233583" cy="334963"/>
          </a:xfrm>
        </p:spPr>
        <p:txBody>
          <a:bodyPr>
            <a:normAutofit/>
          </a:bodyPr>
          <a:lstStyle>
            <a:lvl1pPr marL="0" indent="0" algn="ctr">
              <a:buNone/>
              <a:defRPr sz="2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Name of Presenter and Title</a:t>
            </a:r>
          </a:p>
        </p:txBody>
      </p:sp>
      <p:sp>
        <p:nvSpPr>
          <p:cNvPr id="14" name="Text Placeholder 4">
            <a:extLst>
              <a:ext uri="{FF2B5EF4-FFF2-40B4-BE49-F238E27FC236}">
                <a16:creationId xmlns:a16="http://schemas.microsoft.com/office/drawing/2014/main" id="{9C5AD891-4FCC-0446-93A5-2DB1541B0499}"/>
              </a:ext>
            </a:extLst>
          </p:cNvPr>
          <p:cNvSpPr>
            <a:spLocks noGrp="1"/>
          </p:cNvSpPr>
          <p:nvPr>
            <p:ph type="body" sz="quarter" idx="11" hasCustomPrompt="1"/>
          </p:nvPr>
        </p:nvSpPr>
        <p:spPr>
          <a:xfrm>
            <a:off x="914401" y="3277317"/>
            <a:ext cx="4950937" cy="652749"/>
          </a:xfrm>
        </p:spPr>
        <p:txBody>
          <a:bodyPr anchor="ctr">
            <a:normAutofit/>
          </a:bodyPr>
          <a:lstStyle>
            <a:lvl1pPr marL="0" indent="0" algn="r">
              <a:buNone/>
              <a:defRPr sz="18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College Name</a:t>
            </a:r>
          </a:p>
        </p:txBody>
      </p:sp>
      <p:sp>
        <p:nvSpPr>
          <p:cNvPr id="15" name="Text Placeholder 4">
            <a:extLst>
              <a:ext uri="{FF2B5EF4-FFF2-40B4-BE49-F238E27FC236}">
                <a16:creationId xmlns:a16="http://schemas.microsoft.com/office/drawing/2014/main" id="{09EBC9F5-88EB-8443-B256-F5EF5358DF4D}"/>
              </a:ext>
            </a:extLst>
          </p:cNvPr>
          <p:cNvSpPr>
            <a:spLocks noGrp="1"/>
          </p:cNvSpPr>
          <p:nvPr>
            <p:ph type="body" sz="quarter" idx="12" hasCustomPrompt="1"/>
          </p:nvPr>
        </p:nvSpPr>
        <p:spPr>
          <a:xfrm>
            <a:off x="6308194" y="3277317"/>
            <a:ext cx="4950937" cy="652749"/>
          </a:xfrm>
        </p:spPr>
        <p:txBody>
          <a:bodyPr anchor="ctr">
            <a:normAutofit/>
          </a:bodyPr>
          <a:lstStyle>
            <a:lvl1pPr marL="0" indent="0" algn="l">
              <a:buNone/>
              <a:defRPr sz="18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Department or program</a:t>
            </a:r>
          </a:p>
        </p:txBody>
      </p:sp>
      <p:cxnSp>
        <p:nvCxnSpPr>
          <p:cNvPr id="17" name="Straight Connector 16">
            <a:extLst>
              <a:ext uri="{FF2B5EF4-FFF2-40B4-BE49-F238E27FC236}">
                <a16:creationId xmlns:a16="http://schemas.microsoft.com/office/drawing/2014/main" id="{F474E4EE-A9AB-F74A-BA9F-547C75AA6EF1}"/>
              </a:ext>
            </a:extLst>
          </p:cNvPr>
          <p:cNvCxnSpPr/>
          <p:nvPr/>
        </p:nvCxnSpPr>
        <p:spPr>
          <a:xfrm>
            <a:off x="6090139" y="3263890"/>
            <a:ext cx="0" cy="705845"/>
          </a:xfrm>
          <a:prstGeom prst="line">
            <a:avLst/>
          </a:prstGeom>
        </p:spPr>
        <p:style>
          <a:lnRef idx="3">
            <a:schemeClr val="accent4"/>
          </a:lnRef>
          <a:fillRef idx="0">
            <a:schemeClr val="accent4"/>
          </a:fillRef>
          <a:effectRef idx="2">
            <a:schemeClr val="accent4"/>
          </a:effectRef>
          <a:fontRef idx="minor">
            <a:schemeClr val="tx1"/>
          </a:fontRef>
        </p:style>
      </p:cxnSp>
      <p:grpSp>
        <p:nvGrpSpPr>
          <p:cNvPr id="21" name="Group 20">
            <a:extLst>
              <a:ext uri="{FF2B5EF4-FFF2-40B4-BE49-F238E27FC236}">
                <a16:creationId xmlns:a16="http://schemas.microsoft.com/office/drawing/2014/main" id="{8FB9A5F8-1D10-594B-9530-E7789634751C}"/>
              </a:ext>
            </a:extLst>
          </p:cNvPr>
          <p:cNvGrpSpPr/>
          <p:nvPr userDrawn="1"/>
        </p:nvGrpSpPr>
        <p:grpSpPr>
          <a:xfrm>
            <a:off x="5386051" y="4127321"/>
            <a:ext cx="1408176" cy="1538935"/>
            <a:chOff x="5183237" y="4557650"/>
            <a:chExt cx="1408176" cy="1538935"/>
          </a:xfrm>
        </p:grpSpPr>
        <p:sp>
          <p:nvSpPr>
            <p:cNvPr id="22" name="Rectangle 21">
              <a:extLst>
                <a:ext uri="{FF2B5EF4-FFF2-40B4-BE49-F238E27FC236}">
                  <a16:creationId xmlns:a16="http://schemas.microsoft.com/office/drawing/2014/main" id="{D1125EAB-5872-7341-B93B-88E959EE0D6C}"/>
                </a:ext>
              </a:extLst>
            </p:cNvPr>
            <p:cNvSpPr/>
            <p:nvPr/>
          </p:nvSpPr>
          <p:spPr>
            <a:xfrm>
              <a:off x="5183237" y="4557650"/>
              <a:ext cx="1408176" cy="15389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pic>
          <p:nvPicPr>
            <p:cNvPr id="23" name="Picture 22">
              <a:extLst>
                <a:ext uri="{FF2B5EF4-FFF2-40B4-BE49-F238E27FC236}">
                  <a16:creationId xmlns:a16="http://schemas.microsoft.com/office/drawing/2014/main" id="{B66931CA-1E77-414E-AC68-610FC5E68892}"/>
                </a:ext>
              </a:extLst>
            </p:cNvPr>
            <p:cNvPicPr>
              <a:picLocks noChangeAspect="1"/>
            </p:cNvPicPr>
            <p:nvPr/>
          </p:nvPicPr>
          <p:blipFill>
            <a:blip r:embed="rId2"/>
            <a:stretch>
              <a:fillRect/>
            </a:stretch>
          </p:blipFill>
          <p:spPr>
            <a:xfrm>
              <a:off x="5378407" y="4756048"/>
              <a:ext cx="1012320" cy="1135773"/>
            </a:xfrm>
            <a:prstGeom prst="rect">
              <a:avLst/>
            </a:prstGeom>
          </p:spPr>
        </p:pic>
      </p:grpSp>
      <p:pic>
        <p:nvPicPr>
          <p:cNvPr id="24" name="Picture 23">
            <a:extLst>
              <a:ext uri="{FF2B5EF4-FFF2-40B4-BE49-F238E27FC236}">
                <a16:creationId xmlns:a16="http://schemas.microsoft.com/office/drawing/2014/main" id="{EEE00C5D-DAAA-9542-B375-6F96C89B512E}"/>
              </a:ext>
            </a:extLst>
          </p:cNvPr>
          <p:cNvPicPr>
            <a:picLocks noChangeAspect="1"/>
          </p:cNvPicPr>
          <p:nvPr userDrawn="1"/>
        </p:nvPicPr>
        <p:blipFill>
          <a:blip r:embed="rId3"/>
          <a:stretch>
            <a:fillRect/>
          </a:stretch>
        </p:blipFill>
        <p:spPr>
          <a:xfrm>
            <a:off x="4000647" y="5810413"/>
            <a:ext cx="4160520" cy="445770"/>
          </a:xfrm>
          <a:prstGeom prst="rect">
            <a:avLst/>
          </a:prstGeom>
        </p:spPr>
      </p:pic>
      <p:pic>
        <p:nvPicPr>
          <p:cNvPr id="25" name="Picture 24">
            <a:extLst>
              <a:ext uri="{FF2B5EF4-FFF2-40B4-BE49-F238E27FC236}">
                <a16:creationId xmlns:a16="http://schemas.microsoft.com/office/drawing/2014/main" id="{73C108BD-B0B3-9D46-80D2-1D842DEAB326}"/>
              </a:ext>
            </a:extLst>
          </p:cNvPr>
          <p:cNvPicPr>
            <a:picLocks noChangeAspect="1"/>
          </p:cNvPicPr>
          <p:nvPr userDrawn="1"/>
        </p:nvPicPr>
        <p:blipFill>
          <a:blip r:embed="rId4"/>
          <a:stretch>
            <a:fillRect/>
          </a:stretch>
        </p:blipFill>
        <p:spPr>
          <a:xfrm>
            <a:off x="3810337" y="6173283"/>
            <a:ext cx="4541140" cy="454114"/>
          </a:xfrm>
          <a:prstGeom prst="rect">
            <a:avLst/>
          </a:prstGeom>
        </p:spPr>
      </p:pic>
    </p:spTree>
    <p:extLst>
      <p:ext uri="{BB962C8B-B14F-4D97-AF65-F5344CB8AC3E}">
        <p14:creationId xmlns:p14="http://schemas.microsoft.com/office/powerpoint/2010/main" val="97875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Divider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lstStyle>
            <a:lvl1pPr>
              <a:defRPr sz="6000"/>
            </a:lvl1pPr>
          </a:lstStyle>
          <a:p>
            <a:r>
              <a:rPr lang="en-US" dirty="0"/>
              <a:t>Divider Slide 2</a:t>
            </a:r>
          </a:p>
        </p:txBody>
      </p:sp>
      <p:sp>
        <p:nvSpPr>
          <p:cNvPr id="3" name="Text Placeholder 2"/>
          <p:cNvSpPr>
            <a:spLocks noGrp="1"/>
          </p:cNvSpPr>
          <p:nvPr>
            <p:ph type="body" idx="1" hasCustomPrompt="1"/>
          </p:nvPr>
        </p:nvSpPr>
        <p:spPr>
          <a:xfrm>
            <a:off x="831851" y="4589465"/>
            <a:ext cx="10515600" cy="73651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Topic</a:t>
            </a:r>
          </a:p>
        </p:txBody>
      </p:sp>
    </p:spTree>
    <p:extLst>
      <p:ext uri="{BB962C8B-B14F-4D97-AF65-F5344CB8AC3E}">
        <p14:creationId xmlns:p14="http://schemas.microsoft.com/office/powerpoint/2010/main" val="13715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35163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142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6"/>
            <a:ext cx="5181600" cy="36928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6"/>
            <a:ext cx="5181600" cy="36928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414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0936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0936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91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3670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D5431B1E-8998-0146-AF70-B53ABD36F462}"/>
              </a:ext>
            </a:extLst>
          </p:cNvPr>
          <p:cNvSpPr/>
          <p:nvPr userDrawn="1"/>
        </p:nvSpPr>
        <p:spPr>
          <a:xfrm>
            <a:off x="0" y="5758249"/>
            <a:ext cx="12192000" cy="109975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275C1D0-9CBE-A14B-AD80-9C3A28792A65}"/>
              </a:ext>
            </a:extLst>
          </p:cNvPr>
          <p:cNvPicPr>
            <a:picLocks noChangeAspect="1"/>
          </p:cNvPicPr>
          <p:nvPr userDrawn="1"/>
        </p:nvPicPr>
        <p:blipFill>
          <a:blip r:embed="rId16"/>
          <a:stretch>
            <a:fillRect/>
          </a:stretch>
        </p:blipFill>
        <p:spPr>
          <a:xfrm>
            <a:off x="677562" y="5919726"/>
            <a:ext cx="692363" cy="776797"/>
          </a:xfrm>
          <a:prstGeom prst="rect">
            <a:avLst/>
          </a:prstGeom>
        </p:spPr>
      </p:pic>
      <p:pic>
        <p:nvPicPr>
          <p:cNvPr id="15" name="Picture 14">
            <a:extLst>
              <a:ext uri="{FF2B5EF4-FFF2-40B4-BE49-F238E27FC236}">
                <a16:creationId xmlns:a16="http://schemas.microsoft.com/office/drawing/2014/main" id="{B8AC54CE-DA90-FF4C-9A76-E1C6BE47F120}"/>
              </a:ext>
            </a:extLst>
          </p:cNvPr>
          <p:cNvPicPr>
            <a:picLocks noChangeAspect="1"/>
          </p:cNvPicPr>
          <p:nvPr userDrawn="1"/>
        </p:nvPicPr>
        <p:blipFill>
          <a:blip r:embed="rId17"/>
          <a:stretch>
            <a:fillRect/>
          </a:stretch>
        </p:blipFill>
        <p:spPr>
          <a:xfrm>
            <a:off x="1504887" y="6186712"/>
            <a:ext cx="3146856" cy="449551"/>
          </a:xfrm>
          <a:prstGeom prst="rect">
            <a:avLst/>
          </a:prstGeom>
        </p:spPr>
      </p:pic>
    </p:spTree>
    <p:extLst>
      <p:ext uri="{BB962C8B-B14F-4D97-AF65-F5344CB8AC3E}">
        <p14:creationId xmlns:p14="http://schemas.microsoft.com/office/powerpoint/2010/main" val="4099463920"/>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0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F241B3-881D-EC4F-8D1A-24499950AE99}"/>
              </a:ext>
            </a:extLst>
          </p:cNvPr>
          <p:cNvSpPr>
            <a:spLocks noGrp="1"/>
          </p:cNvSpPr>
          <p:nvPr>
            <p:ph type="ctrTitle"/>
          </p:nvPr>
        </p:nvSpPr>
        <p:spPr>
          <a:xfrm>
            <a:off x="0" y="0"/>
            <a:ext cx="12192000" cy="3219450"/>
          </a:xfrm>
        </p:spPr>
        <p:txBody>
          <a:bodyPr>
            <a:normAutofit/>
          </a:bodyPr>
          <a:lstStyle/>
          <a:p>
            <a:r>
              <a:rPr lang="en-US" dirty="0"/>
              <a:t>Pressure-sensitive Zooming out Interfaces for</a:t>
            </a:r>
            <a:br>
              <a:rPr lang="en-US" dirty="0"/>
            </a:br>
            <a:r>
              <a:rPr lang="en-US" dirty="0"/>
              <a:t>One-handed Mobile Interaction</a:t>
            </a:r>
          </a:p>
        </p:txBody>
      </p:sp>
    </p:spTree>
    <p:extLst>
      <p:ext uri="{BB962C8B-B14F-4D97-AF65-F5344CB8AC3E}">
        <p14:creationId xmlns:p14="http://schemas.microsoft.com/office/powerpoint/2010/main" val="31180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1F05FB-68E1-2C4E-A627-67E8635E18DE}"/>
              </a:ext>
            </a:extLst>
          </p:cNvPr>
          <p:cNvSpPr>
            <a:spLocks noGrp="1"/>
          </p:cNvSpPr>
          <p:nvPr>
            <p:ph type="title"/>
          </p:nvPr>
        </p:nvSpPr>
        <p:spPr>
          <a:xfrm>
            <a:off x="0" y="0"/>
            <a:ext cx="11353800" cy="942976"/>
          </a:xfrm>
        </p:spPr>
        <p:txBody>
          <a:bodyPr>
            <a:normAutofit/>
          </a:bodyPr>
          <a:lstStyle/>
          <a:p>
            <a:r>
              <a:rPr lang="en-US" dirty="0"/>
              <a:t>Authors</a:t>
            </a:r>
          </a:p>
        </p:txBody>
      </p:sp>
      <p:sp>
        <p:nvSpPr>
          <p:cNvPr id="5" name="Content Placeholder 4">
            <a:extLst>
              <a:ext uri="{FF2B5EF4-FFF2-40B4-BE49-F238E27FC236}">
                <a16:creationId xmlns:a16="http://schemas.microsoft.com/office/drawing/2014/main" id="{8CC1EC60-CEEA-3F44-97D4-A22CA7E43500}"/>
              </a:ext>
            </a:extLst>
          </p:cNvPr>
          <p:cNvSpPr>
            <a:spLocks noGrp="1"/>
          </p:cNvSpPr>
          <p:nvPr>
            <p:ph idx="1"/>
          </p:nvPr>
        </p:nvSpPr>
        <p:spPr>
          <a:xfrm>
            <a:off x="0" y="942975"/>
            <a:ext cx="12192000" cy="4819649"/>
          </a:xfrm>
        </p:spPr>
        <p:txBody>
          <a:bodyPr>
            <a:normAutofit fontScale="92500" lnSpcReduction="10000"/>
          </a:bodyPr>
          <a:lstStyle/>
          <a:p>
            <a:endParaRPr lang="en-US" sz="2400" b="1" u="sng" dirty="0"/>
          </a:p>
          <a:p>
            <a:r>
              <a:rPr lang="en-US" sz="2400" b="1" u="sng" dirty="0"/>
              <a:t>Kenji Suzuki</a:t>
            </a:r>
            <a:r>
              <a:rPr lang="en-US" sz="2400" dirty="0"/>
              <a:t>: Works at Yahoo Japan Corporation. His current research is on the next-generation user interface. His latest publication is ‘Fix and slide: Caret navigation with movable background (Information Processing Society of Japan Journal February 2019)’.</a:t>
            </a:r>
          </a:p>
          <a:p>
            <a:r>
              <a:rPr lang="it-IT" sz="2400" b="1" u="sng" dirty="0"/>
              <a:t>Ryuuki Sakamoto</a:t>
            </a:r>
            <a:r>
              <a:rPr lang="it-IT" sz="2400" dirty="0"/>
              <a:t>: CEO, Denqvision Inc. He started a tech startup in 2017 based on AI, AR, VR. His latest publication is ‘</a:t>
            </a:r>
            <a:r>
              <a:rPr lang="en-US" sz="2400" dirty="0"/>
              <a:t>Interactive e-Book Linking Text and Multi-View Video (GCCE 2020)’.</a:t>
            </a:r>
          </a:p>
          <a:p>
            <a:r>
              <a:rPr lang="en-US" sz="2400" b="1" u="sng" dirty="0"/>
              <a:t>Daisuke Sakamoto</a:t>
            </a:r>
            <a:r>
              <a:rPr lang="en-US" sz="2400" dirty="0"/>
              <a:t>: Works as an Associate Professor of Human-Computer Interaction Lab, Hokkaido University. His research interests include human-robot interaction, human-computer interaction, interaction design and user interface in general. His latest publication is ‘Bubble Gaze Cursor + Bubble Gaze Lens: Applying Area Cursor Technique to Eye-Gaze Interface (ETRA 2020)’. </a:t>
            </a:r>
          </a:p>
          <a:p>
            <a:r>
              <a:rPr lang="en-US" sz="2400" b="1" u="sng" dirty="0"/>
              <a:t>Tetsuo Ono</a:t>
            </a:r>
            <a:r>
              <a:rPr lang="en-US" sz="2400" dirty="0"/>
              <a:t>: Is a Professor of Faculty of Information Science and Technology at Hokkaido University. His research interests include  human-robot interaction (HRI), human-agent interaction (HAI), robot informatics, and ambient intelligence systems using IoT media. His latest publication is ‘Climbing Pathfinding with the Holds and a Decision Method of the Difficulty Level of the Holds (IWAIT 2021)’.</a:t>
            </a:r>
          </a:p>
          <a:p>
            <a:endParaRPr lang="en-US" u="sng" dirty="0"/>
          </a:p>
          <a:p>
            <a:endParaRPr lang="en-US" dirty="0"/>
          </a:p>
        </p:txBody>
      </p:sp>
    </p:spTree>
    <p:extLst>
      <p:ext uri="{BB962C8B-B14F-4D97-AF65-F5344CB8AC3E}">
        <p14:creationId xmlns:p14="http://schemas.microsoft.com/office/powerpoint/2010/main" val="94661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2FA980-2F8B-A348-9320-998306C462D0}"/>
              </a:ext>
            </a:extLst>
          </p:cNvPr>
          <p:cNvSpPr>
            <a:spLocks noGrp="1"/>
          </p:cNvSpPr>
          <p:nvPr>
            <p:ph type="title"/>
          </p:nvPr>
        </p:nvSpPr>
        <p:spPr>
          <a:xfrm>
            <a:off x="0" y="0"/>
            <a:ext cx="12192000" cy="1152525"/>
          </a:xfrm>
        </p:spPr>
        <p:txBody>
          <a:bodyPr/>
          <a:lstStyle/>
          <a:p>
            <a:r>
              <a:rPr lang="en-US" dirty="0"/>
              <a:t>Key Takeaways</a:t>
            </a:r>
          </a:p>
        </p:txBody>
      </p:sp>
      <p:sp>
        <p:nvSpPr>
          <p:cNvPr id="5" name="Content Placeholder 4">
            <a:extLst>
              <a:ext uri="{FF2B5EF4-FFF2-40B4-BE49-F238E27FC236}">
                <a16:creationId xmlns:a16="http://schemas.microsoft.com/office/drawing/2014/main" id="{FD6347FF-20ED-BB41-B9C1-E5B66AD2B85E}"/>
              </a:ext>
            </a:extLst>
          </p:cNvPr>
          <p:cNvSpPr>
            <a:spLocks noGrp="1"/>
          </p:cNvSpPr>
          <p:nvPr>
            <p:ph sz="half" idx="1"/>
          </p:nvPr>
        </p:nvSpPr>
        <p:spPr>
          <a:xfrm>
            <a:off x="0" y="1152526"/>
            <a:ext cx="5762625" cy="4619624"/>
          </a:xfrm>
        </p:spPr>
        <p:txBody>
          <a:bodyPr/>
          <a:lstStyle/>
          <a:p>
            <a:pPr marL="0" indent="0" algn="l">
              <a:buNone/>
            </a:pPr>
            <a:endParaRPr lang="en-US" sz="2200" b="0" i="0" u="none" strike="noStrike" baseline="0" dirty="0"/>
          </a:p>
          <a:p>
            <a:pPr algn="l"/>
            <a:r>
              <a:rPr lang="en-US" sz="2200" b="0" i="0" u="none" strike="noStrike" baseline="0" dirty="0"/>
              <a:t>New alternative interfaces for zooming out on a mobile device: </a:t>
            </a:r>
          </a:p>
          <a:p>
            <a:pPr lvl="1"/>
            <a:r>
              <a:rPr lang="en-US" sz="2200" b="1" i="0" u="none" strike="noStrike" baseline="0" dirty="0"/>
              <a:t>Bounce Back</a:t>
            </a:r>
          </a:p>
          <a:p>
            <a:pPr lvl="1"/>
            <a:r>
              <a:rPr lang="en-US" sz="2200" b="1" i="0" u="none" strike="noStrike" baseline="0" dirty="0"/>
              <a:t>Force Zoom</a:t>
            </a:r>
          </a:p>
          <a:p>
            <a:pPr algn="l"/>
            <a:r>
              <a:rPr lang="en-IN" sz="2200" b="1" i="0" u="none" strike="noStrike" baseline="0" dirty="0"/>
              <a:t>Bounce </a:t>
            </a:r>
            <a:r>
              <a:rPr lang="en-US" sz="2200" b="1" i="0" u="none" strike="noStrike" baseline="0" dirty="0"/>
              <a:t>Back</a:t>
            </a:r>
            <a:r>
              <a:rPr lang="en-US" sz="2200" b="0" i="0" u="none" strike="noStrike" baseline="0" dirty="0"/>
              <a:t> and </a:t>
            </a:r>
            <a:r>
              <a:rPr lang="en-US" sz="2200" b="1" i="0" u="none" strike="noStrike" baseline="0" dirty="0"/>
              <a:t>Force Zoom</a:t>
            </a:r>
            <a:r>
              <a:rPr lang="en-US" sz="2200" b="0" i="0" u="none" strike="noStrike" baseline="0" dirty="0"/>
              <a:t> was evaluated as significantly superior to that of GraspZoom</a:t>
            </a:r>
            <a:r>
              <a:rPr lang="en-US" sz="2200" dirty="0"/>
              <a:t>.</a:t>
            </a:r>
            <a:endParaRPr lang="en-US" sz="2200" b="0" i="0" u="none" strike="noStrike" baseline="0" dirty="0"/>
          </a:p>
          <a:p>
            <a:pPr algn="l"/>
            <a:r>
              <a:rPr lang="en-IN" sz="2200" b="0" i="0" u="none" strike="noStrike" baseline="0" dirty="0"/>
              <a:t>number of operations </a:t>
            </a:r>
            <a:r>
              <a:rPr lang="en-US" sz="2200" b="0" i="0" u="none" strike="noStrike" baseline="0" dirty="0"/>
              <a:t>was significantly lower than default mobile Google Maps </a:t>
            </a:r>
            <a:r>
              <a:rPr lang="en-IN" sz="2200" b="0" i="0" u="none" strike="noStrike" baseline="0" dirty="0"/>
              <a:t>interface (pinch to zoom) and </a:t>
            </a:r>
            <a:r>
              <a:rPr lang="en-IN" sz="2200" dirty="0"/>
              <a:t>GraspZoom</a:t>
            </a:r>
            <a:r>
              <a:rPr lang="en-IN" sz="2200" b="0" i="0" u="none" strike="noStrike" baseline="0" dirty="0"/>
              <a:t>.</a:t>
            </a:r>
            <a:endParaRPr lang="en-US" sz="2200" b="0" i="0" u="none" strike="noStrike" baseline="0" dirty="0"/>
          </a:p>
        </p:txBody>
      </p:sp>
      <p:sp>
        <p:nvSpPr>
          <p:cNvPr id="8" name="Content Placeholder 7">
            <a:extLst>
              <a:ext uri="{FF2B5EF4-FFF2-40B4-BE49-F238E27FC236}">
                <a16:creationId xmlns:a16="http://schemas.microsoft.com/office/drawing/2014/main" id="{834A45BD-4556-4EDB-B042-EC18DF57CE3A}"/>
              </a:ext>
            </a:extLst>
          </p:cNvPr>
          <p:cNvSpPr>
            <a:spLocks noGrp="1"/>
          </p:cNvSpPr>
          <p:nvPr>
            <p:ph sz="half" idx="2"/>
          </p:nvPr>
        </p:nvSpPr>
        <p:spPr>
          <a:xfrm>
            <a:off x="5762625" y="1152525"/>
            <a:ext cx="6429375" cy="4619625"/>
          </a:xfrm>
        </p:spPr>
        <p:txBody>
          <a:bodyPr>
            <a:normAutofit/>
          </a:bodyPr>
          <a:lstStyle/>
          <a:p>
            <a:r>
              <a:rPr lang="en-US" sz="2200" b="1" u="sng" dirty="0"/>
              <a:t>Figure 1</a:t>
            </a:r>
            <a:r>
              <a:rPr lang="en-US" sz="2200" dirty="0"/>
              <a:t>: Bounce Back technique</a:t>
            </a:r>
            <a:endParaRPr lang="en-IN" sz="2200" b="1" u="sng" dirty="0"/>
          </a:p>
        </p:txBody>
      </p:sp>
      <p:pic>
        <p:nvPicPr>
          <p:cNvPr id="10" name="Picture 9">
            <a:extLst>
              <a:ext uri="{FF2B5EF4-FFF2-40B4-BE49-F238E27FC236}">
                <a16:creationId xmlns:a16="http://schemas.microsoft.com/office/drawing/2014/main" id="{A073CB95-DF85-4F1B-9AFD-ECA079F32AC9}"/>
              </a:ext>
            </a:extLst>
          </p:cNvPr>
          <p:cNvPicPr>
            <a:picLocks noChangeAspect="1"/>
          </p:cNvPicPr>
          <p:nvPr/>
        </p:nvPicPr>
        <p:blipFill>
          <a:blip r:embed="rId2"/>
          <a:stretch>
            <a:fillRect/>
          </a:stretch>
        </p:blipFill>
        <p:spPr>
          <a:xfrm>
            <a:off x="5762625" y="1600200"/>
            <a:ext cx="6429375" cy="4171950"/>
          </a:xfrm>
          <a:prstGeom prst="rect">
            <a:avLst/>
          </a:prstGeom>
        </p:spPr>
      </p:pic>
    </p:spTree>
    <p:extLst>
      <p:ext uri="{BB962C8B-B14F-4D97-AF65-F5344CB8AC3E}">
        <p14:creationId xmlns:p14="http://schemas.microsoft.com/office/powerpoint/2010/main" val="198008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57C51-63FC-4646-8390-7EA0DD29ADA6}"/>
              </a:ext>
            </a:extLst>
          </p:cNvPr>
          <p:cNvSpPr>
            <a:spLocks noGrp="1"/>
          </p:cNvSpPr>
          <p:nvPr>
            <p:ph type="title"/>
          </p:nvPr>
        </p:nvSpPr>
        <p:spPr>
          <a:xfrm>
            <a:off x="0" y="0"/>
            <a:ext cx="12192000" cy="885825"/>
          </a:xfrm>
        </p:spPr>
        <p:txBody>
          <a:bodyPr/>
          <a:lstStyle/>
          <a:p>
            <a:r>
              <a:rPr lang="en-US" dirty="0"/>
              <a:t>Contribution</a:t>
            </a:r>
            <a:endParaRPr lang="en-IN" dirty="0"/>
          </a:p>
        </p:txBody>
      </p:sp>
      <p:sp>
        <p:nvSpPr>
          <p:cNvPr id="3" name="Content Placeholder 2">
            <a:extLst>
              <a:ext uri="{FF2B5EF4-FFF2-40B4-BE49-F238E27FC236}">
                <a16:creationId xmlns:a16="http://schemas.microsoft.com/office/drawing/2014/main" id="{968433C2-3BB1-4160-A3F8-D72031457180}"/>
              </a:ext>
            </a:extLst>
          </p:cNvPr>
          <p:cNvSpPr>
            <a:spLocks noGrp="1"/>
          </p:cNvSpPr>
          <p:nvPr>
            <p:ph sz="half" idx="1"/>
          </p:nvPr>
        </p:nvSpPr>
        <p:spPr>
          <a:xfrm>
            <a:off x="0" y="885826"/>
            <a:ext cx="6019800" cy="4867274"/>
          </a:xfrm>
        </p:spPr>
        <p:txBody>
          <a:bodyPr>
            <a:normAutofit/>
          </a:bodyPr>
          <a:lstStyle/>
          <a:p>
            <a:r>
              <a:rPr lang="en-US" sz="2200" dirty="0"/>
              <a:t>Presenting and demonstrating pressure-sensitive zooming-out manipulation interfaces on mobile devices. The interfaces are designed to support one-handed interaction on mobile devices.</a:t>
            </a:r>
          </a:p>
          <a:p>
            <a:r>
              <a:rPr lang="en-US" sz="2200" dirty="0"/>
              <a:t>Performing a user study to compare four one-handed mobile interaction methods; Bounce Back, Force Zoom, default mobile Google Maps interface (pinch to zoom), and GraspZoom.</a:t>
            </a:r>
          </a:p>
          <a:p>
            <a:r>
              <a:rPr lang="en-US" sz="2200" dirty="0"/>
              <a:t>Presenting the results of the user study, which illustrates, how the zooming-out interfaces contribute to one-handed mobile interaction and how easily they can be integrated into current user interfaces on mobile devices.</a:t>
            </a:r>
            <a:endParaRPr lang="en-IN" sz="2200" dirty="0"/>
          </a:p>
        </p:txBody>
      </p:sp>
      <p:sp>
        <p:nvSpPr>
          <p:cNvPr id="8" name="Content Placeholder 7">
            <a:extLst>
              <a:ext uri="{FF2B5EF4-FFF2-40B4-BE49-F238E27FC236}">
                <a16:creationId xmlns:a16="http://schemas.microsoft.com/office/drawing/2014/main" id="{69FAD29F-8D96-4F53-A499-52882ECC701A}"/>
              </a:ext>
            </a:extLst>
          </p:cNvPr>
          <p:cNvSpPr>
            <a:spLocks noGrp="1"/>
          </p:cNvSpPr>
          <p:nvPr>
            <p:ph sz="half" idx="2"/>
          </p:nvPr>
        </p:nvSpPr>
        <p:spPr>
          <a:xfrm>
            <a:off x="6172197" y="885826"/>
            <a:ext cx="6019801" cy="4867274"/>
          </a:xfrm>
        </p:spPr>
        <p:txBody>
          <a:bodyPr/>
          <a:lstStyle/>
          <a:p>
            <a:r>
              <a:rPr lang="en-US" sz="2200" b="1" u="sng" dirty="0"/>
              <a:t>Figure 2</a:t>
            </a:r>
            <a:r>
              <a:rPr lang="en-US" dirty="0"/>
              <a:t>: </a:t>
            </a:r>
            <a:r>
              <a:rPr lang="en-US" sz="2200" dirty="0"/>
              <a:t>Force Zoom technique</a:t>
            </a:r>
            <a:endParaRPr lang="en-IN" sz="2200" dirty="0"/>
          </a:p>
          <a:p>
            <a:endParaRPr lang="en-US" dirty="0"/>
          </a:p>
        </p:txBody>
      </p:sp>
      <p:pic>
        <p:nvPicPr>
          <p:cNvPr id="10" name="Picture 9">
            <a:extLst>
              <a:ext uri="{FF2B5EF4-FFF2-40B4-BE49-F238E27FC236}">
                <a16:creationId xmlns:a16="http://schemas.microsoft.com/office/drawing/2014/main" id="{1D4274AE-96BC-4575-9C24-A1F2B9AD1CB2}"/>
              </a:ext>
            </a:extLst>
          </p:cNvPr>
          <p:cNvPicPr>
            <a:picLocks noChangeAspect="1"/>
          </p:cNvPicPr>
          <p:nvPr/>
        </p:nvPicPr>
        <p:blipFill>
          <a:blip r:embed="rId2"/>
          <a:stretch>
            <a:fillRect/>
          </a:stretch>
        </p:blipFill>
        <p:spPr>
          <a:xfrm>
            <a:off x="6172197" y="1314451"/>
            <a:ext cx="6019801" cy="4448174"/>
          </a:xfrm>
          <a:prstGeom prst="rect">
            <a:avLst/>
          </a:prstGeom>
        </p:spPr>
      </p:pic>
    </p:spTree>
    <p:extLst>
      <p:ext uri="{BB962C8B-B14F-4D97-AF65-F5344CB8AC3E}">
        <p14:creationId xmlns:p14="http://schemas.microsoft.com/office/powerpoint/2010/main" val="3380035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6B30-2B7E-4C9D-8AD1-77F1FC27DD4D}"/>
              </a:ext>
            </a:extLst>
          </p:cNvPr>
          <p:cNvSpPr>
            <a:spLocks noGrp="1"/>
          </p:cNvSpPr>
          <p:nvPr>
            <p:ph type="title"/>
          </p:nvPr>
        </p:nvSpPr>
        <p:spPr>
          <a:xfrm>
            <a:off x="0" y="0"/>
            <a:ext cx="12192000" cy="1114426"/>
          </a:xfrm>
        </p:spPr>
        <p:txBody>
          <a:bodyPr/>
          <a:lstStyle/>
          <a:p>
            <a:r>
              <a:rPr lang="en-US" dirty="0"/>
              <a:t>Method</a:t>
            </a:r>
            <a:endParaRPr lang="en-IN" dirty="0"/>
          </a:p>
        </p:txBody>
      </p:sp>
      <p:sp>
        <p:nvSpPr>
          <p:cNvPr id="3" name="Content Placeholder 2">
            <a:extLst>
              <a:ext uri="{FF2B5EF4-FFF2-40B4-BE49-F238E27FC236}">
                <a16:creationId xmlns:a16="http://schemas.microsoft.com/office/drawing/2014/main" id="{947FBCA4-D174-47A3-B4CD-E0CE26343D5E}"/>
              </a:ext>
            </a:extLst>
          </p:cNvPr>
          <p:cNvSpPr>
            <a:spLocks noGrp="1"/>
          </p:cNvSpPr>
          <p:nvPr>
            <p:ph sz="half" idx="1"/>
          </p:nvPr>
        </p:nvSpPr>
        <p:spPr>
          <a:xfrm>
            <a:off x="0" y="1114426"/>
            <a:ext cx="6019800" cy="4638674"/>
          </a:xfrm>
        </p:spPr>
        <p:txBody>
          <a:bodyPr>
            <a:normAutofit/>
          </a:bodyPr>
          <a:lstStyle/>
          <a:p>
            <a:r>
              <a:rPr lang="en-US" sz="2200" dirty="0"/>
              <a:t>24</a:t>
            </a:r>
            <a:r>
              <a:rPr lang="en-US" sz="2200" b="0" i="0" u="none" strike="noStrike" baseline="0" dirty="0"/>
              <a:t> volunteers (16 females and 8 males ranging in age from 22 to 35 years old; mean age = 28.88 years) </a:t>
            </a:r>
            <a:r>
              <a:rPr lang="en-IN" sz="2200" b="0" i="0" u="none" strike="noStrike" baseline="0" dirty="0"/>
              <a:t>participated in this study.</a:t>
            </a:r>
            <a:endParaRPr lang="en-US" sz="2200" dirty="0"/>
          </a:p>
          <a:p>
            <a:pPr algn="l"/>
            <a:r>
              <a:rPr lang="en-US" sz="2200" dirty="0"/>
              <a:t>They compared the</a:t>
            </a:r>
            <a:r>
              <a:rPr lang="en-US" sz="2200" b="0" i="0" u="none" strike="noStrike" baseline="0" dirty="0"/>
              <a:t> </a:t>
            </a:r>
            <a:r>
              <a:rPr lang="en-US" sz="2200" b="1" i="0" u="none" strike="noStrike" baseline="0" dirty="0"/>
              <a:t>Bounce Back</a:t>
            </a:r>
            <a:r>
              <a:rPr lang="en-US" sz="2200" b="0" i="0" u="none" strike="noStrike" baseline="0" dirty="0"/>
              <a:t> and </a:t>
            </a:r>
            <a:r>
              <a:rPr lang="en-US" sz="2200" b="1" i="0" u="none" strike="noStrike" baseline="0" dirty="0"/>
              <a:t>Force Zoom</a:t>
            </a:r>
            <a:r>
              <a:rPr lang="en-US" sz="2200" b="0" i="0" u="none" strike="noStrike" baseline="0" dirty="0"/>
              <a:t> techniques with the GraspZoom and the default </a:t>
            </a:r>
            <a:r>
              <a:rPr lang="en-IN" sz="2200" b="0" i="0" u="none" strike="noStrike" baseline="0" dirty="0"/>
              <a:t>mobile Google Maps zooming user interface (Default ZUI also known as pinch to zoom). </a:t>
            </a:r>
            <a:r>
              <a:rPr lang="en-US" sz="2200" dirty="0"/>
              <a:t>In which they</a:t>
            </a:r>
            <a:r>
              <a:rPr lang="en-US" sz="2200" b="0" i="0" u="none" strike="noStrike" baseline="0" dirty="0"/>
              <a:t> measured performance, collected usability feedback from the participants, and analyzed the </a:t>
            </a:r>
            <a:r>
              <a:rPr lang="en-IN" sz="2200" b="0" i="0" u="none" strike="noStrike" baseline="0" dirty="0"/>
              <a:t>collected data.</a:t>
            </a:r>
          </a:p>
        </p:txBody>
      </p:sp>
      <p:sp>
        <p:nvSpPr>
          <p:cNvPr id="4" name="Content Placeholder 3">
            <a:extLst>
              <a:ext uri="{FF2B5EF4-FFF2-40B4-BE49-F238E27FC236}">
                <a16:creationId xmlns:a16="http://schemas.microsoft.com/office/drawing/2014/main" id="{429352C0-0C1B-4BA1-A3A0-68B9ABD8FD70}"/>
              </a:ext>
            </a:extLst>
          </p:cNvPr>
          <p:cNvSpPr>
            <a:spLocks noGrp="1"/>
          </p:cNvSpPr>
          <p:nvPr>
            <p:ph sz="half" idx="2"/>
          </p:nvPr>
        </p:nvSpPr>
        <p:spPr>
          <a:xfrm>
            <a:off x="6172199" y="1114426"/>
            <a:ext cx="6019799" cy="4638673"/>
          </a:xfrm>
        </p:spPr>
        <p:txBody>
          <a:bodyPr>
            <a:normAutofit/>
          </a:bodyPr>
          <a:lstStyle/>
          <a:p>
            <a:r>
              <a:rPr lang="en-US" sz="2200" b="1" u="sng" dirty="0"/>
              <a:t>Figure 2 (1)</a:t>
            </a:r>
            <a:r>
              <a:rPr lang="en-US" sz="2200" dirty="0"/>
              <a:t>: Force Zoom technique</a:t>
            </a:r>
            <a:endParaRPr lang="en-IN" sz="2200" b="1" u="sng" dirty="0"/>
          </a:p>
        </p:txBody>
      </p:sp>
      <p:pic>
        <p:nvPicPr>
          <p:cNvPr id="6" name="Picture 5">
            <a:extLst>
              <a:ext uri="{FF2B5EF4-FFF2-40B4-BE49-F238E27FC236}">
                <a16:creationId xmlns:a16="http://schemas.microsoft.com/office/drawing/2014/main" id="{073A77BD-2EC3-4E06-9597-0FBAC72CE611}"/>
              </a:ext>
            </a:extLst>
          </p:cNvPr>
          <p:cNvPicPr>
            <a:picLocks noChangeAspect="1"/>
          </p:cNvPicPr>
          <p:nvPr/>
        </p:nvPicPr>
        <p:blipFill>
          <a:blip r:embed="rId2"/>
          <a:stretch>
            <a:fillRect/>
          </a:stretch>
        </p:blipFill>
        <p:spPr>
          <a:xfrm>
            <a:off x="6096000" y="1543050"/>
            <a:ext cx="6095998" cy="4210050"/>
          </a:xfrm>
          <a:prstGeom prst="rect">
            <a:avLst/>
          </a:prstGeom>
        </p:spPr>
      </p:pic>
    </p:spTree>
    <p:extLst>
      <p:ext uri="{BB962C8B-B14F-4D97-AF65-F5344CB8AC3E}">
        <p14:creationId xmlns:p14="http://schemas.microsoft.com/office/powerpoint/2010/main" val="160850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D4AF-F094-41AF-8F10-96DE45468327}"/>
              </a:ext>
            </a:extLst>
          </p:cNvPr>
          <p:cNvSpPr>
            <a:spLocks noGrp="1"/>
          </p:cNvSpPr>
          <p:nvPr>
            <p:ph type="title"/>
          </p:nvPr>
        </p:nvSpPr>
        <p:spPr>
          <a:xfrm>
            <a:off x="0" y="1"/>
            <a:ext cx="12192000" cy="1066799"/>
          </a:xfrm>
        </p:spPr>
        <p:txBody>
          <a:bodyPr/>
          <a:lstStyle/>
          <a:p>
            <a:r>
              <a:rPr lang="en-US" dirty="0"/>
              <a:t>What this paper says…</a:t>
            </a:r>
            <a:endParaRPr lang="en-IN" dirty="0"/>
          </a:p>
        </p:txBody>
      </p:sp>
      <p:sp>
        <p:nvSpPr>
          <p:cNvPr id="3" name="Content Placeholder 2">
            <a:extLst>
              <a:ext uri="{FF2B5EF4-FFF2-40B4-BE49-F238E27FC236}">
                <a16:creationId xmlns:a16="http://schemas.microsoft.com/office/drawing/2014/main" id="{E06C5C51-939D-4E5F-A83D-FD726D8F7F49}"/>
              </a:ext>
            </a:extLst>
          </p:cNvPr>
          <p:cNvSpPr>
            <a:spLocks noGrp="1"/>
          </p:cNvSpPr>
          <p:nvPr>
            <p:ph sz="half" idx="1"/>
          </p:nvPr>
        </p:nvSpPr>
        <p:spPr>
          <a:xfrm>
            <a:off x="0" y="1066800"/>
            <a:ext cx="6019800" cy="4705350"/>
          </a:xfrm>
        </p:spPr>
        <p:txBody>
          <a:bodyPr>
            <a:noAutofit/>
          </a:bodyPr>
          <a:lstStyle/>
          <a:p>
            <a:pPr marL="0" indent="0">
              <a:buNone/>
            </a:pPr>
            <a:r>
              <a:rPr lang="en-US" sz="2000" dirty="0"/>
              <a:t>Overall, all participants were able to successfully use Bounce Back and Force Zoom. The study results confirmed the following:</a:t>
            </a:r>
          </a:p>
          <a:p>
            <a:r>
              <a:rPr lang="en-US" sz="2000" dirty="0"/>
              <a:t>Performance was not significantly different from Default ZUI. In contrast, performance was significantly lower on GraspZoom than the other three methods.</a:t>
            </a:r>
          </a:p>
          <a:p>
            <a:r>
              <a:rPr lang="en-US" sz="2000" dirty="0"/>
              <a:t>Number of operations was significantly smaller .</a:t>
            </a:r>
          </a:p>
          <a:p>
            <a:r>
              <a:rPr lang="en-US" sz="2000" dirty="0"/>
              <a:t>The usability of GraspZoom was evaluated as significantly lower than Force Zoom, Bounce Back, and Default ZUI. Participants perceived Force Zoom to be easy, and they were confident in using it.</a:t>
            </a:r>
            <a:endParaRPr lang="en-IN" sz="2000" dirty="0"/>
          </a:p>
        </p:txBody>
      </p:sp>
      <p:sp>
        <p:nvSpPr>
          <p:cNvPr id="4" name="Content Placeholder 3">
            <a:extLst>
              <a:ext uri="{FF2B5EF4-FFF2-40B4-BE49-F238E27FC236}">
                <a16:creationId xmlns:a16="http://schemas.microsoft.com/office/drawing/2014/main" id="{11131AF2-D201-42AA-AAFF-66594AE08635}"/>
              </a:ext>
            </a:extLst>
          </p:cNvPr>
          <p:cNvSpPr>
            <a:spLocks noGrp="1"/>
          </p:cNvSpPr>
          <p:nvPr>
            <p:ph sz="half" idx="2"/>
          </p:nvPr>
        </p:nvSpPr>
        <p:spPr>
          <a:xfrm>
            <a:off x="6019801" y="1066800"/>
            <a:ext cx="6172200" cy="4705350"/>
          </a:xfrm>
        </p:spPr>
        <p:txBody>
          <a:bodyPr>
            <a:normAutofit/>
          </a:bodyPr>
          <a:lstStyle/>
          <a:p>
            <a:r>
              <a:rPr lang="en-US" sz="2200" b="1" u="sng" dirty="0"/>
              <a:t>Figure 3</a:t>
            </a:r>
            <a:r>
              <a:rPr lang="en-US" sz="2200" dirty="0"/>
              <a:t>: GraspZoom Method</a:t>
            </a:r>
          </a:p>
          <a:p>
            <a:endParaRPr lang="en-IN" sz="2200" b="1" u="sng" dirty="0"/>
          </a:p>
        </p:txBody>
      </p:sp>
      <p:pic>
        <p:nvPicPr>
          <p:cNvPr id="6" name="Picture 5">
            <a:extLst>
              <a:ext uri="{FF2B5EF4-FFF2-40B4-BE49-F238E27FC236}">
                <a16:creationId xmlns:a16="http://schemas.microsoft.com/office/drawing/2014/main" id="{48EF823A-EB3D-498A-8E13-C3E6CCF3CF2F}"/>
              </a:ext>
            </a:extLst>
          </p:cNvPr>
          <p:cNvPicPr>
            <a:picLocks noChangeAspect="1"/>
          </p:cNvPicPr>
          <p:nvPr/>
        </p:nvPicPr>
        <p:blipFill>
          <a:blip r:embed="rId2"/>
          <a:stretch>
            <a:fillRect/>
          </a:stretch>
        </p:blipFill>
        <p:spPr>
          <a:xfrm>
            <a:off x="6096000" y="1447800"/>
            <a:ext cx="6095999" cy="4324350"/>
          </a:xfrm>
          <a:prstGeom prst="rect">
            <a:avLst/>
          </a:prstGeom>
        </p:spPr>
      </p:pic>
    </p:spTree>
    <p:extLst>
      <p:ext uri="{BB962C8B-B14F-4D97-AF65-F5344CB8AC3E}">
        <p14:creationId xmlns:p14="http://schemas.microsoft.com/office/powerpoint/2010/main" val="1359608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49150-58FD-4E79-A80D-57AAB95FEAAF}"/>
              </a:ext>
            </a:extLst>
          </p:cNvPr>
          <p:cNvSpPr>
            <a:spLocks noGrp="1"/>
          </p:cNvSpPr>
          <p:nvPr>
            <p:ph type="title"/>
          </p:nvPr>
        </p:nvSpPr>
        <p:spPr>
          <a:xfrm>
            <a:off x="0" y="1"/>
            <a:ext cx="12192000" cy="1000124"/>
          </a:xfrm>
        </p:spPr>
        <p:txBody>
          <a:bodyPr/>
          <a:lstStyle/>
          <a:p>
            <a:r>
              <a:rPr lang="en-US" dirty="0"/>
              <a:t>Limitations</a:t>
            </a:r>
            <a:endParaRPr lang="en-IN" dirty="0"/>
          </a:p>
        </p:txBody>
      </p:sp>
      <p:sp>
        <p:nvSpPr>
          <p:cNvPr id="3" name="Content Placeholder 2">
            <a:extLst>
              <a:ext uri="{FF2B5EF4-FFF2-40B4-BE49-F238E27FC236}">
                <a16:creationId xmlns:a16="http://schemas.microsoft.com/office/drawing/2014/main" id="{E346FA4D-8399-47FC-97B1-05AEFD2E4DDC}"/>
              </a:ext>
            </a:extLst>
          </p:cNvPr>
          <p:cNvSpPr>
            <a:spLocks noGrp="1"/>
          </p:cNvSpPr>
          <p:nvPr>
            <p:ph sz="half" idx="1"/>
          </p:nvPr>
        </p:nvSpPr>
        <p:spPr>
          <a:xfrm>
            <a:off x="-1" y="1000126"/>
            <a:ext cx="12191999" cy="4772024"/>
          </a:xfrm>
        </p:spPr>
        <p:txBody>
          <a:bodyPr>
            <a:normAutofit/>
          </a:bodyPr>
          <a:lstStyle/>
          <a:p>
            <a:r>
              <a:rPr lang="en-US" sz="2200" dirty="0"/>
              <a:t>Since the </a:t>
            </a:r>
            <a:r>
              <a:rPr lang="en-US" sz="2200" b="1" dirty="0"/>
              <a:t>Bounce Back</a:t>
            </a:r>
            <a:r>
              <a:rPr lang="en-US" sz="2200" dirty="0"/>
              <a:t> and </a:t>
            </a:r>
            <a:r>
              <a:rPr lang="en-US" sz="2200" b="1" dirty="0"/>
              <a:t>Force Zoom</a:t>
            </a:r>
            <a:r>
              <a:rPr lang="en-US" sz="2200" dirty="0"/>
              <a:t> are proof-of-concept implementations, so there are limitations to the user interface design and results. For example, The authors didn`t compare the interfaces with two-handed zooming user interfaces.</a:t>
            </a:r>
          </a:p>
          <a:p>
            <a:r>
              <a:rPr lang="en-US" sz="2200" dirty="0"/>
              <a:t>As they were interested in comparing the performance of one-handed  and two-handed mobile interactions.</a:t>
            </a:r>
            <a:endParaRPr lang="en-IN" sz="2200" dirty="0"/>
          </a:p>
        </p:txBody>
      </p:sp>
    </p:spTree>
    <p:extLst>
      <p:ext uri="{BB962C8B-B14F-4D97-AF65-F5344CB8AC3E}">
        <p14:creationId xmlns:p14="http://schemas.microsoft.com/office/powerpoint/2010/main" val="2496854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9528-A2F3-4214-B422-FDC072765BEC}"/>
              </a:ext>
            </a:extLst>
          </p:cNvPr>
          <p:cNvSpPr>
            <a:spLocks noGrp="1"/>
          </p:cNvSpPr>
          <p:nvPr>
            <p:ph type="title"/>
          </p:nvPr>
        </p:nvSpPr>
        <p:spPr>
          <a:xfrm>
            <a:off x="0" y="1"/>
            <a:ext cx="12192000" cy="981074"/>
          </a:xfrm>
        </p:spPr>
        <p:txBody>
          <a:bodyPr/>
          <a:lstStyle/>
          <a:p>
            <a:r>
              <a:rPr lang="en-US" dirty="0"/>
              <a:t>Critical Thoughts</a:t>
            </a:r>
            <a:endParaRPr lang="en-IN" dirty="0"/>
          </a:p>
        </p:txBody>
      </p:sp>
      <p:sp>
        <p:nvSpPr>
          <p:cNvPr id="3" name="Content Placeholder 2">
            <a:extLst>
              <a:ext uri="{FF2B5EF4-FFF2-40B4-BE49-F238E27FC236}">
                <a16:creationId xmlns:a16="http://schemas.microsoft.com/office/drawing/2014/main" id="{375AB47F-34B2-483D-8654-0DE0E8F341C9}"/>
              </a:ext>
            </a:extLst>
          </p:cNvPr>
          <p:cNvSpPr>
            <a:spLocks noGrp="1"/>
          </p:cNvSpPr>
          <p:nvPr>
            <p:ph sz="half" idx="1"/>
          </p:nvPr>
        </p:nvSpPr>
        <p:spPr>
          <a:xfrm>
            <a:off x="0" y="981075"/>
            <a:ext cx="12192000" cy="4791075"/>
          </a:xfrm>
        </p:spPr>
        <p:txBody>
          <a:bodyPr>
            <a:normAutofit/>
          </a:bodyPr>
          <a:lstStyle/>
          <a:p>
            <a:r>
              <a:rPr lang="en-US" sz="2200" dirty="0"/>
              <a:t>The </a:t>
            </a:r>
            <a:r>
              <a:rPr lang="en-US" sz="2200" b="1" dirty="0"/>
              <a:t>Bounce Back</a:t>
            </a:r>
            <a:r>
              <a:rPr lang="en-US" sz="2200" dirty="0"/>
              <a:t> and </a:t>
            </a:r>
            <a:r>
              <a:rPr lang="en-US" sz="2200" b="1" dirty="0"/>
              <a:t>Force Zoom</a:t>
            </a:r>
            <a:r>
              <a:rPr lang="en-US" sz="2200" dirty="0"/>
              <a:t> interfaces, which utilize pressure-sensitive multitouch technology to zoom out. These interfaces were designed to support one-handed use of a mobile device.</a:t>
            </a:r>
          </a:p>
          <a:p>
            <a:r>
              <a:rPr lang="en-US" sz="2200" dirty="0"/>
              <a:t>The author's research is a worthwhile experiment as there is no one-handed zooming out technique. Even though there is Google maps zooming Technique (pinch to zoom), but that has to be used by using two hands, one hand to hold the mobile and the other hand to zoom-in/out.</a:t>
            </a:r>
          </a:p>
          <a:p>
            <a:r>
              <a:rPr lang="en-US" sz="2200" dirty="0"/>
              <a:t>The author`s proposed idea is significantly useful and at the same time hard to use by the user as the user has to use pressure on the display for it to zoom out and it doesn`t guarantee the desired target that the user expects.</a:t>
            </a:r>
          </a:p>
          <a:p>
            <a:endParaRPr lang="en-IN" sz="2200" dirty="0"/>
          </a:p>
        </p:txBody>
      </p:sp>
    </p:spTree>
    <p:extLst>
      <p:ext uri="{BB962C8B-B14F-4D97-AF65-F5344CB8AC3E}">
        <p14:creationId xmlns:p14="http://schemas.microsoft.com/office/powerpoint/2010/main" val="1044020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40EFC-193A-C748-BB98-CE5BECD97175}"/>
              </a:ext>
            </a:extLst>
          </p:cNvPr>
          <p:cNvSpPr>
            <a:spLocks noGrp="1"/>
          </p:cNvSpPr>
          <p:nvPr>
            <p:ph type="ctrTitle"/>
          </p:nvPr>
        </p:nvSpPr>
        <p:spPr>
          <a:xfrm>
            <a:off x="914400" y="2695854"/>
            <a:ext cx="10363200" cy="1466291"/>
          </a:xfrm>
        </p:spPr>
        <p:txBody>
          <a:bodyPr/>
          <a:lstStyle/>
          <a:p>
            <a:r>
              <a:rPr lang="en-US" dirty="0"/>
              <a:t>Thank you</a:t>
            </a:r>
          </a:p>
        </p:txBody>
      </p:sp>
    </p:spTree>
    <p:extLst>
      <p:ext uri="{BB962C8B-B14F-4D97-AF65-F5344CB8AC3E}">
        <p14:creationId xmlns:p14="http://schemas.microsoft.com/office/powerpoint/2010/main" val="2585692446"/>
      </p:ext>
    </p:extLst>
  </p:cSld>
  <p:clrMapOvr>
    <a:masterClrMapping/>
  </p:clrMapOvr>
</p:sld>
</file>

<file path=ppt/theme/theme1.xml><?xml version="1.0" encoding="utf-8"?>
<a:theme xmlns:a="http://schemas.openxmlformats.org/drawingml/2006/main" name="NMSU_2019">
  <a:themeElements>
    <a:clrScheme name="NMSU_2019">
      <a:dk1>
        <a:srgbClr val="000000"/>
      </a:dk1>
      <a:lt1>
        <a:srgbClr val="FEFFFF"/>
      </a:lt1>
      <a:dk2>
        <a:srgbClr val="8C0B41"/>
      </a:dk2>
      <a:lt2>
        <a:srgbClr val="E7E6E6"/>
      </a:lt2>
      <a:accent1>
        <a:srgbClr val="A7BABE"/>
      </a:accent1>
      <a:accent2>
        <a:srgbClr val="CFC7BD"/>
      </a:accent2>
      <a:accent3>
        <a:srgbClr val="A5A5A5"/>
      </a:accent3>
      <a:accent4>
        <a:srgbClr val="FEFFFF"/>
      </a:accent4>
      <a:accent5>
        <a:srgbClr val="5B9BD5"/>
      </a:accent5>
      <a:accent6>
        <a:srgbClr val="8C0B41"/>
      </a:accent6>
      <a:hlink>
        <a:srgbClr val="50B9F2"/>
      </a:hlink>
      <a:folHlink>
        <a:srgbClr val="6D6E7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MSU_2019" id="{F3039E45-AD72-2745-91F4-8F90602B2064}" vid="{36F2A75D-F91E-5C47-8EE5-76E117038AA4}"/>
    </a:ext>
  </a:extLst>
</a:theme>
</file>

<file path=docProps/app.xml><?xml version="1.0" encoding="utf-8"?>
<Properties xmlns="http://schemas.openxmlformats.org/officeDocument/2006/extended-properties" xmlns:vt="http://schemas.openxmlformats.org/officeDocument/2006/docPropsVTypes">
  <Template>NMSU_2019</Template>
  <TotalTime>997</TotalTime>
  <Words>752</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Tahoma</vt:lpstr>
      <vt:lpstr>NMSU_2019</vt:lpstr>
      <vt:lpstr>Pressure-sensitive Zooming out Interfaces for One-handed Mobile Interaction</vt:lpstr>
      <vt:lpstr>Authors</vt:lpstr>
      <vt:lpstr>Key Takeaways</vt:lpstr>
      <vt:lpstr>Contribution</vt:lpstr>
      <vt:lpstr>Method</vt:lpstr>
      <vt:lpstr>What this paper says…</vt:lpstr>
      <vt:lpstr>Limitations</vt:lpstr>
      <vt:lpstr>Critical Thoughts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Rahul Chowdary Garigipati</cp:lastModifiedBy>
  <cp:revision>71</cp:revision>
  <dcterms:created xsi:type="dcterms:W3CDTF">2018-09-13T15:10:43Z</dcterms:created>
  <dcterms:modified xsi:type="dcterms:W3CDTF">2021-10-25T16:13:28Z</dcterms:modified>
</cp:coreProperties>
</file>