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8" r:id="rId4"/>
    <p:sldId id="260" r:id="rId5"/>
    <p:sldId id="262" r:id="rId6"/>
    <p:sldId id="263" r:id="rId7"/>
    <p:sldId id="264" r:id="rId8"/>
    <p:sldId id="266" r:id="rId9"/>
    <p:sldId id="265" r:id="rId10"/>
    <p:sldId id="267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 Chowdary Garigipati" initials="RCG" lastIdx="3" clrIdx="0">
    <p:extLst>
      <p:ext uri="{19B8F6BF-5375-455C-9EA6-DF929625EA0E}">
        <p15:presenceInfo xmlns:p15="http://schemas.microsoft.com/office/powerpoint/2012/main" userId="5e9d97a0251b55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5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300A2-23B9-4527-9F0A-BE9365B57FD1}" type="datetimeFigureOut">
              <a:rPr lang="en-IN" smtClean="0"/>
              <a:t>26-04-21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163C8-0678-4570-A5D8-B2E771E39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78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Blank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64973"/>
            <a:ext cx="7772400" cy="1466291"/>
          </a:xfrm>
        </p:spPr>
        <p:txBody>
          <a:bodyPr anchor="t" anchorCtr="0"/>
          <a:lstStyle>
            <a:lvl1pPr algn="ctr">
              <a:defRPr sz="4500" b="1" i="0" cap="none" baseline="0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A0D0-30C7-D645-B108-76F2181F5996}"/>
              </a:ext>
            </a:extLst>
          </p:cNvPr>
          <p:cNvGrpSpPr/>
          <p:nvPr userDrawn="1"/>
        </p:nvGrpSpPr>
        <p:grpSpPr>
          <a:xfrm>
            <a:off x="3799086" y="3862555"/>
            <a:ext cx="1408176" cy="1538935"/>
            <a:chOff x="5183237" y="4557650"/>
            <a:chExt cx="1408176" cy="153893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44F090-1DC3-F441-9520-4955DADA0F9E}"/>
                </a:ext>
              </a:extLst>
            </p:cNvPr>
            <p:cNvSpPr/>
            <p:nvPr/>
          </p:nvSpPr>
          <p:spPr>
            <a:xfrm>
              <a:off x="5183237" y="4557650"/>
              <a:ext cx="1408176" cy="153893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 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575162E-8C89-5E4C-BD6E-63FA3FB44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8407" y="4756048"/>
              <a:ext cx="1012320" cy="1135773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86CD4D3-CAFC-0B42-9E1C-983CD16EE84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91740" y="5508222"/>
            <a:ext cx="4160520" cy="594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F908EA-4385-1549-9186-F3F65449846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01428" y="5945387"/>
            <a:ext cx="4541144" cy="4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4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5E47562-0B4E-E143-B002-83649551E0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4105" y="690563"/>
            <a:ext cx="3560763" cy="4267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07360FE-8B74-B742-AC27-153E1A1C9C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7346" y="690563"/>
            <a:ext cx="3560763" cy="4267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5881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59522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4"/>
            <a:ext cx="2949178" cy="3525253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056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6273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557337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2609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B596-5451-4E43-A774-80A751BE5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DB06050-AE7F-E242-97DC-DE3BC4D8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333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42E-E29E-8442-94C1-AC54D70DD5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5414" y="2107021"/>
            <a:ext cx="7887058" cy="383182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2B999D7-A76D-B741-B745-30280A6B16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414" y="2604240"/>
            <a:ext cx="7887058" cy="383182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College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CA1FD1C-6FE7-DD48-9178-AFF6A8C55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5414" y="3101459"/>
            <a:ext cx="7887058" cy="383182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Department or Program 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6EF9B5F-920F-8E4F-872D-C4D4C2C60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5414" y="3598678"/>
            <a:ext cx="7887058" cy="383182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0EB2389-F780-2D4A-B2A3-2E10B3549B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414" y="4095897"/>
            <a:ext cx="7887058" cy="383182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85444114-988B-6D44-B79C-537507DF2B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414" y="4593118"/>
            <a:ext cx="7887058" cy="383182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ED535D-CF14-414F-994D-2D6881DC565E}"/>
              </a:ext>
            </a:extLst>
          </p:cNvPr>
          <p:cNvSpPr txBox="1"/>
          <p:nvPr/>
        </p:nvSpPr>
        <p:spPr>
          <a:xfrm>
            <a:off x="615415" y="978794"/>
            <a:ext cx="608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62279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ation Title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64973"/>
            <a:ext cx="7772400" cy="1466291"/>
          </a:xfrm>
        </p:spPr>
        <p:txBody>
          <a:bodyPr anchor="t" anchorCtr="0"/>
          <a:lstStyle>
            <a:lvl1pPr algn="ctr">
              <a:defRPr sz="4500" b="1" i="0" cap="none" baseline="0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152971"/>
            <a:ext cx="6858000" cy="828294"/>
          </a:xfrm>
        </p:spPr>
        <p:txBody>
          <a:bodyPr/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Sub-topic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5B5FA-38C5-9149-9DA4-F4028C9667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27484" y="3009504"/>
            <a:ext cx="4675187" cy="334963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Name of Presenter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32339FA-DA32-A74D-BF3D-0857B2EA02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2" y="3470505"/>
            <a:ext cx="3713203" cy="652749"/>
          </a:xfrm>
        </p:spPr>
        <p:txBody>
          <a:bodyPr anchor="ctr">
            <a:normAutofit/>
          </a:bodyPr>
          <a:lstStyle>
            <a:lvl1pPr marL="0" indent="0" algn="r">
              <a:buNone/>
              <a:defRPr sz="135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College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C4E1DC7-B849-7A47-B34C-CA67D6F460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31147" y="3470505"/>
            <a:ext cx="3713203" cy="652749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Department or program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79D0B7-8287-5C4F-BABF-8970B3680353}"/>
              </a:ext>
            </a:extLst>
          </p:cNvPr>
          <p:cNvCxnSpPr/>
          <p:nvPr/>
        </p:nvCxnSpPr>
        <p:spPr>
          <a:xfrm>
            <a:off x="4567604" y="3444125"/>
            <a:ext cx="0" cy="70584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AD4B564-F2E9-414C-8B57-8D2599BC9E15}"/>
              </a:ext>
            </a:extLst>
          </p:cNvPr>
          <p:cNvGrpSpPr/>
          <p:nvPr userDrawn="1"/>
        </p:nvGrpSpPr>
        <p:grpSpPr>
          <a:xfrm>
            <a:off x="2894002" y="4554240"/>
            <a:ext cx="3347204" cy="1869942"/>
            <a:chOff x="2301428" y="3862555"/>
            <a:chExt cx="4541144" cy="25369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712737-64B0-A841-847C-1D09058D9F39}"/>
                </a:ext>
              </a:extLst>
            </p:cNvPr>
            <p:cNvGrpSpPr/>
            <p:nvPr userDrawn="1"/>
          </p:nvGrpSpPr>
          <p:grpSpPr>
            <a:xfrm>
              <a:off x="3799086" y="3862555"/>
              <a:ext cx="1408176" cy="1538935"/>
              <a:chOff x="5183237" y="4557650"/>
              <a:chExt cx="1408176" cy="153893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B6D3458-587A-EA47-9CEB-1B13003AD3D3}"/>
                  </a:ext>
                </a:extLst>
              </p:cNvPr>
              <p:cNvSpPr/>
              <p:nvPr/>
            </p:nvSpPr>
            <p:spPr>
              <a:xfrm>
                <a:off x="5183237" y="4557650"/>
                <a:ext cx="1408176" cy="153893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 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64FD616-E928-E145-A97D-716C037189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8407" y="4756048"/>
                <a:ext cx="1012320" cy="1135773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DB6CEC9-34F0-0049-B9AC-F083072114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2491740" y="5508222"/>
              <a:ext cx="4160520" cy="59436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27208D1-0C1F-704E-B501-014786E7FB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2301428" y="5945387"/>
              <a:ext cx="4541144" cy="454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326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61769"/>
            <a:ext cx="7772400" cy="1466291"/>
          </a:xfrm>
        </p:spPr>
        <p:txBody>
          <a:bodyPr anchor="t" anchorCtr="0"/>
          <a:lstStyle>
            <a:lvl1pPr algn="ctr">
              <a:defRPr sz="4500" b="1" i="0" cap="none" baseline="0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149767"/>
            <a:ext cx="6858000" cy="828294"/>
          </a:xfrm>
        </p:spPr>
        <p:txBody>
          <a:bodyPr/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7434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BBC21DA-BB37-9447-AE99-A5671996BE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329339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CD90CA-AF2E-8449-8E84-D6C56326C15A}"/>
              </a:ext>
            </a:extLst>
          </p:cNvPr>
          <p:cNvSpPr/>
          <p:nvPr/>
        </p:nvSpPr>
        <p:spPr>
          <a:xfrm>
            <a:off x="3293391" y="0"/>
            <a:ext cx="58506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D5B3CF-5810-EF40-8451-52B286E53328}"/>
              </a:ext>
            </a:extLst>
          </p:cNvPr>
          <p:cNvSpPr/>
          <p:nvPr/>
        </p:nvSpPr>
        <p:spPr>
          <a:xfrm>
            <a:off x="3180196" y="0"/>
            <a:ext cx="3321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3EFAC79-FBE2-DF48-8813-6E47C2638C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09547" y="510445"/>
            <a:ext cx="5025224" cy="1080247"/>
          </a:xfrm>
        </p:spPr>
        <p:txBody>
          <a:bodyPr anchor="t" anchorCtr="0">
            <a:noAutofit/>
          </a:bodyPr>
          <a:lstStyle>
            <a:lvl1pPr algn="ctr">
              <a:defRPr sz="3000" b="1" i="0" cap="none" baseline="0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183B407-5E80-E943-A014-BDCB3E4C4F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05587" y="1598800"/>
            <a:ext cx="4135996" cy="828294"/>
          </a:xfrm>
        </p:spPr>
        <p:txBody>
          <a:bodyPr/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Sub-topic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FF14268-F6DF-AE49-B746-8341CDE325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7133" y="2494699"/>
            <a:ext cx="3812907" cy="334963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Name of Presenter and 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C5AD891-4FCC-0446-93A5-2DB1541B04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5558" y="2932980"/>
            <a:ext cx="3713203" cy="6527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College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9EBC9F5-88EB-8443-B256-F5EF5358D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5556" y="3865608"/>
            <a:ext cx="3713203" cy="6527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Department or program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74E4EE-A9AB-F74A-BA9F-547C75AA6EF1}"/>
              </a:ext>
            </a:extLst>
          </p:cNvPr>
          <p:cNvCxnSpPr>
            <a:cxnSpLocks/>
          </p:cNvCxnSpPr>
          <p:nvPr/>
        </p:nvCxnSpPr>
        <p:spPr>
          <a:xfrm flipH="1">
            <a:off x="5186168" y="3706773"/>
            <a:ext cx="247197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A85373-871A-E541-8F8C-B40596554BE5}"/>
              </a:ext>
            </a:extLst>
          </p:cNvPr>
          <p:cNvGrpSpPr/>
          <p:nvPr userDrawn="1"/>
        </p:nvGrpSpPr>
        <p:grpSpPr>
          <a:xfrm>
            <a:off x="4654568" y="4742720"/>
            <a:ext cx="3347204" cy="1869942"/>
            <a:chOff x="2301428" y="3862555"/>
            <a:chExt cx="4541144" cy="253694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CC6DD35-5E5A-4146-B262-96EBC14807C4}"/>
                </a:ext>
              </a:extLst>
            </p:cNvPr>
            <p:cNvGrpSpPr/>
            <p:nvPr userDrawn="1"/>
          </p:nvGrpSpPr>
          <p:grpSpPr>
            <a:xfrm>
              <a:off x="3799086" y="3862555"/>
              <a:ext cx="1408176" cy="1538935"/>
              <a:chOff x="5183237" y="4557650"/>
              <a:chExt cx="1408176" cy="153893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1C1F035-5C5D-4D45-89DC-B68221E4AAE2}"/>
                  </a:ext>
                </a:extLst>
              </p:cNvPr>
              <p:cNvSpPr/>
              <p:nvPr/>
            </p:nvSpPr>
            <p:spPr>
              <a:xfrm>
                <a:off x="5183237" y="4557650"/>
                <a:ext cx="1408176" cy="153893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 </a:t>
                </a:r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8076CB4F-6132-074E-8B18-3E6BE7D40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78407" y="4756048"/>
                <a:ext cx="1012320" cy="1135773"/>
              </a:xfrm>
              <a:prstGeom prst="rect">
                <a:avLst/>
              </a:prstGeom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0893F3D-60C2-2444-BD3E-C188C277E8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491740" y="5508222"/>
              <a:ext cx="4160520" cy="59436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2649042-7375-1E47-92F9-8BD14D315D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2301428" y="5945387"/>
              <a:ext cx="4541144" cy="454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442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D5B3CF-5810-EF40-8451-52B286E53328}"/>
              </a:ext>
            </a:extLst>
          </p:cNvPr>
          <p:cNvSpPr/>
          <p:nvPr/>
        </p:nvSpPr>
        <p:spPr>
          <a:xfrm>
            <a:off x="0" y="5029201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3EFAC79-FBE2-DF48-8813-6E47C2638C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5800" y="476999"/>
            <a:ext cx="7772400" cy="1466291"/>
          </a:xfrm>
        </p:spPr>
        <p:txBody>
          <a:bodyPr anchor="t" anchorCtr="0"/>
          <a:lstStyle>
            <a:lvl1pPr algn="ctr">
              <a:defRPr sz="4500" b="1" i="0" cap="none" baseline="0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183B407-5E80-E943-A014-BDCB3E4C4F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1964997"/>
            <a:ext cx="6858000" cy="828294"/>
          </a:xfrm>
        </p:spPr>
        <p:txBody>
          <a:bodyPr/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Subtopic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FF14268-F6DF-AE49-B746-8341CDE325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27484" y="2816319"/>
            <a:ext cx="4675187" cy="334963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Name of Presenter and 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C5AD891-4FCC-0446-93A5-2DB1541B04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2" y="3277318"/>
            <a:ext cx="3713203" cy="652749"/>
          </a:xfrm>
        </p:spPr>
        <p:txBody>
          <a:bodyPr anchor="ctr">
            <a:normAutofit/>
          </a:bodyPr>
          <a:lstStyle>
            <a:lvl1pPr marL="0" indent="0" algn="r">
              <a:buNone/>
              <a:defRPr sz="135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College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9EBC9F5-88EB-8443-B256-F5EF5358D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31147" y="3277318"/>
            <a:ext cx="3713203" cy="652749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Department or program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74E4EE-A9AB-F74A-BA9F-547C75AA6EF1}"/>
              </a:ext>
            </a:extLst>
          </p:cNvPr>
          <p:cNvCxnSpPr/>
          <p:nvPr/>
        </p:nvCxnSpPr>
        <p:spPr>
          <a:xfrm>
            <a:off x="4567604" y="3263893"/>
            <a:ext cx="0" cy="70584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9B49466-AAD5-6C46-8E95-2E23C1244DE0}"/>
              </a:ext>
            </a:extLst>
          </p:cNvPr>
          <p:cNvGrpSpPr/>
          <p:nvPr userDrawn="1"/>
        </p:nvGrpSpPr>
        <p:grpSpPr>
          <a:xfrm>
            <a:off x="2739705" y="4414094"/>
            <a:ext cx="3655798" cy="2012660"/>
            <a:chOff x="2287802" y="4138948"/>
            <a:chExt cx="4541140" cy="250007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7C71D29-EDC8-7A41-BDBC-A52766A418B3}"/>
                </a:ext>
              </a:extLst>
            </p:cNvPr>
            <p:cNvGrpSpPr/>
            <p:nvPr userDrawn="1"/>
          </p:nvGrpSpPr>
          <p:grpSpPr>
            <a:xfrm>
              <a:off x="3863516" y="4138948"/>
              <a:ext cx="1408176" cy="1538935"/>
              <a:chOff x="5183237" y="4557650"/>
              <a:chExt cx="1408176" cy="1538935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FB872A4-EA73-8345-9C11-E0389B37BC85}"/>
                  </a:ext>
                </a:extLst>
              </p:cNvPr>
              <p:cNvSpPr/>
              <p:nvPr/>
            </p:nvSpPr>
            <p:spPr>
              <a:xfrm>
                <a:off x="5183237" y="4557650"/>
                <a:ext cx="1408176" cy="153893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 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ADD3774-93AD-9F4C-B795-8AFEA32148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78407" y="4756048"/>
                <a:ext cx="1012320" cy="1135773"/>
              </a:xfrm>
              <a:prstGeom prst="rect">
                <a:avLst/>
              </a:prstGeom>
            </p:spPr>
          </p:pic>
        </p:grp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B2074D9-DCE6-2C42-8F60-A91FD8412C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478112" y="5822040"/>
              <a:ext cx="4160520" cy="44577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DF081D9-BF91-024B-A763-5A26906778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2287802" y="6184910"/>
              <a:ext cx="4541140" cy="454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875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Divider Slide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8"/>
            <a:ext cx="7886700" cy="73651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Topic</a:t>
            </a:r>
          </a:p>
        </p:txBody>
      </p:sp>
    </p:spTree>
    <p:extLst>
      <p:ext uri="{BB962C8B-B14F-4D97-AF65-F5344CB8AC3E}">
        <p14:creationId xmlns:p14="http://schemas.microsoft.com/office/powerpoint/2010/main" val="1371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163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36928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36928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4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0936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0936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67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31B1E-8998-0146-AF70-B53ABD36F462}"/>
              </a:ext>
            </a:extLst>
          </p:cNvPr>
          <p:cNvSpPr/>
          <p:nvPr userDrawn="1"/>
        </p:nvSpPr>
        <p:spPr>
          <a:xfrm>
            <a:off x="0" y="5758252"/>
            <a:ext cx="9144000" cy="109975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2D0EDF-6793-944A-8664-9CB2EFC03F6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77562" y="5919726"/>
            <a:ext cx="692363" cy="7767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57911F-1517-1C48-B212-DA7D233D07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504887" y="6186712"/>
            <a:ext cx="3146856" cy="4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6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3.vuejs.org/style-guide/#rule-categories" TargetMode="External"/><Relationship Id="rId2" Type="http://schemas.openxmlformats.org/officeDocument/2006/relationships/hyperlink" Target="https://v3.vuejs.org/guide/introduction.html#what-is-vue-j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v3.vuejs.org/examples/markdown.html" TargetMode="External"/><Relationship Id="rId4" Type="http://schemas.openxmlformats.org/officeDocument/2006/relationships/hyperlink" Target="https://v3.vuejs.org/cookbook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uemastery.com/courses/intro-to-vue-3/creating-the-vue-app-vue3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873BFF-6CD0-7440-ACD2-28A3CD11F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06376"/>
            <a:ext cx="7772400" cy="1466291"/>
          </a:xfrm>
        </p:spPr>
        <p:txBody>
          <a:bodyPr/>
          <a:lstStyle/>
          <a:p>
            <a:r>
              <a:rPr lang="en-US" dirty="0"/>
              <a:t>Modern Web Technologies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1A4AEB2-82A6-BE44-91CE-5159DD0B7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79214"/>
            <a:ext cx="6858000" cy="828294"/>
          </a:xfrm>
        </p:spPr>
        <p:txBody>
          <a:bodyPr/>
          <a:lstStyle/>
          <a:p>
            <a:r>
              <a:rPr lang="en-US" dirty="0"/>
              <a:t>Topic: Web Frameworks (Vue </a:t>
            </a:r>
            <a:r>
              <a:rPr lang="en-US" dirty="0" err="1"/>
              <a:t>js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18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1F05FB-68E1-2C4E-A627-67E8635E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C1EC60-CEEA-3F44-97D4-A22CA7E4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https://v3.vuejs.org/guide/introduction.html#what-is-vue-js</a:t>
            </a:r>
            <a:endParaRPr lang="en-US" dirty="0"/>
          </a:p>
          <a:p>
            <a:r>
              <a:rPr lang="en-US" dirty="0">
                <a:hlinkClick r:id="rId3"/>
              </a:rPr>
              <a:t>https://v3.vuejs.org/style-guide/#rule-categories</a:t>
            </a:r>
            <a:endParaRPr lang="en-US" dirty="0"/>
          </a:p>
          <a:p>
            <a:r>
              <a:rPr lang="en-US" dirty="0">
                <a:hlinkClick r:id="rId4"/>
              </a:rPr>
              <a:t>https://v3.vuejs.org/cookbook/</a:t>
            </a:r>
            <a:endParaRPr lang="en-US" dirty="0"/>
          </a:p>
          <a:p>
            <a:r>
              <a:rPr lang="en-US" dirty="0">
                <a:hlinkClick r:id="rId5"/>
              </a:rPr>
              <a:t>https://v3.vuejs.org/examples/markdown.html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9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hank You">
            <a:extLst>
              <a:ext uri="{FF2B5EF4-FFF2-40B4-BE49-F238E27FC236}">
                <a16:creationId xmlns:a16="http://schemas.microsoft.com/office/drawing/2014/main" id="{92BD5DD7-9FA7-4F76-9C89-DDA400E3A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68" r="1" b="6960"/>
          <a:stretch/>
        </p:blipFill>
        <p:spPr>
          <a:xfrm>
            <a:off x="0" y="-28281"/>
            <a:ext cx="9144000" cy="57597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E443EC-A883-4DC5-BCE9-A348973C29CD}"/>
              </a:ext>
            </a:extLst>
          </p:cNvPr>
          <p:cNvSpPr txBox="1"/>
          <p:nvPr/>
        </p:nvSpPr>
        <p:spPr>
          <a:xfrm>
            <a:off x="1564849" y="2215299"/>
            <a:ext cx="59483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008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1F05FB-68E1-2C4E-A627-67E8635E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Vue JS?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C1EC60-CEEA-3F44-97D4-A22CA7E4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of the framework – Vue – is the same phonetically in English as view, and it corresponds to the traditional Model-View-Controller (MVC) architecture.</a:t>
            </a:r>
          </a:p>
          <a:p>
            <a:r>
              <a:rPr lang="en-US" dirty="0"/>
              <a:t>Vue is a JavaScript Framework for building Front-End UI`s (User Interface).</a:t>
            </a:r>
          </a:p>
          <a:p>
            <a:r>
              <a:rPr lang="en-US" dirty="0"/>
              <a:t>Simply put, view is a UI that the core library focuses on the view layer by default.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1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1F05FB-68E1-2C4E-A627-67E8635E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764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What is MVC(Model View Controller)?</a:t>
            </a:r>
          </a:p>
        </p:txBody>
      </p:sp>
      <p:pic>
        <p:nvPicPr>
          <p:cNvPr id="3" name="Content Placeholder 2" descr="Diagram&#10;&#10;Description automatically generated">
            <a:extLst>
              <a:ext uri="{FF2B5EF4-FFF2-40B4-BE49-F238E27FC236}">
                <a16:creationId xmlns:a16="http://schemas.microsoft.com/office/drawing/2014/main" id="{9B22246D-3F52-42E4-ACA1-990EF3D96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300" y="1351327"/>
            <a:ext cx="5039400" cy="4204355"/>
          </a:xfrm>
        </p:spPr>
      </p:pic>
    </p:spTree>
    <p:extLst>
      <p:ext uri="{BB962C8B-B14F-4D97-AF65-F5344CB8AC3E}">
        <p14:creationId xmlns:p14="http://schemas.microsoft.com/office/powerpoint/2010/main" val="270131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1F05FB-68E1-2C4E-A627-67E8635E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1179"/>
            <a:ext cx="7886700" cy="1325563"/>
          </a:xfrm>
        </p:spPr>
        <p:txBody>
          <a:bodyPr/>
          <a:lstStyle/>
          <a:p>
            <a:r>
              <a:rPr lang="en-US" dirty="0"/>
              <a:t>What is DOM(Document Object Model)?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C1EC60-CEEA-3F44-97D4-A22CA7E43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537" y="1338607"/>
            <a:ext cx="4468304" cy="4179880"/>
          </a:xfrm>
        </p:spPr>
        <p:txBody>
          <a:bodyPr>
            <a:normAutofit fontScale="92500"/>
          </a:bodyPr>
          <a:lstStyle/>
          <a:p>
            <a:r>
              <a:rPr lang="en-US" dirty="0"/>
              <a:t>A Document Object Model (DOM) is something </a:t>
            </a:r>
            <a:r>
              <a:rPr lang="en-US"/>
              <a:t>we will </a:t>
            </a:r>
            <a:r>
              <a:rPr lang="en-US" dirty="0"/>
              <a:t>probably encounter when rendering web pages.</a:t>
            </a:r>
          </a:p>
          <a:p>
            <a:r>
              <a:rPr lang="en-US" dirty="0"/>
              <a:t>A DOM is a representation of HTML pages with its styles, elements, and page content as objects.</a:t>
            </a:r>
          </a:p>
          <a:p>
            <a:r>
              <a:rPr lang="en-US" dirty="0"/>
              <a:t>The objects stored as a tree structure are generated by a browser when loading a page.</a:t>
            </a:r>
          </a:p>
          <a:p>
            <a:r>
              <a:rPr lang="en-US" dirty="0"/>
              <a:t>When a user interacts with the page, the objects change their state, so that a browser has to update the information and render it on the screen.</a:t>
            </a:r>
          </a:p>
          <a:p>
            <a:endParaRPr lang="en-US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4613A3F2-1B84-47EC-B90E-6F4B7AE2ED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1338607"/>
            <a:ext cx="4468304" cy="4006391"/>
          </a:xfrm>
        </p:spPr>
      </p:pic>
    </p:spTree>
    <p:extLst>
      <p:ext uri="{BB962C8B-B14F-4D97-AF65-F5344CB8AC3E}">
        <p14:creationId xmlns:p14="http://schemas.microsoft.com/office/powerpoint/2010/main" val="309754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1F05FB-68E1-2C4E-A627-67E8635E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Vue JS?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C1EC60-CEEA-3F44-97D4-A22CA7E4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is one of the key factors that may predetermine any framework of our choice.</a:t>
            </a:r>
          </a:p>
          <a:p>
            <a:r>
              <a:rPr lang="en-US" dirty="0"/>
              <a:t>Vue.js utilizes virtual DOM: Think of this as a copy of an original DOM that figures out what elements to update, without re-rendering the whole DOM.</a:t>
            </a:r>
          </a:p>
          <a:p>
            <a:r>
              <a:rPr lang="en-US" dirty="0"/>
              <a:t>This approach makes page rendering pretty quick and improves application performance.</a:t>
            </a:r>
          </a:p>
          <a:p>
            <a:r>
              <a:rPr lang="en-US" dirty="0"/>
              <a:t>Vue.js seems to be more performant than Angular and React when testing DOM components bound with data updated, which factors in speed.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1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1F05FB-68E1-2C4E-A627-67E8635E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Vue JS? (Demo)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C1EC60-CEEA-3F44-97D4-A22CA7E4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display our data within our HTML, we’ll first have to create a Vue app.</a:t>
            </a:r>
          </a:p>
          <a:p>
            <a:pPr lvl="2"/>
            <a:r>
              <a:rPr lang="en-US" dirty="0"/>
              <a:t>const app = </a:t>
            </a:r>
            <a:r>
              <a:rPr lang="en-US" dirty="0" err="1"/>
              <a:t>Vue.createApp</a:t>
            </a:r>
            <a:r>
              <a:rPr lang="en-US" dirty="0"/>
              <a:t>({})</a:t>
            </a:r>
          </a:p>
          <a:p>
            <a:r>
              <a:rPr lang="en-US" dirty="0"/>
              <a:t>As an argument, we’re going to pass in an object and add a data property. This is going to be a function that returns another object, where we’ll store our data. In here, we’ll add product as a data item.</a:t>
            </a:r>
          </a:p>
          <a:p>
            <a:pPr lvl="2"/>
            <a:r>
              <a:rPr lang="en-US" dirty="0"/>
              <a:t>const app = </a:t>
            </a:r>
            <a:r>
              <a:rPr lang="en-US" dirty="0" err="1"/>
              <a:t>Vue.createApp</a:t>
            </a:r>
            <a:r>
              <a:rPr lang="en-US" dirty="0"/>
              <a:t>({</a:t>
            </a:r>
          </a:p>
          <a:p>
            <a:pPr lvl="2"/>
            <a:r>
              <a:rPr lang="en-US" dirty="0"/>
              <a:t>    data() {</a:t>
            </a:r>
          </a:p>
          <a:p>
            <a:pPr lvl="2"/>
            <a:r>
              <a:rPr lang="en-US" dirty="0"/>
              <a:t>        return {</a:t>
            </a:r>
          </a:p>
          <a:p>
            <a:pPr lvl="2"/>
            <a:r>
              <a:rPr lang="en-US" dirty="0"/>
              <a:t>            product: 'Socks'</a:t>
            </a:r>
          </a:p>
          <a:p>
            <a:pPr lvl="2"/>
            <a:r>
              <a:rPr lang="en-US" dirty="0"/>
              <a:t>        }</a:t>
            </a:r>
          </a:p>
          <a:p>
            <a:pPr lvl="2"/>
            <a:r>
              <a:rPr lang="en-US" dirty="0"/>
              <a:t>    }</a:t>
            </a:r>
          </a:p>
          <a:p>
            <a:pPr lvl="2"/>
            <a:r>
              <a:rPr lang="en-US" dirty="0"/>
              <a:t>})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1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C1EC60-CEEA-3F44-97D4-A22CA7E4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22"/>
            <a:ext cx="7886700" cy="553353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const app = </a:t>
            </a:r>
            <a:r>
              <a:rPr lang="en-US" dirty="0" err="1"/>
              <a:t>Vue.createApp</a:t>
            </a:r>
            <a:r>
              <a:rPr lang="en-US" dirty="0"/>
              <a:t>({Options Object})</a:t>
            </a:r>
          </a:p>
          <a:p>
            <a:r>
              <a:rPr lang="en-US" dirty="0"/>
              <a:t>After creating a Vue app, we need to import and mount it to the DOM so that we can give our HTML a direct line into the app, this way the template code can access options from the app, such as data.</a:t>
            </a:r>
          </a:p>
          <a:p>
            <a:r>
              <a:rPr lang="en-US" dirty="0"/>
              <a:t>We Use “{{ }}” in Vue JS to write JavaScript Expressions like for </a:t>
            </a:r>
            <a:r>
              <a:rPr lang="en-US" u="sng" dirty="0"/>
              <a:t>ex</a:t>
            </a:r>
            <a:r>
              <a:rPr lang="en-US" dirty="0"/>
              <a:t>: </a:t>
            </a:r>
          </a:p>
          <a:p>
            <a:pPr lvl="2"/>
            <a:r>
              <a:rPr lang="en-US" sz="1800" dirty="0"/>
              <a:t>&lt;p&gt;{{ </a:t>
            </a:r>
            <a:r>
              <a:rPr lang="en-US" sz="1800" dirty="0" err="1"/>
              <a:t>firstName</a:t>
            </a:r>
            <a:r>
              <a:rPr lang="en-US" sz="1800" dirty="0"/>
              <a:t> + ‘ ‘ + </a:t>
            </a:r>
            <a:r>
              <a:rPr lang="en-US" sz="1800" dirty="0" err="1"/>
              <a:t>lastName</a:t>
            </a:r>
            <a:r>
              <a:rPr lang="en-US" sz="1800" dirty="0"/>
              <a:t> }}&lt;/p&gt; //</a:t>
            </a:r>
            <a:r>
              <a:rPr lang="en-US" sz="1800" dirty="0" err="1"/>
              <a:t>Concatinating</a:t>
            </a:r>
            <a:r>
              <a:rPr lang="en-US" sz="1800" dirty="0"/>
              <a:t> Strings</a:t>
            </a:r>
          </a:p>
          <a:p>
            <a:pPr lvl="2"/>
            <a:r>
              <a:rPr lang="en-US" sz="1800" dirty="0"/>
              <a:t>&lt;span&gt;{{ clicked ? True: false }}&lt;/span&gt; //Conditional logic with a ternary operator</a:t>
            </a:r>
          </a:p>
          <a:p>
            <a:pPr lvl="2"/>
            <a:r>
              <a:rPr lang="en-US" sz="1800" dirty="0"/>
              <a:t>&lt;div&gt;{{ </a:t>
            </a:r>
            <a:r>
              <a:rPr lang="en-US" sz="1800" dirty="0" err="1"/>
              <a:t>message.method</a:t>
            </a:r>
            <a:r>
              <a:rPr lang="en-US" sz="1800" dirty="0"/>
              <a:t>() }}&lt;/div&gt; //Methods</a:t>
            </a:r>
          </a:p>
          <a:p>
            <a:r>
              <a:rPr lang="en-US" sz="2400" dirty="0">
                <a:hlinkClick r:id="rId2"/>
              </a:rPr>
              <a:t>https://www.vuemastery.com/courses/intro-to-vue-3/creating-the-vue-app-vue3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9488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1F05FB-68E1-2C4E-A627-67E8635E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Vue 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C1EC60-CEEA-3F44-97D4-A22CA7E4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7142"/>
            <a:ext cx="7886700" cy="36481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Approachable.</a:t>
            </a:r>
          </a:p>
          <a:p>
            <a:r>
              <a:rPr lang="en-US" dirty="0"/>
              <a:t>Versatile and Scalability.</a:t>
            </a:r>
          </a:p>
          <a:p>
            <a:r>
              <a:rPr lang="en-US" dirty="0"/>
              <a:t>Performant.</a:t>
            </a:r>
          </a:p>
          <a:p>
            <a:r>
              <a:rPr lang="en-US" dirty="0"/>
              <a:t>Size.</a:t>
            </a:r>
          </a:p>
          <a:p>
            <a:r>
              <a:rPr lang="en-US" dirty="0"/>
              <a:t>Ease of Integration.</a:t>
            </a:r>
          </a:p>
          <a:p>
            <a:r>
              <a:rPr lang="en-US" dirty="0"/>
              <a:t>Easy Development.</a:t>
            </a:r>
          </a:p>
          <a:p>
            <a:r>
              <a:rPr lang="en-US" dirty="0"/>
              <a:t>Easy to Learn.</a:t>
            </a:r>
          </a:p>
          <a:p>
            <a:r>
              <a:rPr lang="en-US" dirty="0"/>
              <a:t>Reactive Two-Way Data Binding.</a:t>
            </a:r>
          </a:p>
          <a:p>
            <a:r>
              <a:rPr lang="en-US" dirty="0"/>
              <a:t>Component Reusability.</a:t>
            </a:r>
          </a:p>
          <a:p>
            <a:r>
              <a:rPr lang="en-US" dirty="0"/>
              <a:t>Code Readability.</a:t>
            </a:r>
          </a:p>
        </p:txBody>
      </p:sp>
    </p:spTree>
    <p:extLst>
      <p:ext uri="{BB962C8B-B14F-4D97-AF65-F5344CB8AC3E}">
        <p14:creationId xmlns:p14="http://schemas.microsoft.com/office/powerpoint/2010/main" val="391254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1F05FB-68E1-2C4E-A627-67E8635E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Vue 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C1EC60-CEEA-3F44-97D4-A22CA7E4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Plugins/Components.</a:t>
            </a:r>
          </a:p>
          <a:p>
            <a:r>
              <a:rPr lang="en-US" dirty="0"/>
              <a:t>Deprecation is Fast.</a:t>
            </a:r>
          </a:p>
          <a:p>
            <a:r>
              <a:rPr lang="en-US" dirty="0"/>
              <a:t>Risk of over flexibility.</a:t>
            </a:r>
          </a:p>
          <a:p>
            <a:r>
              <a:rPr lang="en-US" dirty="0"/>
              <a:t>Limited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87710"/>
      </p:ext>
    </p:extLst>
  </p:cSld>
  <p:clrMapOvr>
    <a:masterClrMapping/>
  </p:clrMapOvr>
</p:sld>
</file>

<file path=ppt/theme/theme1.xml><?xml version="1.0" encoding="utf-8"?>
<a:theme xmlns:a="http://schemas.openxmlformats.org/drawingml/2006/main" name="NMSU_2019">
  <a:themeElements>
    <a:clrScheme name="NMSU_2019">
      <a:dk1>
        <a:srgbClr val="000000"/>
      </a:dk1>
      <a:lt1>
        <a:srgbClr val="FEFFFF"/>
      </a:lt1>
      <a:dk2>
        <a:srgbClr val="8C0B41"/>
      </a:dk2>
      <a:lt2>
        <a:srgbClr val="E7E6E6"/>
      </a:lt2>
      <a:accent1>
        <a:srgbClr val="A7BABE"/>
      </a:accent1>
      <a:accent2>
        <a:srgbClr val="CFC7BD"/>
      </a:accent2>
      <a:accent3>
        <a:srgbClr val="A5A5A5"/>
      </a:accent3>
      <a:accent4>
        <a:srgbClr val="FEFFFF"/>
      </a:accent4>
      <a:accent5>
        <a:srgbClr val="5B9BD5"/>
      </a:accent5>
      <a:accent6>
        <a:srgbClr val="8C0B41"/>
      </a:accent6>
      <a:hlink>
        <a:srgbClr val="50B9F2"/>
      </a:hlink>
      <a:folHlink>
        <a:srgbClr val="6D6E7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MSU_2019" id="{F3039E45-AD72-2745-91F4-8F90602B2064}" vid="{36F2A75D-F91E-5C47-8EE5-76E117038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NMSU_2019</Template>
  <TotalTime>394</TotalTime>
  <Words>611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Tahoma</vt:lpstr>
      <vt:lpstr>NMSU_2019</vt:lpstr>
      <vt:lpstr>Modern Web Technologies</vt:lpstr>
      <vt:lpstr>What is Vue JS?</vt:lpstr>
      <vt:lpstr>What is MVC(Model View Controller)?</vt:lpstr>
      <vt:lpstr>What is DOM(Document Object Model)?</vt:lpstr>
      <vt:lpstr>Why Vue JS?</vt:lpstr>
      <vt:lpstr>How to use Vue JS? (Demo)</vt:lpstr>
      <vt:lpstr>PowerPoint Presentation</vt:lpstr>
      <vt:lpstr>Pros of Vue JS</vt:lpstr>
      <vt:lpstr>Cons of Vue JS</vt:lpstr>
      <vt:lpstr>Resources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Rahul Chowdary Garigipati</cp:lastModifiedBy>
  <cp:revision>41</cp:revision>
  <dcterms:created xsi:type="dcterms:W3CDTF">2018-09-13T15:10:43Z</dcterms:created>
  <dcterms:modified xsi:type="dcterms:W3CDTF">2021-04-26T16:24:58Z</dcterms:modified>
</cp:coreProperties>
</file>