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30"/>
  </p:notesMasterIdLst>
  <p:sldIdLst>
    <p:sldId id="1086" r:id="rId5"/>
    <p:sldId id="1430" r:id="rId6"/>
    <p:sldId id="1085" r:id="rId7"/>
    <p:sldId id="1432" r:id="rId8"/>
    <p:sldId id="1434" r:id="rId9"/>
    <p:sldId id="1436" r:id="rId10"/>
    <p:sldId id="1435" r:id="rId11"/>
    <p:sldId id="1437" r:id="rId12"/>
    <p:sldId id="1290" r:id="rId13"/>
    <p:sldId id="1438" r:id="rId14"/>
    <p:sldId id="1439" r:id="rId15"/>
    <p:sldId id="1440" r:id="rId16"/>
    <p:sldId id="1441" r:id="rId17"/>
    <p:sldId id="1443" r:id="rId18"/>
    <p:sldId id="1445" r:id="rId19"/>
    <p:sldId id="1444" r:id="rId20"/>
    <p:sldId id="1447" r:id="rId21"/>
    <p:sldId id="1446" r:id="rId22"/>
    <p:sldId id="1450" r:id="rId23"/>
    <p:sldId id="1451" r:id="rId24"/>
    <p:sldId id="1449" r:id="rId25"/>
    <p:sldId id="1453" r:id="rId26"/>
    <p:sldId id="1403" r:id="rId27"/>
    <p:sldId id="1452" r:id="rId28"/>
    <p:sldId id="1454"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78" d="100"/>
          <a:sy n="78" d="100"/>
        </p:scale>
        <p:origin x="850" y="72"/>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223"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avendra m" userId="9bab1d4413f01874" providerId="LiveId" clId="{2CC1B720-022F-4D5E-ACA7-8BF38FB7E1D4}"/>
    <pc:docChg chg="custSel addSld delSld modSld">
      <pc:chgData name="raghavendra m" userId="9bab1d4413f01874" providerId="LiveId" clId="{2CC1B720-022F-4D5E-ACA7-8BF38FB7E1D4}" dt="2025-02-14T03:45:41.158" v="6" actId="2696"/>
      <pc:docMkLst>
        <pc:docMk/>
      </pc:docMkLst>
      <pc:sldChg chg="modSp mod">
        <pc:chgData name="raghavendra m" userId="9bab1d4413f01874" providerId="LiveId" clId="{2CC1B720-022F-4D5E-ACA7-8BF38FB7E1D4}" dt="2025-02-14T03:39:06.737" v="2" actId="20577"/>
        <pc:sldMkLst>
          <pc:docMk/>
          <pc:sldMk cId="1479932653" sldId="1086"/>
        </pc:sldMkLst>
        <pc:spChg chg="mod">
          <ac:chgData name="raghavendra m" userId="9bab1d4413f01874" providerId="LiveId" clId="{2CC1B720-022F-4D5E-ACA7-8BF38FB7E1D4}" dt="2025-02-14T03:39:06.737" v="2" actId="20577"/>
          <ac:spMkLst>
            <pc:docMk/>
            <pc:sldMk cId="1479932653" sldId="1086"/>
            <ac:spMk id="3" creationId="{5ED84D29-3762-67F7-9C00-CAE0EB5BBF7F}"/>
          </ac:spMkLst>
        </pc:spChg>
      </pc:sldChg>
      <pc:sldChg chg="del">
        <pc:chgData name="raghavendra m" userId="9bab1d4413f01874" providerId="LiveId" clId="{2CC1B720-022F-4D5E-ACA7-8BF38FB7E1D4}" dt="2025-02-12T03:12:04.304" v="0" actId="2696"/>
        <pc:sldMkLst>
          <pc:docMk/>
          <pc:sldMk cId="512067440" sldId="1404"/>
        </pc:sldMkLst>
      </pc:sldChg>
      <pc:sldChg chg="delSp modSp add del mod">
        <pc:chgData name="raghavendra m" userId="9bab1d4413f01874" providerId="LiveId" clId="{2CC1B720-022F-4D5E-ACA7-8BF38FB7E1D4}" dt="2025-02-14T03:45:41.158" v="6" actId="2696"/>
        <pc:sldMkLst>
          <pc:docMk/>
          <pc:sldMk cId="1225536285" sldId="1454"/>
        </pc:sldMkLst>
        <pc:spChg chg="mod">
          <ac:chgData name="raghavendra m" userId="9bab1d4413f01874" providerId="LiveId" clId="{2CC1B720-022F-4D5E-ACA7-8BF38FB7E1D4}" dt="2025-02-14T03:45:01.902" v="4" actId="20577"/>
          <ac:spMkLst>
            <pc:docMk/>
            <pc:sldMk cId="1225536285" sldId="1454"/>
            <ac:spMk id="3" creationId="{3A9BDD69-AD66-3F85-19B3-1B417A8FF1EC}"/>
          </ac:spMkLst>
        </pc:spChg>
        <pc:spChg chg="del">
          <ac:chgData name="raghavendra m" userId="9bab1d4413f01874" providerId="LiveId" clId="{2CC1B720-022F-4D5E-ACA7-8BF38FB7E1D4}" dt="2025-02-14T03:45:07.695" v="5" actId="21"/>
          <ac:spMkLst>
            <pc:docMk/>
            <pc:sldMk cId="1225536285" sldId="1454"/>
            <ac:spMk id="5" creationId="{4B84925C-CF17-9EA2-B2BF-51B50D6E9F5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94113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671B4264-5055-CA53-A14E-A1E2D82A5DD3}"/>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157D5270-5B5B-2FF4-AAA8-9FE34D307CD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b="1" dirty="0"/>
              <a:t>Lets, discuss about Learning  objectives, </a:t>
            </a:r>
          </a:p>
          <a:p>
            <a:pPr marL="0" indent="0">
              <a:buNone/>
            </a:pPr>
            <a:endParaRPr lang="en-US" b="1" dirty="0"/>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Understand the historical development and current trends in AI and ML, including their impact across various industries.</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Explain the significance of AI and ML in promoting sustainability and addressing environmental challenges.</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Differentiate between the main types of machine learning: supervised, unsupervised, semi-supervised, and reinforcement learning.</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spcAft>
                <a:spcPts val="800"/>
              </a:spcAft>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Outline the essential steps in a machine learning workflow, including data collection, preprocessing, model selection, training, evaluation, and deployment.</a:t>
            </a:r>
          </a:p>
          <a:p>
            <a:pPr marL="342900" lvl="0" indent="-342900">
              <a:lnSpc>
                <a:spcPct val="115000"/>
              </a:lnSpc>
              <a:spcBef>
                <a:spcPts val="1200"/>
              </a:spcBef>
              <a:spcAft>
                <a:spcPts val="800"/>
              </a:spcAft>
              <a:buFont typeface="Symbol" panose="05050102010706020507" pitchFamily="18" charset="2"/>
              <a:buChar char="·"/>
            </a:pPr>
            <a:r>
              <a:rPr lang="en-US" sz="1100" dirty="0">
                <a:effectLst/>
                <a:latin typeface="Arial" panose="020B0604020202020204" pitchFamily="34" charset="0"/>
                <a:ea typeface="Arial" panose="020B0604020202020204" pitchFamily="34" charset="0"/>
              </a:rPr>
              <a:t>Import and implement basic ML models using Scikit-Learn, including linear regression, decision trees, and clustering algorithms.</a:t>
            </a:r>
            <a:endParaRPr lang="en-IN" sz="1100" dirty="0">
              <a:latin typeface="+mn-lt"/>
            </a:endParaRPr>
          </a:p>
          <a:p>
            <a:pPr marL="0" indent="0">
              <a:buNone/>
            </a:pPr>
            <a:endParaRPr lang="en-US" b="1" dirty="0"/>
          </a:p>
        </p:txBody>
      </p:sp>
      <p:sp>
        <p:nvSpPr>
          <p:cNvPr id="59" name="Google Shape;59;g5fab984687_2_0:notes">
            <a:extLst>
              <a:ext uri="{FF2B5EF4-FFF2-40B4-BE49-F238E27FC236}">
                <a16:creationId xmlns:a16="http://schemas.microsoft.com/office/drawing/2014/main" id="{0FF4150B-290F-A52F-D2AB-EF17D6B1CE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627072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25FA4D5B-6B84-D411-1B05-35BA8F295E43}"/>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A6F2A804-EABC-46F4-63D2-3A4F6EE27C6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b="1" dirty="0"/>
              <a:t>Lets, discuss about Learning  objectives, </a:t>
            </a:r>
          </a:p>
          <a:p>
            <a:pPr marL="0" indent="0">
              <a:buNone/>
            </a:pPr>
            <a:endParaRPr lang="en-US" b="1" dirty="0"/>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Understand the historical development and current trends in AI and ML, including their impact across various industries.</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Explain the significance of AI and ML in promoting sustainability and addressing environmental challenges.</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Differentiate between the main types of machine learning: supervised, unsupervised, semi-supervised, and reinforcement learning.</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spcAft>
                <a:spcPts val="800"/>
              </a:spcAft>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Outline the essential steps in a machine learning workflow, including data collection, preprocessing, model selection, training, evaluation, and deployment.</a:t>
            </a:r>
          </a:p>
          <a:p>
            <a:pPr marL="342900" lvl="0" indent="-342900">
              <a:lnSpc>
                <a:spcPct val="115000"/>
              </a:lnSpc>
              <a:spcBef>
                <a:spcPts val="1200"/>
              </a:spcBef>
              <a:spcAft>
                <a:spcPts val="800"/>
              </a:spcAft>
              <a:buFont typeface="Symbol" panose="05050102010706020507" pitchFamily="18" charset="2"/>
              <a:buChar char="·"/>
            </a:pPr>
            <a:r>
              <a:rPr lang="en-US" sz="1100" dirty="0">
                <a:effectLst/>
                <a:latin typeface="Arial" panose="020B0604020202020204" pitchFamily="34" charset="0"/>
                <a:ea typeface="Arial" panose="020B0604020202020204" pitchFamily="34" charset="0"/>
              </a:rPr>
              <a:t>Import and implement basic ML models using Scikit-Learn, including linear regression, decision trees, and clustering algorithms.</a:t>
            </a:r>
            <a:endParaRPr lang="en-IN" sz="1100" dirty="0">
              <a:latin typeface="+mn-lt"/>
            </a:endParaRPr>
          </a:p>
          <a:p>
            <a:pPr marL="0" indent="0">
              <a:buNone/>
            </a:pPr>
            <a:endParaRPr lang="en-US" b="1" dirty="0"/>
          </a:p>
        </p:txBody>
      </p:sp>
      <p:sp>
        <p:nvSpPr>
          <p:cNvPr id="59" name="Google Shape;59;g5fab984687_2_0:notes">
            <a:extLst>
              <a:ext uri="{FF2B5EF4-FFF2-40B4-BE49-F238E27FC236}">
                <a16:creationId xmlns:a16="http://schemas.microsoft.com/office/drawing/2014/main" id="{6F43BE7F-0349-DAEC-B1AB-3D62949F89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95146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3C944A46-110A-9388-7A80-03AA30BAE943}"/>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16B89865-18E1-2C84-6C46-4B601C8C048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b="1" dirty="0"/>
              <a:t>Lets, discuss about Learning  objectives, </a:t>
            </a:r>
          </a:p>
          <a:p>
            <a:pPr marL="0" indent="0">
              <a:buNone/>
            </a:pPr>
            <a:endParaRPr lang="en-US" b="1" dirty="0"/>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Understand the historical development and current trends in AI and ML, including their impact across various industries.</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Explain the significance of AI and ML in promoting sustainability and addressing environmental challenges.</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Differentiate between the main types of machine learning: supervised, unsupervised, semi-supervised, and reinforcement learning.</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spcAft>
                <a:spcPts val="800"/>
              </a:spcAft>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Outline the essential steps in a machine learning workflow, including data collection, preprocessing, model selection, training, evaluation, and deployment.</a:t>
            </a:r>
          </a:p>
          <a:p>
            <a:pPr marL="342900" lvl="0" indent="-342900">
              <a:lnSpc>
                <a:spcPct val="115000"/>
              </a:lnSpc>
              <a:spcBef>
                <a:spcPts val="1200"/>
              </a:spcBef>
              <a:spcAft>
                <a:spcPts val="800"/>
              </a:spcAft>
              <a:buFont typeface="Symbol" panose="05050102010706020507" pitchFamily="18" charset="2"/>
              <a:buChar char="·"/>
            </a:pPr>
            <a:r>
              <a:rPr lang="en-US" sz="1100" dirty="0">
                <a:effectLst/>
                <a:latin typeface="Arial" panose="020B0604020202020204" pitchFamily="34" charset="0"/>
                <a:ea typeface="Arial" panose="020B0604020202020204" pitchFamily="34" charset="0"/>
              </a:rPr>
              <a:t>Import and implement basic ML models using Scikit-Learn, including linear regression, decision trees, and clustering algorithms.</a:t>
            </a:r>
            <a:endParaRPr lang="en-IN" sz="1100" dirty="0">
              <a:latin typeface="+mn-lt"/>
            </a:endParaRPr>
          </a:p>
          <a:p>
            <a:pPr marL="0" indent="0">
              <a:buNone/>
            </a:pPr>
            <a:endParaRPr lang="en-US" b="1" dirty="0"/>
          </a:p>
        </p:txBody>
      </p:sp>
      <p:sp>
        <p:nvSpPr>
          <p:cNvPr id="59" name="Google Shape;59;g5fab984687_2_0:notes">
            <a:extLst>
              <a:ext uri="{FF2B5EF4-FFF2-40B4-BE49-F238E27FC236}">
                <a16:creationId xmlns:a16="http://schemas.microsoft.com/office/drawing/2014/main" id="{3F2BBE13-F081-E312-9148-1D0FA9F935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7530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B3B27283-61ED-0D8B-6EB5-9F8D938B07DC}"/>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23424EC8-98B2-7E64-D776-A89DFFD2D5B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b="1" dirty="0"/>
              <a:t>Lets, discuss about Learning  objectives, </a:t>
            </a:r>
          </a:p>
          <a:p>
            <a:pPr marL="0" indent="0">
              <a:buNone/>
            </a:pPr>
            <a:endParaRPr lang="en-US" b="1" dirty="0"/>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Understand the historical development and current trends in AI and ML, including their impact across various industries.</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Explain the significance of AI and ML in promoting sustainability and addressing environmental challenges.</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Differentiate between the main types of machine learning: supervised, unsupervised, semi-supervised, and reinforcement learning.</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spcAft>
                <a:spcPts val="800"/>
              </a:spcAft>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Outline the essential steps in a machine learning workflow, including data collection, preprocessing, model selection, training, evaluation, and deployment.</a:t>
            </a:r>
          </a:p>
          <a:p>
            <a:pPr marL="342900" lvl="0" indent="-342900">
              <a:lnSpc>
                <a:spcPct val="115000"/>
              </a:lnSpc>
              <a:spcBef>
                <a:spcPts val="1200"/>
              </a:spcBef>
              <a:spcAft>
                <a:spcPts val="800"/>
              </a:spcAft>
              <a:buFont typeface="Symbol" panose="05050102010706020507" pitchFamily="18" charset="2"/>
              <a:buChar char="·"/>
            </a:pPr>
            <a:r>
              <a:rPr lang="en-US" sz="1100" dirty="0">
                <a:effectLst/>
                <a:latin typeface="Arial" panose="020B0604020202020204" pitchFamily="34" charset="0"/>
                <a:ea typeface="Arial" panose="020B0604020202020204" pitchFamily="34" charset="0"/>
              </a:rPr>
              <a:t>Import and implement basic ML models using Scikit-Learn, including linear regression, decision trees, and clustering algorithms.</a:t>
            </a:r>
            <a:endParaRPr lang="en-IN" sz="1100" dirty="0">
              <a:latin typeface="+mn-lt"/>
            </a:endParaRPr>
          </a:p>
          <a:p>
            <a:pPr marL="0" indent="0">
              <a:buNone/>
            </a:pPr>
            <a:endParaRPr lang="en-US" b="1" dirty="0"/>
          </a:p>
        </p:txBody>
      </p:sp>
      <p:sp>
        <p:nvSpPr>
          <p:cNvPr id="59" name="Google Shape;59;g5fab984687_2_0:notes">
            <a:extLst>
              <a:ext uri="{FF2B5EF4-FFF2-40B4-BE49-F238E27FC236}">
                <a16:creationId xmlns:a16="http://schemas.microsoft.com/office/drawing/2014/main" id="{12789AEB-32E5-78A0-714C-E31CC44C13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8165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E0AE54B6-CD3F-F1C9-A507-F0512A98F1F8}"/>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A0E72865-D9F9-0542-E569-DD76C1A958B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b="1" dirty="0"/>
              <a:t>Lets, discuss about Learning  objectives, </a:t>
            </a:r>
          </a:p>
          <a:p>
            <a:pPr marL="0" indent="0">
              <a:buNone/>
            </a:pPr>
            <a:endParaRPr lang="en-US" b="1" dirty="0"/>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Understand the historical development and current trends in AI and ML, including their impact across various industries.</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Explain the significance of AI and ML in promoting sustainability and addressing environmental challenges.</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Differentiate between the main types of machine learning: supervised, unsupervised, semi-supervised, and reinforcement learning.</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spcAft>
                <a:spcPts val="800"/>
              </a:spcAft>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Outline the essential steps in a machine learning workflow, including data collection, preprocessing, model selection, training, evaluation, and deployment.</a:t>
            </a:r>
          </a:p>
          <a:p>
            <a:pPr marL="342900" lvl="0" indent="-342900">
              <a:lnSpc>
                <a:spcPct val="115000"/>
              </a:lnSpc>
              <a:spcBef>
                <a:spcPts val="1200"/>
              </a:spcBef>
              <a:spcAft>
                <a:spcPts val="800"/>
              </a:spcAft>
              <a:buFont typeface="Symbol" panose="05050102010706020507" pitchFamily="18" charset="2"/>
              <a:buChar char="·"/>
            </a:pPr>
            <a:r>
              <a:rPr lang="en-US" sz="1100" dirty="0">
                <a:effectLst/>
                <a:latin typeface="Arial" panose="020B0604020202020204" pitchFamily="34" charset="0"/>
                <a:ea typeface="Arial" panose="020B0604020202020204" pitchFamily="34" charset="0"/>
              </a:rPr>
              <a:t>Import and implement basic ML models using Scikit-Learn, including linear regression, decision trees, and clustering algorithms.</a:t>
            </a:r>
            <a:endParaRPr lang="en-IN" sz="1100" dirty="0">
              <a:latin typeface="+mn-lt"/>
            </a:endParaRPr>
          </a:p>
          <a:p>
            <a:pPr marL="0" indent="0">
              <a:buNone/>
            </a:pPr>
            <a:endParaRPr lang="en-US" b="1" dirty="0"/>
          </a:p>
        </p:txBody>
      </p:sp>
      <p:sp>
        <p:nvSpPr>
          <p:cNvPr id="59" name="Google Shape;59;g5fab984687_2_0:notes">
            <a:extLst>
              <a:ext uri="{FF2B5EF4-FFF2-40B4-BE49-F238E27FC236}">
                <a16:creationId xmlns:a16="http://schemas.microsoft.com/office/drawing/2014/main" id="{CB8DD122-E720-C10B-F480-AAE0677B05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8765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0D63F619-6AC4-E7E3-2DEC-C80B92962612}"/>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CC0815AD-305F-12D4-B3FF-6833AC0BBD3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b="1" dirty="0"/>
              <a:t>Overview of AI-ML</a:t>
            </a:r>
          </a:p>
          <a:p>
            <a:pPr marL="0" indent="0">
              <a:buNone/>
            </a:pPr>
            <a:endParaRPr lang="en-US" b="1" dirty="0"/>
          </a:p>
          <a:p>
            <a:pPr algn="just">
              <a:lnSpc>
                <a:spcPct val="107000"/>
              </a:lnSpc>
              <a:spcAft>
                <a:spcPts val="800"/>
              </a:spcAft>
            </a:pPr>
            <a:r>
              <a:rPr lang="en-US" sz="1800" dirty="0">
                <a:effectLst/>
                <a:latin typeface="Arial" panose="020B0604020202020204" pitchFamily="34" charset="0"/>
                <a:ea typeface="Calibri" panose="020F0502020204030204" pitchFamily="34" charset="0"/>
                <a:cs typeface="Gautami" panose="020B0502040204020203" pitchFamily="34" charset="0"/>
              </a:rPr>
              <a:t>AI-enabled apps and gadgets are able to see and recognize items. They are able to comprehend and react to human words. They are able to pick up new knowledge and skills. They are able to provide consumers and specialists with thorough advice. A self-driving car is a prime example of how they may behave autonomously, negating the requirement for human knowledge or involvement.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r>
              <a:rPr lang="en-US" sz="1800" dirty="0">
                <a:effectLst/>
                <a:latin typeface="Arial" panose="020B0604020202020204" pitchFamily="34" charset="0"/>
                <a:ea typeface="Calibri" panose="020F0502020204030204" pitchFamily="34" charset="0"/>
                <a:cs typeface="Gautami" panose="020B0502040204020203" pitchFamily="34" charset="0"/>
              </a:rPr>
              <a:t>However, the majority of AI practitioners and researchers in 2024—as well as the majority of AI-related news stories—are centered on developments in generative AI, or "gen AI," a system that can produce original writing, photos, videos, and other types of material. Understanding machine learning (ML) and deep learning, the technologies that underpin generative AI tools, is crucial to comprehending generative AI in its entirety</a:t>
            </a:r>
            <a:endParaRPr lang="en-US" b="1" dirty="0"/>
          </a:p>
        </p:txBody>
      </p:sp>
      <p:sp>
        <p:nvSpPr>
          <p:cNvPr id="59" name="Google Shape;59;g5fab984687_2_0:notes">
            <a:extLst>
              <a:ext uri="{FF2B5EF4-FFF2-40B4-BE49-F238E27FC236}">
                <a16:creationId xmlns:a16="http://schemas.microsoft.com/office/drawing/2014/main" id="{A8CDD0FF-9173-A6C0-F191-5DE46E63F2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26866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E0D89891-81C5-EE1D-CD38-7725BEDC9490}"/>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2D492A2C-1D80-958D-4B47-6BA1222C7FA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b="1" dirty="0"/>
              <a:t>Overview of AI-ML</a:t>
            </a:r>
          </a:p>
          <a:p>
            <a:pPr marL="0" indent="0">
              <a:buNone/>
            </a:pPr>
            <a:endParaRPr lang="en-US" b="1" dirty="0"/>
          </a:p>
          <a:p>
            <a:pPr algn="just">
              <a:lnSpc>
                <a:spcPct val="107000"/>
              </a:lnSpc>
              <a:spcAft>
                <a:spcPts val="800"/>
              </a:spcAft>
            </a:pPr>
            <a:r>
              <a:rPr lang="en-US" sz="1800" dirty="0">
                <a:effectLst/>
                <a:latin typeface="Arial" panose="020B0604020202020204" pitchFamily="34" charset="0"/>
                <a:ea typeface="Calibri" panose="020F0502020204030204" pitchFamily="34" charset="0"/>
                <a:cs typeface="Gautami" panose="020B0502040204020203" pitchFamily="34" charset="0"/>
              </a:rPr>
              <a:t>AI-enabled apps and gadgets are able to see and recognize items. They are able to comprehend and react to human words. They are able to pick up new knowledge and skills. They are able to provide consumers and specialists with thorough advice. A self-driving car is a prime example of how they may behave autonomously, negating the requirement for human knowledge or involvement.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r>
              <a:rPr lang="en-US" sz="1800" dirty="0">
                <a:effectLst/>
                <a:latin typeface="Arial" panose="020B0604020202020204" pitchFamily="34" charset="0"/>
                <a:ea typeface="Calibri" panose="020F0502020204030204" pitchFamily="34" charset="0"/>
                <a:cs typeface="Gautami" panose="020B0502040204020203" pitchFamily="34" charset="0"/>
              </a:rPr>
              <a:t>However, the majority of AI practitioners and researchers in 2024—as well as the majority of AI-related news stories—are centered on developments in generative AI, or "gen AI," a system that can produce original writing, photos, videos, and other types of material. Understanding machine learning (ML) and deep learning, the technologies that underpin generative AI tools, is crucial to comprehending generative AI in its entirety</a:t>
            </a:r>
            <a:endParaRPr lang="en-US" b="1" dirty="0"/>
          </a:p>
        </p:txBody>
      </p:sp>
      <p:sp>
        <p:nvSpPr>
          <p:cNvPr id="59" name="Google Shape;59;g5fab984687_2_0:notes">
            <a:extLst>
              <a:ext uri="{FF2B5EF4-FFF2-40B4-BE49-F238E27FC236}">
                <a16:creationId xmlns:a16="http://schemas.microsoft.com/office/drawing/2014/main" id="{EC6BCAF7-4135-894B-D421-82C3132669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5037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8477839F-8053-7A36-5F33-2881A29A4905}"/>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57C20BD7-7126-2E31-FA62-2ECA465BD6D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b="1" dirty="0"/>
              <a:t>Overview of AI-ML</a:t>
            </a:r>
          </a:p>
          <a:p>
            <a:pPr marL="0" indent="0">
              <a:buNone/>
            </a:pPr>
            <a:endParaRPr lang="en-US" b="1" dirty="0"/>
          </a:p>
          <a:p>
            <a:pPr algn="just">
              <a:lnSpc>
                <a:spcPct val="107000"/>
              </a:lnSpc>
              <a:spcAft>
                <a:spcPts val="800"/>
              </a:spcAft>
            </a:pPr>
            <a:r>
              <a:rPr lang="en-US" sz="1800" dirty="0">
                <a:effectLst/>
                <a:latin typeface="Arial" panose="020B0604020202020204" pitchFamily="34" charset="0"/>
                <a:ea typeface="Calibri" panose="020F0502020204030204" pitchFamily="34" charset="0"/>
                <a:cs typeface="Gautami" panose="020B0502040204020203" pitchFamily="34" charset="0"/>
              </a:rPr>
              <a:t>AI-enabled apps and gadgets are able to see and recognize items. They are able to comprehend and react to human words. They are able to pick up new knowledge and skills. They are able to provide consumers and specialists with thorough advice. A self-driving car is a prime example of how they may behave autonomously, negating the requirement for human knowledge or involvement.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r>
              <a:rPr lang="en-US" sz="1800" dirty="0">
                <a:effectLst/>
                <a:latin typeface="Arial" panose="020B0604020202020204" pitchFamily="34" charset="0"/>
                <a:ea typeface="Calibri" panose="020F0502020204030204" pitchFamily="34" charset="0"/>
                <a:cs typeface="Gautami" panose="020B0502040204020203" pitchFamily="34" charset="0"/>
              </a:rPr>
              <a:t>However, the majority of AI practitioners and researchers in 2024—as well as the majority of AI-related news stories—are centered on developments in generative AI, or "gen AI," a system that can produce original writing, photos, videos, and other types of material. Understanding machine learning (ML) and deep learning, the technologies that underpin generative AI tools, is crucial to comprehending generative AI in its entirety</a:t>
            </a:r>
            <a:endParaRPr lang="en-US" b="1" dirty="0"/>
          </a:p>
        </p:txBody>
      </p:sp>
      <p:sp>
        <p:nvSpPr>
          <p:cNvPr id="59" name="Google Shape;59;g5fab984687_2_0:notes">
            <a:extLst>
              <a:ext uri="{FF2B5EF4-FFF2-40B4-BE49-F238E27FC236}">
                <a16:creationId xmlns:a16="http://schemas.microsoft.com/office/drawing/2014/main" id="{9264D82F-7553-1513-931B-E54D442A56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7807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323D93DE-9657-9DC2-5160-6C52D88140C3}"/>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0921AB75-7FB8-2CD3-506B-21AA4E5EFE1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b="1" dirty="0"/>
              <a:t>Overview of AI-ML</a:t>
            </a:r>
          </a:p>
          <a:p>
            <a:pPr marL="0" indent="0">
              <a:buNone/>
            </a:pPr>
            <a:endParaRPr lang="en-US" b="1" dirty="0"/>
          </a:p>
          <a:p>
            <a:pPr algn="just">
              <a:lnSpc>
                <a:spcPct val="107000"/>
              </a:lnSpc>
              <a:spcAft>
                <a:spcPts val="800"/>
              </a:spcAft>
            </a:pPr>
            <a:r>
              <a:rPr lang="en-US" sz="1800" dirty="0">
                <a:effectLst/>
                <a:latin typeface="Arial" panose="020B0604020202020204" pitchFamily="34" charset="0"/>
                <a:ea typeface="Calibri" panose="020F0502020204030204" pitchFamily="34" charset="0"/>
                <a:cs typeface="Gautami" panose="020B0502040204020203" pitchFamily="34" charset="0"/>
              </a:rPr>
              <a:t>AI-enabled apps and gadgets are able to see and recognize items. They are able to comprehend and react to human words. They are able to pick up new knowledge and skills. They are able to provide consumers and specialists with thorough advice. A self-driving car is a prime example of how they may behave autonomously, negating the requirement for human knowledge or involvement.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r>
              <a:rPr lang="en-US" sz="1800" dirty="0">
                <a:effectLst/>
                <a:latin typeface="Arial" panose="020B0604020202020204" pitchFamily="34" charset="0"/>
                <a:ea typeface="Calibri" panose="020F0502020204030204" pitchFamily="34" charset="0"/>
                <a:cs typeface="Gautami" panose="020B0502040204020203" pitchFamily="34" charset="0"/>
              </a:rPr>
              <a:t>However, the majority of AI practitioners and researchers in 2024—as well as the majority of AI-related news stories—are centered on developments in generative AI, or "gen AI," a system that can produce original writing, photos, videos, and other types of material. Understanding machine learning (ML) and deep learning, the technologies that underpin generative AI tools, is crucial to comprehending generative AI in its entirety</a:t>
            </a:r>
            <a:endParaRPr lang="en-US" b="1" dirty="0"/>
          </a:p>
        </p:txBody>
      </p:sp>
      <p:sp>
        <p:nvSpPr>
          <p:cNvPr id="59" name="Google Shape;59;g5fab984687_2_0:notes">
            <a:extLst>
              <a:ext uri="{FF2B5EF4-FFF2-40B4-BE49-F238E27FC236}">
                <a16:creationId xmlns:a16="http://schemas.microsoft.com/office/drawing/2014/main" id="{C9A3E9EC-21BC-0A0D-603F-739025E0EE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9823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E762EF9E-1108-35B8-E27D-788F1B9B3434}"/>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714FE079-9DCB-B620-83FE-DE0BCEBD724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07000"/>
              </a:lnSpc>
              <a:spcAft>
                <a:spcPts val="800"/>
              </a:spcAft>
              <a:buNone/>
            </a:pPr>
            <a:r>
              <a:rPr lang="en-US" sz="1100" b="1" dirty="0">
                <a:effectLst/>
                <a:latin typeface="Arial" panose="020B0604020202020204" pitchFamily="34" charset="0"/>
                <a:ea typeface="Calibri" panose="020F0502020204030204" pitchFamily="34" charset="0"/>
                <a:cs typeface="Gautami" panose="020B0502040204020203" pitchFamily="34" charset="0"/>
              </a:rPr>
              <a:t>Type of AI</a:t>
            </a:r>
          </a:p>
          <a:p>
            <a:pPr marL="158750" indent="0">
              <a:lnSpc>
                <a:spcPct val="107000"/>
              </a:lnSpc>
              <a:spcAft>
                <a:spcPts val="800"/>
              </a:spcAft>
              <a:buNone/>
            </a:pPr>
            <a:endParaRPr lang="en-US" sz="1100" b="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Narrow AI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marR="0" lvl="0" indent="0" algn="just" defTabSz="914400" rtl="0" eaLnBrk="1" fontAlgn="auto" latinLnBrk="0" hangingPunct="1">
              <a:lnSpc>
                <a:spcPct val="107000"/>
              </a:lnSpc>
              <a:spcBef>
                <a:spcPts val="0"/>
              </a:spcBef>
              <a:spcAft>
                <a:spcPts val="800"/>
              </a:spcAft>
              <a:buClr>
                <a:srgbClr val="000000"/>
              </a:buClr>
              <a:buSzPts val="1100"/>
              <a:buFont typeface="Arial"/>
              <a:buNone/>
              <a:tabLst/>
              <a:defRPr/>
            </a:pPr>
            <a:r>
              <a:rPr lang="en-IN" sz="1800" dirty="0">
                <a:effectLst/>
                <a:latin typeface="Arial" panose="020B0604020202020204" pitchFamily="34" charset="0"/>
                <a:ea typeface="Calibri" panose="020F0502020204030204" pitchFamily="34" charset="0"/>
                <a:cs typeface="Gautami" panose="020B0502040204020203" pitchFamily="34" charset="0"/>
              </a:rPr>
              <a:t>Narrow AI, sometimes referred to as weak AI or artificial narrow intelligence (ANI), refers to AI technologies made to execute extremely specific orders or activities. ANI technologies are designed to support and enhance a single cognitive function; they are unable to learn new skills on their own. To accomplish these predetermined goals, they frequently use neural network techniques and machine learning. </a:t>
            </a:r>
            <a:br>
              <a:rPr lang="en-IN" sz="1800" dirty="0">
                <a:effectLst/>
                <a:latin typeface="Arial" panose="020B0604020202020204" pitchFamily="34" charset="0"/>
                <a:ea typeface="Calibri" panose="020F0502020204030204" pitchFamily="34" charset="0"/>
                <a:cs typeface="Gautami" panose="020B0502040204020203" pitchFamily="34" charset="0"/>
              </a:rPr>
            </a:br>
            <a:r>
              <a:rPr lang="en-IN" sz="1800" dirty="0">
                <a:effectLst/>
                <a:latin typeface="Arial" panose="020B0604020202020204" pitchFamily="34" charset="0"/>
                <a:ea typeface="Calibri" panose="020F0502020204030204" pitchFamily="34" charset="0"/>
                <a:cs typeface="Gautami" panose="020B0502040204020203" pitchFamily="34" charset="0"/>
              </a:rPr>
              <a:t>Natural language processing, for example, is a form of narrow AI since it can understand and react to voice commands but is unable to carry out other activities. </a:t>
            </a:r>
            <a:br>
              <a:rPr lang="en-IN" sz="1800" dirty="0">
                <a:effectLst/>
                <a:latin typeface="Arial" panose="020B0604020202020204" pitchFamily="34" charset="0"/>
                <a:ea typeface="Calibri" panose="020F0502020204030204" pitchFamily="34" charset="0"/>
                <a:cs typeface="Gautami" panose="020B0502040204020203" pitchFamily="34" charset="0"/>
              </a:rPr>
            </a:br>
            <a:r>
              <a:rPr lang="en-IN" sz="3200" b="1" dirty="0"/>
              <a:t>Virtual Assistants</a:t>
            </a:r>
          </a:p>
          <a:p>
            <a:pPr marL="158750" indent="0" algn="just">
              <a:lnSpc>
                <a:spcPct val="107000"/>
              </a:lnSpc>
              <a:spcAft>
                <a:spcPts val="800"/>
              </a:spcAft>
              <a:buNone/>
            </a:pPr>
            <a:r>
              <a:rPr lang="en-IN" sz="3200" dirty="0"/>
              <a:t>Recommendation Systems</a:t>
            </a:r>
          </a:p>
          <a:p>
            <a:pPr marL="158750" marR="0" lvl="0" indent="0" algn="just" defTabSz="914400" rtl="0" eaLnBrk="1" fontAlgn="auto" latinLnBrk="0" hangingPunct="1">
              <a:lnSpc>
                <a:spcPct val="107000"/>
              </a:lnSpc>
              <a:spcBef>
                <a:spcPts val="0"/>
              </a:spcBef>
              <a:spcAft>
                <a:spcPts val="800"/>
              </a:spcAft>
              <a:buClr>
                <a:srgbClr val="000000"/>
              </a:buClr>
              <a:buSzPts val="1100"/>
              <a:buFont typeface="Arial"/>
              <a:buNone/>
              <a:tabLst/>
              <a:defRPr/>
            </a:pPr>
            <a:r>
              <a:rPr lang="en-IN" sz="3200" b="1" dirty="0"/>
              <a:t>3. Chatbots &amp; Customer Support</a:t>
            </a:r>
          </a:p>
          <a:p>
            <a:pPr marL="158750" indent="0" algn="just">
              <a:lnSpc>
                <a:spcPct val="107000"/>
              </a:lnSpc>
              <a:spcAft>
                <a:spcPts val="800"/>
              </a:spcAft>
              <a:buNone/>
            </a:pPr>
            <a:r>
              <a:rPr lang="en-IN" sz="3200" dirty="0"/>
              <a:t>Autonomous Vehicles &amp; Navigation</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b="1" i="1" dirty="0">
                <a:effectLst/>
                <a:latin typeface="Arial" panose="020B0604020202020204" pitchFamily="34" charset="0"/>
                <a:ea typeface="Calibri" panose="020F0502020204030204" pitchFamily="34" charset="0"/>
                <a:cs typeface="Gautami" panose="020B0502040204020203" pitchFamily="34" charset="0"/>
              </a:rPr>
              <a:t>Artificial General Intelligence (AGI)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AI that can learn, understand, and carry out a variety of tasks similarly to humans is referred to as artificial general intelligence (AGI), sometimes known as general AI or strong AI. The creation of computers that can carry out multiple activities and serve as realistic, intelligent helpers to people in daily life is the aim of artificial general intelligence research.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Although it is still in its early stages, technology like supercomputers, quantum hardware, and generative AI models like ChatGPT could lay the foundation for artificial general intelligence. </a:t>
            </a:r>
          </a:p>
          <a:p>
            <a:pPr marL="158750" indent="0" algn="just">
              <a:lnSpc>
                <a:spcPct val="107000"/>
              </a:lnSpc>
              <a:spcAft>
                <a:spcPts val="800"/>
              </a:spcAft>
              <a:buNone/>
            </a:pPr>
            <a:r>
              <a:rPr lang="en-IN" sz="1800" b="1" i="1" dirty="0">
                <a:effectLst/>
                <a:latin typeface="Arial" panose="020B0604020202020204" pitchFamily="34" charset="0"/>
                <a:ea typeface="Calibri" panose="020F0502020204030204" pitchFamily="34" charset="0"/>
                <a:cs typeface="Gautami" panose="020B0502040204020203" pitchFamily="34" charset="0"/>
              </a:rPr>
              <a:t>Artificial Superintelligence</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Super AI, often known as artificial superintelligence (ASI), is the stuff of science fiction. It is predicted that if AI reaches the level of general intelligence, it would learn so quickly that its skills and knowledge will surpass even that of humanity.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The foundation of fully self-aware AI and other individualistic robots would be ASI. Its idea is also what gives rise to the "AI takeover" cliché in the media. However, it's just conjecture at this moment. </a:t>
            </a:r>
          </a:p>
          <a:p>
            <a:pPr marL="158750" indent="0">
              <a:lnSpc>
                <a:spcPct val="107000"/>
              </a:lnSpc>
              <a:spcAft>
                <a:spcPts val="800"/>
              </a:spcAft>
              <a:buNone/>
            </a:pPr>
            <a:endParaRPr lang="en-IN" sz="11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97D9F3AE-6B76-D71C-3735-CCCB29E0DF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8398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78D9C84E-6958-C108-A2E1-259DD3B10420}"/>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C8FD5D6E-6018-AAA4-8783-F7FBD5DF0DE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15000"/>
              </a:lnSpc>
              <a:spcBef>
                <a:spcPts val="1200"/>
              </a:spcBef>
              <a:spcAft>
                <a:spcPts val="800"/>
              </a:spcAft>
              <a:buClr>
                <a:srgbClr val="000000"/>
              </a:buClr>
              <a:buSzPts val="1100"/>
              <a:buFont typeface="Arial"/>
              <a:buNone/>
              <a:tabLst/>
              <a:defRPr/>
            </a:pPr>
            <a:r>
              <a:rPr lang="en-IN" sz="1800" dirty="0">
                <a:solidFill>
                  <a:srgbClr val="000000"/>
                </a:solidFill>
                <a:effectLst/>
                <a:latin typeface="Arial" panose="020B0604020202020204" pitchFamily="34" charset="0"/>
                <a:ea typeface="Arial" panose="020B0604020202020204" pitchFamily="34" charset="0"/>
              </a:rPr>
              <a:t>Scikit-learn offers several built-in datasets that are useful for learning and experimenting with machine learning models. These datasets can be easily loaded using functions from </a:t>
            </a:r>
            <a:r>
              <a:rPr lang="en-IN" sz="1800" dirty="0" err="1">
                <a:solidFill>
                  <a:srgbClr val="000000"/>
                </a:solidFill>
                <a:effectLst/>
                <a:latin typeface="Arial" panose="020B0604020202020204" pitchFamily="34" charset="0"/>
                <a:ea typeface="Arial" panose="020B0604020202020204" pitchFamily="34" charset="0"/>
              </a:rPr>
              <a:t>sklearn.datasets</a:t>
            </a:r>
            <a:r>
              <a:rPr lang="en-IN" sz="1800" dirty="0">
                <a:solidFill>
                  <a:srgbClr val="000000"/>
                </a:solidFill>
                <a:effectLst/>
                <a:latin typeface="Arial" panose="020B0604020202020204" pitchFamily="34" charset="0"/>
                <a:ea typeface="Arial" panose="020B0604020202020204" pitchFamily="34" charset="0"/>
              </a:rPr>
              <a:t>. </a:t>
            </a:r>
            <a:endParaRPr lang="en-IN" sz="1800" dirty="0">
              <a:effectLst/>
              <a:latin typeface="Times New Roman" panose="02020603050405020304" pitchFamily="18" charset="0"/>
              <a:ea typeface="Times New Roman" panose="02020603050405020304" pitchFamily="18" charset="0"/>
            </a:endParaRPr>
          </a:p>
          <a:p>
            <a:pPr marL="158750" indent="0">
              <a:lnSpc>
                <a:spcPct val="115000"/>
              </a:lnSpc>
              <a:spcBef>
                <a:spcPts val="1200"/>
              </a:spcBef>
              <a:spcAft>
                <a:spcPts val="800"/>
              </a:spcAft>
              <a:buNone/>
            </a:pPr>
            <a:endParaRPr lang="en-IN" sz="1800" dirty="0">
              <a:effectLst/>
              <a:latin typeface="Times New Roman" panose="02020603050405020304" pitchFamily="18" charset="0"/>
              <a:ea typeface="Times New Roman" panose="02020603050405020304" pitchFamily="18" charset="0"/>
            </a:endParaRPr>
          </a:p>
        </p:txBody>
      </p:sp>
      <p:sp>
        <p:nvSpPr>
          <p:cNvPr id="59" name="Google Shape;59;g5fab984687_2_0:notes">
            <a:extLst>
              <a:ext uri="{FF2B5EF4-FFF2-40B4-BE49-F238E27FC236}">
                <a16:creationId xmlns:a16="http://schemas.microsoft.com/office/drawing/2014/main" id="{4E0210AA-141A-2B99-872F-5652F2E9CD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1423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2CD20ADD-5CD9-3143-9C25-326CDAE67C94}"/>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768C7DFA-2721-7BEC-303A-27960D037E2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7000"/>
              </a:lnSpc>
              <a:spcBef>
                <a:spcPts val="0"/>
              </a:spcBef>
              <a:spcAft>
                <a:spcPts val="800"/>
              </a:spcAft>
              <a:buClr>
                <a:srgbClr val="000000"/>
              </a:buClr>
              <a:buSzPts val="1100"/>
              <a:buFont typeface="Arial"/>
              <a:buNone/>
              <a:tabLst/>
              <a:defRPr/>
            </a:pPr>
            <a:r>
              <a:rPr lang="en-US" sz="1100" b="1" dirty="0">
                <a:effectLst/>
                <a:latin typeface="Arial" panose="020B0604020202020204" pitchFamily="34" charset="0"/>
                <a:ea typeface="Calibri" panose="020F0502020204030204" pitchFamily="34" charset="0"/>
                <a:cs typeface="Gautami" panose="020B0502040204020203" pitchFamily="34" charset="0"/>
              </a:rPr>
              <a:t>Functionality-Based Types of Artificial Intelligence</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Reactive Machine AI</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Simply put, reactive machines are simply that—reactive. They are not able to store memories, learn from past events, or enhance their functionality via experience, but they can react to demands and duties instantly. Furthermore, only a restricted set of input combinations can cause reactive machines to react. The most basic form of artificial intelligence is reactive machines.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Reactive machines can effectively carry out simple autonomous tasks like removing spam from your email inbox or making product recommendations based on your past purchases. However, reactive AI is unable to carry out more complicated tasks or expand on prior knowledge.</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Netflix Recommendation Engine: AI-powered recommendation engines are frequently used by media platforms such as Netflix. These engines </a:t>
            </a:r>
            <a:r>
              <a:rPr lang="en-IN" sz="1800" dirty="0" err="1">
                <a:effectLst/>
                <a:latin typeface="Arial" panose="020B0604020202020204" pitchFamily="34" charset="0"/>
                <a:ea typeface="Calibri" panose="020F0502020204030204" pitchFamily="34" charset="0"/>
                <a:cs typeface="Gautami" panose="020B0502040204020203" pitchFamily="34" charset="0"/>
              </a:rPr>
              <a:t>analyze</a:t>
            </a:r>
            <a:r>
              <a:rPr lang="en-IN" sz="1800" dirty="0">
                <a:effectLst/>
                <a:latin typeface="Arial" panose="020B0604020202020204" pitchFamily="34" charset="0"/>
                <a:ea typeface="Calibri" panose="020F0502020204030204" pitchFamily="34" charset="0"/>
                <a:cs typeface="Gautami" panose="020B0502040204020203" pitchFamily="34" charset="0"/>
              </a:rPr>
              <a:t> user viewing history data to identify and recommend content that users are most likely to watch next.</a:t>
            </a: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Limited Memory AI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Limited memory AI has the ability to store historical data and utilize it to forecast future events. This indicates that it actively creates its own little, temporary knowledge base and uses it to carry out tasks.</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Deep learning, which mimics how neurons work in the human brain, is the foundation of limited memory AI. This enables a machine to take in information from events and "learn" from them, thereby increasing the precision of its actions.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The vast majority of AI applications nowadays are based on the limited memory paradigm. It can be used in many different contexts, ranging from more complex use cases like self-driving cars to smaller-scale applications like chatbots.</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Chatbots and virtual assistants are limited memory artificial intelligence (AI) systems that simulate human speech through deep learning. These systems learn from this data and retain user-specific information when users engage with them more frequently, enabling them to respond in a way that is pertinent and tailored to each individual.</a:t>
            </a:r>
          </a:p>
          <a:p>
            <a:pPr marL="158750" indent="0" algn="just">
              <a:lnSpc>
                <a:spcPct val="107000"/>
              </a:lnSpc>
              <a:spcAft>
                <a:spcPts val="800"/>
              </a:spcAft>
              <a:buNone/>
            </a:pPr>
            <a:r>
              <a:rPr lang="en-IN" sz="3200" dirty="0"/>
              <a:t>Remembers past data temporarily</a:t>
            </a:r>
          </a:p>
          <a:p>
            <a:pPr marL="158750" indent="0" algn="just">
              <a:lnSpc>
                <a:spcPct val="107000"/>
              </a:lnSpc>
              <a:spcAft>
                <a:spcPts val="800"/>
              </a:spcAft>
              <a:buNone/>
            </a:pPr>
            <a:r>
              <a:rPr lang="en-US" sz="3200" dirty="0"/>
              <a:t>Uses past experiences for better decision-making</a:t>
            </a:r>
            <a:endParaRPr lang="en-IN" sz="3200" dirty="0"/>
          </a:p>
          <a:p>
            <a:pPr marL="158750" indent="0" algn="just">
              <a:lnSpc>
                <a:spcPct val="107000"/>
              </a:lnSpc>
              <a:spcAft>
                <a:spcPts val="800"/>
              </a:spcAft>
              <a:buNone/>
            </a:pPr>
            <a:r>
              <a:rPr lang="en-US" sz="3200" dirty="0"/>
              <a:t>Forgets old data after a while</a:t>
            </a:r>
            <a:endParaRPr lang="en-IN" sz="3200" dirty="0"/>
          </a:p>
          <a:p>
            <a:pPr marL="158750" indent="0" algn="just">
              <a:lnSpc>
                <a:spcPct val="107000"/>
              </a:lnSpc>
              <a:spcAft>
                <a:spcPts val="800"/>
              </a:spcAft>
              <a:buNone/>
            </a:pPr>
            <a:r>
              <a:rPr lang="en-US" sz="3200" dirty="0"/>
              <a:t>Does not continuously learn or evolve without retraining</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Theory of Mind AI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The idea of artificial intelligence (AI) that is able to sense and understand other people's emotions is known as theory of mind. The phrase, which comes from psychology, refers to people's capacity to read other people's emotions and make predictions about their </a:t>
            </a:r>
            <a:r>
              <a:rPr lang="en-IN" sz="1800" dirty="0" err="1">
                <a:effectLst/>
                <a:latin typeface="Arial" panose="020B0604020202020204" pitchFamily="34" charset="0"/>
                <a:ea typeface="Calibri" panose="020F0502020204030204" pitchFamily="34" charset="0"/>
                <a:cs typeface="Gautami" panose="020B0502040204020203" pitchFamily="34" charset="0"/>
              </a:rPr>
              <a:t>behavior</a:t>
            </a:r>
            <a:r>
              <a:rPr lang="en-IN" sz="1800" dirty="0">
                <a:effectLst/>
                <a:latin typeface="Arial" panose="020B0604020202020204" pitchFamily="34" charset="0"/>
                <a:ea typeface="Calibri" panose="020F0502020204030204" pitchFamily="34" charset="0"/>
                <a:cs typeface="Gautami" panose="020B0502040204020203" pitchFamily="34" charset="0"/>
              </a:rPr>
              <a:t> based on that knowledge. Though it hasn't been fully developed yet, theory of mind represents the next significant advancement in AI.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To demonstrate how a good theory of mind application will transform the technology, Rafael Tena, senior AI researcher at insurance business </a:t>
            </a:r>
            <a:r>
              <a:rPr lang="en-IN" sz="1800" dirty="0" err="1">
                <a:effectLst/>
                <a:latin typeface="Arial" panose="020B0604020202020204" pitchFamily="34" charset="0"/>
                <a:ea typeface="Calibri" panose="020F0502020204030204" pitchFamily="34" charset="0"/>
                <a:cs typeface="Gautami" panose="020B0502040204020203" pitchFamily="34" charset="0"/>
              </a:rPr>
              <a:t>Acrisure</a:t>
            </a:r>
            <a:r>
              <a:rPr lang="en-IN" sz="1800" dirty="0">
                <a:effectLst/>
                <a:latin typeface="Arial" panose="020B0604020202020204" pitchFamily="34" charset="0"/>
                <a:ea typeface="Calibri" panose="020F0502020204030204" pitchFamily="34" charset="0"/>
                <a:cs typeface="Gautami" panose="020B0502040204020203" pitchFamily="34" charset="0"/>
              </a:rPr>
              <a:t>, gave the following example: Because it won't make the same mistakes as a human driver, a self-driving car might outperform one in most situations. However, as a driver, you will naturally know to slow down when you pass your </a:t>
            </a:r>
            <a:r>
              <a:rPr lang="en-IN" sz="1800" dirty="0" err="1">
                <a:effectLst/>
                <a:latin typeface="Arial" panose="020B0604020202020204" pitchFamily="34" charset="0"/>
                <a:ea typeface="Calibri" panose="020F0502020204030204" pitchFamily="34" charset="0"/>
                <a:cs typeface="Gautami" panose="020B0502040204020203" pitchFamily="34" charset="0"/>
              </a:rPr>
              <a:t>neighbor's</a:t>
            </a:r>
            <a:r>
              <a:rPr lang="en-IN" sz="1800" dirty="0">
                <a:effectLst/>
                <a:latin typeface="Arial" panose="020B0604020202020204" pitchFamily="34" charset="0"/>
                <a:ea typeface="Calibri" panose="020F0502020204030204" pitchFamily="34" charset="0"/>
                <a:cs typeface="Gautami" panose="020B0502040204020203" pitchFamily="34" charset="0"/>
              </a:rPr>
              <a:t> driveway if you know that their child frequently plays near the road after school. This is something that an AI car with rudimentary memory wouldn't be able to achieve. </a:t>
            </a: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Self-Aware AI</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Artificial intelligence with self-awareness is referred to as self-aware AI. One of the ultimate objectives in AI development is self-aware AI, often known as the AI point of singularity, which is the level beyond theory of mind. Since self-aware AI would not only be able to experience other people's emotions but will also have a sense of self, it is believed that once this technology is developed, AI machines will be uncontrollable.</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Example, </a:t>
            </a:r>
            <a:r>
              <a:rPr lang="en-IN" sz="1800" dirty="0">
                <a:effectLst/>
                <a:latin typeface="Arial" panose="020B0604020202020204" pitchFamily="34" charset="0"/>
                <a:ea typeface="Calibri" panose="020F0502020204030204" pitchFamily="34" charset="0"/>
                <a:cs typeface="Gautami" panose="020B0502040204020203" pitchFamily="34" charset="0"/>
              </a:rPr>
              <a:t>Sophia, a robot created by Hanson Robotics, is arguably the most well-known of these. Sophia's sophisticated use of existing AI technology offers a preview of the possibility for self-aware AI in the future, even though it is not yet self-aware. There is disagreement about whether it is morally acceptable to create sentient AI at all, and the future holds both promise and peril.</a:t>
            </a:r>
          </a:p>
          <a:p>
            <a:pPr marL="158750" indent="0">
              <a:lnSpc>
                <a:spcPct val="107000"/>
              </a:lnSpc>
              <a:spcAft>
                <a:spcPts val="800"/>
              </a:spcAft>
              <a:buNone/>
            </a:pPr>
            <a:endParaRPr lang="en-IN" sz="11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B1D5569D-EAA1-62BE-A224-4BC6FEC1F7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6600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2F9DD360-CE8C-FB62-8BC4-72BCDA3AB078}"/>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C5D49B6C-6029-E6DA-BEEA-B1582F361CE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7000"/>
              </a:lnSpc>
              <a:spcBef>
                <a:spcPts val="0"/>
              </a:spcBef>
              <a:spcAft>
                <a:spcPts val="800"/>
              </a:spcAft>
              <a:buClr>
                <a:srgbClr val="000000"/>
              </a:buClr>
              <a:buSzPts val="1100"/>
              <a:buFont typeface="Arial"/>
              <a:buNone/>
              <a:tabLst/>
              <a:defRPr/>
            </a:pPr>
            <a:r>
              <a:rPr lang="en-US" sz="1100" b="1" dirty="0">
                <a:effectLst/>
                <a:latin typeface="Arial" panose="020B0604020202020204" pitchFamily="34" charset="0"/>
                <a:ea typeface="Calibri" panose="020F0502020204030204" pitchFamily="34" charset="0"/>
                <a:cs typeface="Gautami" panose="020B0502040204020203" pitchFamily="34" charset="0"/>
              </a:rPr>
              <a:t>Functionality-Based Types of Artificial Intelligence</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Reactive Machine AI</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Simply put, reactive machines are simply that—reactive. They are not able to store memories, learn from past events, or enhance their functionality via experience, but they can react to demands and duties instantly. Furthermore, only a restricted set of input combinations can cause reactive machines to react. The most basic form of artificial intelligence is reactive machines.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Reactive machines can effectively carry out simple autonomous tasks like removing spam from your email inbox or making product recommendations based on your past purchases. However, reactive AI is unable to carry out more complicated tasks or expand on prior knowledge.</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Netflix Recommendation Engine: AI-powered recommendation engines are frequently used by media platforms such as Netflix. These engines </a:t>
            </a:r>
            <a:r>
              <a:rPr lang="en-IN" sz="1800" dirty="0" err="1">
                <a:effectLst/>
                <a:latin typeface="Arial" panose="020B0604020202020204" pitchFamily="34" charset="0"/>
                <a:ea typeface="Calibri" panose="020F0502020204030204" pitchFamily="34" charset="0"/>
                <a:cs typeface="Gautami" panose="020B0502040204020203" pitchFamily="34" charset="0"/>
              </a:rPr>
              <a:t>analyze</a:t>
            </a:r>
            <a:r>
              <a:rPr lang="en-IN" sz="1800" dirty="0">
                <a:effectLst/>
                <a:latin typeface="Arial" panose="020B0604020202020204" pitchFamily="34" charset="0"/>
                <a:ea typeface="Calibri" panose="020F0502020204030204" pitchFamily="34" charset="0"/>
                <a:cs typeface="Gautami" panose="020B0502040204020203" pitchFamily="34" charset="0"/>
              </a:rPr>
              <a:t> user viewing history data to identify and recommend content that users are most likely to watch next.</a:t>
            </a: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Limited Memory AI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Limited memory AI has the ability to store historical data and utilize it to forecast future events. This indicates that it actively creates its own little, temporary knowledge base and uses it to carry out tasks.</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Deep learning, which mimics how neurons work in the human brain, is the foundation of limited memory AI. This enables a machine to take in information from events and "learn" from them, thereby increasing the precision of its actions.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The vast majority of AI applications nowadays are based on the limited memory paradigm. It can be used in many different contexts, ranging from more complex use cases like self-driving cars to smaller-scale applications like chatbots.</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Chatbots and virtual assistants are limited memory artificial intelligence (AI) systems that simulate human speech through deep learning. These systems learn from this data and retain user-specific information when users engage with them more frequently, enabling them to respond in a way that is pertinent and tailored to each individual.</a:t>
            </a:r>
          </a:p>
          <a:p>
            <a:pPr marL="158750" indent="0" algn="just">
              <a:lnSpc>
                <a:spcPct val="107000"/>
              </a:lnSpc>
              <a:spcAft>
                <a:spcPts val="800"/>
              </a:spcAft>
              <a:buNone/>
            </a:pPr>
            <a:r>
              <a:rPr lang="en-IN" sz="3200" dirty="0"/>
              <a:t>Remembers past data temporarily</a:t>
            </a:r>
          </a:p>
          <a:p>
            <a:pPr marL="158750" indent="0" algn="just">
              <a:lnSpc>
                <a:spcPct val="107000"/>
              </a:lnSpc>
              <a:spcAft>
                <a:spcPts val="800"/>
              </a:spcAft>
              <a:buNone/>
            </a:pPr>
            <a:r>
              <a:rPr lang="en-US" sz="3200" dirty="0"/>
              <a:t>Uses past experiences for better decision-making</a:t>
            </a:r>
            <a:endParaRPr lang="en-IN" sz="3200" dirty="0"/>
          </a:p>
          <a:p>
            <a:pPr marL="158750" indent="0" algn="just">
              <a:lnSpc>
                <a:spcPct val="107000"/>
              </a:lnSpc>
              <a:spcAft>
                <a:spcPts val="800"/>
              </a:spcAft>
              <a:buNone/>
            </a:pPr>
            <a:r>
              <a:rPr lang="en-US" sz="3200" dirty="0"/>
              <a:t>Forgets old data after a while</a:t>
            </a:r>
            <a:endParaRPr lang="en-IN" sz="3200" dirty="0"/>
          </a:p>
          <a:p>
            <a:pPr marL="158750" indent="0" algn="just">
              <a:lnSpc>
                <a:spcPct val="107000"/>
              </a:lnSpc>
              <a:spcAft>
                <a:spcPts val="800"/>
              </a:spcAft>
              <a:buNone/>
            </a:pPr>
            <a:r>
              <a:rPr lang="en-US" sz="3200" dirty="0"/>
              <a:t>Does not continuously learn or evolve without retraining</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Theory of Mind AI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The idea of artificial intelligence (AI) that is able to sense and understand other people's emotions is known as theory of mind. The phrase, which comes from psychology, refers to people's capacity to read other people's emotions and make predictions about their </a:t>
            </a:r>
            <a:r>
              <a:rPr lang="en-IN" sz="1800" dirty="0" err="1">
                <a:effectLst/>
                <a:latin typeface="Arial" panose="020B0604020202020204" pitchFamily="34" charset="0"/>
                <a:ea typeface="Calibri" panose="020F0502020204030204" pitchFamily="34" charset="0"/>
                <a:cs typeface="Gautami" panose="020B0502040204020203" pitchFamily="34" charset="0"/>
              </a:rPr>
              <a:t>behavior</a:t>
            </a:r>
            <a:r>
              <a:rPr lang="en-IN" sz="1800" dirty="0">
                <a:effectLst/>
                <a:latin typeface="Arial" panose="020B0604020202020204" pitchFamily="34" charset="0"/>
                <a:ea typeface="Calibri" panose="020F0502020204030204" pitchFamily="34" charset="0"/>
                <a:cs typeface="Gautami" panose="020B0502040204020203" pitchFamily="34" charset="0"/>
              </a:rPr>
              <a:t> based on that knowledge. Though it hasn't been fully developed yet, theory of mind represents the next significant advancement in AI.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To demonstrate how a good theory of mind application will transform the technology, Rafael Tena, senior AI researcher at insurance business </a:t>
            </a:r>
            <a:r>
              <a:rPr lang="en-IN" sz="1800" dirty="0" err="1">
                <a:effectLst/>
                <a:latin typeface="Arial" panose="020B0604020202020204" pitchFamily="34" charset="0"/>
                <a:ea typeface="Calibri" panose="020F0502020204030204" pitchFamily="34" charset="0"/>
                <a:cs typeface="Gautami" panose="020B0502040204020203" pitchFamily="34" charset="0"/>
              </a:rPr>
              <a:t>Acrisure</a:t>
            </a:r>
            <a:r>
              <a:rPr lang="en-IN" sz="1800" dirty="0">
                <a:effectLst/>
                <a:latin typeface="Arial" panose="020B0604020202020204" pitchFamily="34" charset="0"/>
                <a:ea typeface="Calibri" panose="020F0502020204030204" pitchFamily="34" charset="0"/>
                <a:cs typeface="Gautami" panose="020B0502040204020203" pitchFamily="34" charset="0"/>
              </a:rPr>
              <a:t>, gave the following example: Because it won't make the same mistakes as a human driver, a self-driving car might outperform one in most situations. However, as a driver, you will naturally know to slow down when you pass your </a:t>
            </a:r>
            <a:r>
              <a:rPr lang="en-IN" sz="1800" dirty="0" err="1">
                <a:effectLst/>
                <a:latin typeface="Arial" panose="020B0604020202020204" pitchFamily="34" charset="0"/>
                <a:ea typeface="Calibri" panose="020F0502020204030204" pitchFamily="34" charset="0"/>
                <a:cs typeface="Gautami" panose="020B0502040204020203" pitchFamily="34" charset="0"/>
              </a:rPr>
              <a:t>neighbor's</a:t>
            </a:r>
            <a:r>
              <a:rPr lang="en-IN" sz="1800" dirty="0">
                <a:effectLst/>
                <a:latin typeface="Arial" panose="020B0604020202020204" pitchFamily="34" charset="0"/>
                <a:ea typeface="Calibri" panose="020F0502020204030204" pitchFamily="34" charset="0"/>
                <a:cs typeface="Gautami" panose="020B0502040204020203" pitchFamily="34" charset="0"/>
              </a:rPr>
              <a:t> driveway if you know that their child frequently plays near the road after school. This is something that an AI car with rudimentary memory wouldn't be able to achieve. </a:t>
            </a: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Self-Aware AI</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Artificial intelligence with self-awareness is referred to as self-aware AI. One of the ultimate objectives in AI development is self-aware AI, often known as the AI point of singularity, which is the level beyond theory of mind. Since self-aware AI would not only be able to experience other people's emotions but will also have a sense of self, it is believed that once this technology is developed, AI machines will be uncontrollable.</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Example, </a:t>
            </a:r>
            <a:r>
              <a:rPr lang="en-IN" sz="1800" dirty="0">
                <a:effectLst/>
                <a:latin typeface="Arial" panose="020B0604020202020204" pitchFamily="34" charset="0"/>
                <a:ea typeface="Calibri" panose="020F0502020204030204" pitchFamily="34" charset="0"/>
                <a:cs typeface="Gautami" panose="020B0502040204020203" pitchFamily="34" charset="0"/>
              </a:rPr>
              <a:t>Sophia, a robot created by Hanson Robotics, is arguably the most well-known of these. Sophia's sophisticated use of existing AI technology offers a preview of the possibility for self-aware AI in the future, even though it is not yet self-aware. There is disagreement about whether it is morally acceptable to create sentient AI at all, and the future holds both promise and peril.</a:t>
            </a:r>
          </a:p>
          <a:p>
            <a:pPr marL="158750" indent="0">
              <a:lnSpc>
                <a:spcPct val="107000"/>
              </a:lnSpc>
              <a:spcAft>
                <a:spcPts val="800"/>
              </a:spcAft>
              <a:buNone/>
            </a:pPr>
            <a:endParaRPr lang="en-IN" sz="11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9DC1E412-B648-5549-F0F6-7B08D3EB84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640231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5599709C-DB79-3C0E-CC29-E11B8C3D1494}"/>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04BA4DBC-4662-D97D-F400-B1E146F311F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7000"/>
              </a:lnSpc>
              <a:spcBef>
                <a:spcPts val="0"/>
              </a:spcBef>
              <a:spcAft>
                <a:spcPts val="800"/>
              </a:spcAft>
              <a:buClr>
                <a:srgbClr val="000000"/>
              </a:buClr>
              <a:buSzPts val="1100"/>
              <a:buFont typeface="Arial"/>
              <a:buNone/>
              <a:tabLst/>
              <a:defRPr/>
            </a:pPr>
            <a:r>
              <a:rPr lang="en-US" sz="1100" b="1" dirty="0">
                <a:effectLst/>
                <a:latin typeface="Arial" panose="020B0604020202020204" pitchFamily="34" charset="0"/>
                <a:ea typeface="Calibri" panose="020F0502020204030204" pitchFamily="34" charset="0"/>
                <a:cs typeface="Gautami" panose="020B0502040204020203" pitchFamily="34" charset="0"/>
              </a:rPr>
              <a:t>Functionality-Based Types of Artificial Intelligence</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Reactive Machine AI</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Simply put, reactive machines are simply that—reactive. They are not able to store memories, learn from past events, or enhance their functionality via experience, but they can react to demands and duties instantly. Furthermore, only a restricted set of input combinations can cause reactive machines to react. The most basic form of artificial intelligence is reactive machines.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Reactive machines can effectively carry out simple autonomous tasks like removing spam from your email inbox or making product recommendations based on your past purchases. However, reactive AI is unable to carry out more complicated tasks or expand on prior knowledge.</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Netflix Recommendation Engine: AI-powered recommendation engines are frequently used by media platforms such as Netflix. These engines </a:t>
            </a:r>
            <a:r>
              <a:rPr lang="en-IN" sz="1800" dirty="0" err="1">
                <a:effectLst/>
                <a:latin typeface="Arial" panose="020B0604020202020204" pitchFamily="34" charset="0"/>
                <a:ea typeface="Calibri" panose="020F0502020204030204" pitchFamily="34" charset="0"/>
                <a:cs typeface="Gautami" panose="020B0502040204020203" pitchFamily="34" charset="0"/>
              </a:rPr>
              <a:t>analyze</a:t>
            </a:r>
            <a:r>
              <a:rPr lang="en-IN" sz="1800" dirty="0">
                <a:effectLst/>
                <a:latin typeface="Arial" panose="020B0604020202020204" pitchFamily="34" charset="0"/>
                <a:ea typeface="Calibri" panose="020F0502020204030204" pitchFamily="34" charset="0"/>
                <a:cs typeface="Gautami" panose="020B0502040204020203" pitchFamily="34" charset="0"/>
              </a:rPr>
              <a:t> user viewing history data to identify and recommend content that users are most likely to watch next.</a:t>
            </a: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Limited Memory AI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Limited memory AI has the ability to store historical data and utilize it to forecast future events. This indicates that it actively creates its own little, temporary knowledge base and uses it to carry out tasks.</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Deep learning, which mimics how neurons work in the human brain, is the foundation of limited memory AI. This enables a machine to take in information from events and "learn" from them, thereby increasing the precision of its actions.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The vast majority of AI applications nowadays are based on the limited memory paradigm. It can be used in many different contexts, ranging from more complex use cases like self-driving cars to smaller-scale applications like chatbots.</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Chatbots and virtual assistants are limited memory artificial intelligence (AI) systems that simulate human speech through deep learning. These systems learn from this data and retain user-specific information when users engage with them more frequently, enabling them to respond in a way that is pertinent and tailored to each individual.</a:t>
            </a:r>
          </a:p>
          <a:p>
            <a:pPr marL="158750" indent="0" algn="just">
              <a:lnSpc>
                <a:spcPct val="107000"/>
              </a:lnSpc>
              <a:spcAft>
                <a:spcPts val="800"/>
              </a:spcAft>
              <a:buNone/>
            </a:pPr>
            <a:r>
              <a:rPr lang="en-IN" sz="3200" dirty="0"/>
              <a:t>Remembers past data temporarily</a:t>
            </a:r>
          </a:p>
          <a:p>
            <a:pPr marL="158750" indent="0" algn="just">
              <a:lnSpc>
                <a:spcPct val="107000"/>
              </a:lnSpc>
              <a:spcAft>
                <a:spcPts val="800"/>
              </a:spcAft>
              <a:buNone/>
            </a:pPr>
            <a:r>
              <a:rPr lang="en-US" sz="3200" dirty="0"/>
              <a:t>Uses past experiences for better decision-making</a:t>
            </a:r>
            <a:endParaRPr lang="en-IN" sz="3200" dirty="0"/>
          </a:p>
          <a:p>
            <a:pPr marL="158750" indent="0" algn="just">
              <a:lnSpc>
                <a:spcPct val="107000"/>
              </a:lnSpc>
              <a:spcAft>
                <a:spcPts val="800"/>
              </a:spcAft>
              <a:buNone/>
            </a:pPr>
            <a:r>
              <a:rPr lang="en-US" sz="3200" dirty="0"/>
              <a:t>Forgets old data after a while</a:t>
            </a:r>
            <a:endParaRPr lang="en-IN" sz="3200" dirty="0"/>
          </a:p>
          <a:p>
            <a:pPr marL="158750" indent="0" algn="just">
              <a:lnSpc>
                <a:spcPct val="107000"/>
              </a:lnSpc>
              <a:spcAft>
                <a:spcPts val="800"/>
              </a:spcAft>
              <a:buNone/>
            </a:pPr>
            <a:r>
              <a:rPr lang="en-US" sz="3200" dirty="0"/>
              <a:t>Does not continuously learn or evolve without retraining</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Theory of Mind AI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The idea of artificial intelligence (AI) that is able to sense and understand other people's emotions is known as theory of mind. The phrase, which comes from psychology, refers to people's capacity to read other people's emotions and make predictions about their </a:t>
            </a:r>
            <a:r>
              <a:rPr lang="en-IN" sz="1800" dirty="0" err="1">
                <a:effectLst/>
                <a:latin typeface="Arial" panose="020B0604020202020204" pitchFamily="34" charset="0"/>
                <a:ea typeface="Calibri" panose="020F0502020204030204" pitchFamily="34" charset="0"/>
                <a:cs typeface="Gautami" panose="020B0502040204020203" pitchFamily="34" charset="0"/>
              </a:rPr>
              <a:t>behavior</a:t>
            </a:r>
            <a:r>
              <a:rPr lang="en-IN" sz="1800" dirty="0">
                <a:effectLst/>
                <a:latin typeface="Arial" panose="020B0604020202020204" pitchFamily="34" charset="0"/>
                <a:ea typeface="Calibri" panose="020F0502020204030204" pitchFamily="34" charset="0"/>
                <a:cs typeface="Gautami" panose="020B0502040204020203" pitchFamily="34" charset="0"/>
              </a:rPr>
              <a:t> based on that knowledge. Though it hasn't been fully developed yet, theory of mind represents the next significant advancement in AI.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To demonstrate how a good theory of mind application will transform the technology, Rafael Tena, senior AI researcher at insurance business </a:t>
            </a:r>
            <a:r>
              <a:rPr lang="en-IN" sz="1800" dirty="0" err="1">
                <a:effectLst/>
                <a:latin typeface="Arial" panose="020B0604020202020204" pitchFamily="34" charset="0"/>
                <a:ea typeface="Calibri" panose="020F0502020204030204" pitchFamily="34" charset="0"/>
                <a:cs typeface="Gautami" panose="020B0502040204020203" pitchFamily="34" charset="0"/>
              </a:rPr>
              <a:t>Acrisure</a:t>
            </a:r>
            <a:r>
              <a:rPr lang="en-IN" sz="1800" dirty="0">
                <a:effectLst/>
                <a:latin typeface="Arial" panose="020B0604020202020204" pitchFamily="34" charset="0"/>
                <a:ea typeface="Calibri" panose="020F0502020204030204" pitchFamily="34" charset="0"/>
                <a:cs typeface="Gautami" panose="020B0502040204020203" pitchFamily="34" charset="0"/>
              </a:rPr>
              <a:t>, gave the following example: Because it won't make the same mistakes as a human driver, a self-driving car might outperform one in most situations. However, as a driver, you will naturally know to slow down when you pass your </a:t>
            </a:r>
            <a:r>
              <a:rPr lang="en-IN" sz="1800" dirty="0" err="1">
                <a:effectLst/>
                <a:latin typeface="Arial" panose="020B0604020202020204" pitchFamily="34" charset="0"/>
                <a:ea typeface="Calibri" panose="020F0502020204030204" pitchFamily="34" charset="0"/>
                <a:cs typeface="Gautami" panose="020B0502040204020203" pitchFamily="34" charset="0"/>
              </a:rPr>
              <a:t>neighbor's</a:t>
            </a:r>
            <a:r>
              <a:rPr lang="en-IN" sz="1800" dirty="0">
                <a:effectLst/>
                <a:latin typeface="Arial" panose="020B0604020202020204" pitchFamily="34" charset="0"/>
                <a:ea typeface="Calibri" panose="020F0502020204030204" pitchFamily="34" charset="0"/>
                <a:cs typeface="Gautami" panose="020B0502040204020203" pitchFamily="34" charset="0"/>
              </a:rPr>
              <a:t> driveway if you know that their child frequently plays near the road after school. This is something that an AI car with rudimentary memory wouldn't be able to achieve. </a:t>
            </a: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Self-Aware AI</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Artificial intelligence with self-awareness is referred to as self-aware AI. One of the ultimate objectives in AI development is self-aware AI, often known as the AI point of singularity, which is the level beyond theory of mind. Since self-aware AI would not only be able to experience other people's emotions but will also have a sense of self, it is believed that once this technology is developed, AI machines will be uncontrollable.</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Example, </a:t>
            </a:r>
            <a:r>
              <a:rPr lang="en-IN" sz="1800" dirty="0">
                <a:effectLst/>
                <a:latin typeface="Arial" panose="020B0604020202020204" pitchFamily="34" charset="0"/>
                <a:ea typeface="Calibri" panose="020F0502020204030204" pitchFamily="34" charset="0"/>
                <a:cs typeface="Gautami" panose="020B0502040204020203" pitchFamily="34" charset="0"/>
              </a:rPr>
              <a:t>Sophia, a robot created by Hanson Robotics, is arguably the most well-known of these. Sophia's sophisticated use of existing AI technology offers a preview of the possibility for self-aware AI in the future, even though it is not yet self-aware. There is disagreement about whether it is morally acceptable to create sentient AI at all, and the future holds both promise and peril.</a:t>
            </a:r>
          </a:p>
          <a:p>
            <a:pPr marL="158750" indent="0">
              <a:lnSpc>
                <a:spcPct val="107000"/>
              </a:lnSpc>
              <a:spcAft>
                <a:spcPts val="800"/>
              </a:spcAft>
              <a:buNone/>
            </a:pPr>
            <a:endParaRPr lang="en-IN" sz="11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625845FC-8CF4-D2C6-F692-A810362C26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6660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A4149-E7DA-62CA-54E7-61F02DC850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3464C3-65E9-A582-571C-491B165AF12D}"/>
              </a:ext>
            </a:extLst>
          </p:cNvPr>
          <p:cNvSpPr>
            <a:spLocks noGrp="1" noRot="1" noChangeAspect="1"/>
          </p:cNvSpPr>
          <p:nvPr>
            <p:ph type="sldImg"/>
          </p:nvPr>
        </p:nvSpPr>
        <p:spPr>
          <a:xfrm>
            <a:off x="533400" y="763588"/>
            <a:ext cx="6704013" cy="3771900"/>
          </a:xfrm>
        </p:spPr>
      </p:sp>
      <p:sp>
        <p:nvSpPr>
          <p:cNvPr id="3" name="Notes Placeholder 2">
            <a:extLst>
              <a:ext uri="{FF2B5EF4-FFF2-40B4-BE49-F238E27FC236}">
                <a16:creationId xmlns:a16="http://schemas.microsoft.com/office/drawing/2014/main" id="{5D2F7AAC-8830-7D60-E6CC-EA887A44939C}"/>
              </a:ext>
            </a:extLst>
          </p:cNvPr>
          <p:cNvSpPr>
            <a:spLocks noGrp="1"/>
          </p:cNvSpPr>
          <p:nvPr>
            <p:ph type="body" idx="1"/>
          </p:nvPr>
        </p:nvSpPr>
        <p:spPr/>
        <p:txBody>
          <a:bodyPr/>
          <a:lstStyle/>
          <a:p>
            <a:pPr marL="158750" indent="0">
              <a:buNone/>
            </a:pPr>
            <a:endParaRPr lang="en-US" dirty="0">
              <a:latin typeface="Calibri"/>
              <a:cs typeface="Calibri"/>
            </a:endParaRPr>
          </a:p>
        </p:txBody>
      </p:sp>
      <p:sp>
        <p:nvSpPr>
          <p:cNvPr id="4" name="Slide Number Placeholder 3">
            <a:extLst>
              <a:ext uri="{FF2B5EF4-FFF2-40B4-BE49-F238E27FC236}">
                <a16:creationId xmlns:a16="http://schemas.microsoft.com/office/drawing/2014/main" id="{03FAE1FD-8B3A-B619-921B-55D09A1057F2}"/>
              </a:ext>
            </a:extLst>
          </p:cNvPr>
          <p:cNvSpPr>
            <a:spLocks noGrp="1"/>
          </p:cNvSpPr>
          <p:nvPr>
            <p:ph type="sldNum"/>
          </p:nvPr>
        </p:nvSpPr>
        <p:spPr/>
        <p:txBody>
          <a:bodyPr/>
          <a:lstStyle/>
          <a:p>
            <a:pPr algn="r"/>
            <a:fld id="{023E65BA-FB28-47C4-A217-44F00343302E}" type="slidenum">
              <a:rPr lang="en-US" sz="1400" b="0" strike="noStrike" spc="-1">
                <a:latin typeface="Times New Roman"/>
              </a:rPr>
              <a:t>4</a:t>
            </a:fld>
            <a:endParaRPr lang="en-US" sz="1400" b="0" strike="noStrike" spc="-1">
              <a:latin typeface="Times New Roman"/>
            </a:endParaRPr>
          </a:p>
        </p:txBody>
      </p:sp>
    </p:spTree>
    <p:extLst>
      <p:ext uri="{BB962C8B-B14F-4D97-AF65-F5344CB8AC3E}">
        <p14:creationId xmlns:p14="http://schemas.microsoft.com/office/powerpoint/2010/main" val="3865468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A9500-C844-1091-AD83-826230C51E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DB9C41-D9D4-EE08-D87B-820A44F894E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0E7D49A-9A0E-917C-23C0-37E9186D3683}"/>
              </a:ext>
            </a:extLst>
          </p:cNvPr>
          <p:cNvSpPr>
            <a:spLocks noGrp="1"/>
          </p:cNvSpPr>
          <p:nvPr>
            <p:ph type="body" idx="1"/>
          </p:nvPr>
        </p:nvSpPr>
        <p:spPr/>
        <p:txBody>
          <a:bodyPr/>
          <a:lstStyle/>
          <a:p>
            <a:pPr marL="0" indent="0">
              <a:buNone/>
            </a:pPr>
            <a:endParaRPr lang="en-US" sz="1100" b="1" spc="-5" dirty="0">
              <a:solidFill>
                <a:srgbClr val="223366"/>
              </a:solidFill>
            </a:endParaRPr>
          </a:p>
        </p:txBody>
      </p:sp>
    </p:spTree>
    <p:extLst>
      <p:ext uri="{BB962C8B-B14F-4D97-AF65-F5344CB8AC3E}">
        <p14:creationId xmlns:p14="http://schemas.microsoft.com/office/powerpoint/2010/main" val="2812557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A0E36-E325-0444-51CD-491529F1FE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1FFD58-4933-73C6-D883-155E51E724B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F26C36E-712D-FDD8-1721-824FC12FD088}"/>
              </a:ext>
            </a:extLst>
          </p:cNvPr>
          <p:cNvSpPr>
            <a:spLocks noGrp="1"/>
          </p:cNvSpPr>
          <p:nvPr>
            <p:ph type="body" idx="1"/>
          </p:nvPr>
        </p:nvSpPr>
        <p:spPr/>
        <p:txBody>
          <a:bodyPr/>
          <a:lstStyle/>
          <a:p>
            <a:pPr marL="0" indent="0">
              <a:buNone/>
            </a:pPr>
            <a:endParaRPr lang="en-US" sz="1100" b="1" spc="-5" dirty="0">
              <a:solidFill>
                <a:srgbClr val="223366"/>
              </a:solidFill>
            </a:endParaRPr>
          </a:p>
        </p:txBody>
      </p:sp>
    </p:spTree>
    <p:extLst>
      <p:ext uri="{BB962C8B-B14F-4D97-AF65-F5344CB8AC3E}">
        <p14:creationId xmlns:p14="http://schemas.microsoft.com/office/powerpoint/2010/main" val="1363733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E63F5-D95C-DD21-4A8B-E1899B67AF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9345D3-136C-6EEC-0982-EDADC0495C9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26BF031-3FA9-B9D6-F710-4B760217D9D4}"/>
              </a:ext>
            </a:extLst>
          </p:cNvPr>
          <p:cNvSpPr>
            <a:spLocks noGrp="1"/>
          </p:cNvSpPr>
          <p:nvPr>
            <p:ph type="body" idx="1"/>
          </p:nvPr>
        </p:nvSpPr>
        <p:spPr/>
        <p:txBody>
          <a:bodyPr/>
          <a:lstStyle/>
          <a:p>
            <a:pPr marL="0" indent="0">
              <a:buNone/>
            </a:pPr>
            <a:endParaRPr lang="en-US" sz="1100" b="1" spc="-5" dirty="0">
              <a:solidFill>
                <a:srgbClr val="223366"/>
              </a:solidFill>
            </a:endParaRPr>
          </a:p>
        </p:txBody>
      </p:sp>
    </p:spTree>
    <p:extLst>
      <p:ext uri="{BB962C8B-B14F-4D97-AF65-F5344CB8AC3E}">
        <p14:creationId xmlns:p14="http://schemas.microsoft.com/office/powerpoint/2010/main" val="1427862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A0164-15B8-5C53-C426-B90AFAA7CC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106229-1F6C-4A83-87D8-36E3A8554DA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B02716B-0ED7-686D-D78C-D1DC7F3783A1}"/>
              </a:ext>
            </a:extLst>
          </p:cNvPr>
          <p:cNvSpPr>
            <a:spLocks noGrp="1"/>
          </p:cNvSpPr>
          <p:nvPr>
            <p:ph type="body" idx="1"/>
          </p:nvPr>
        </p:nvSpPr>
        <p:spPr/>
        <p:txBody>
          <a:bodyPr/>
          <a:lstStyle/>
          <a:p>
            <a:pPr marL="0" indent="0">
              <a:buNone/>
            </a:pPr>
            <a:endParaRPr lang="en-US" sz="1100" b="1" spc="-5" dirty="0">
              <a:solidFill>
                <a:srgbClr val="223366"/>
              </a:solidFill>
            </a:endParaRPr>
          </a:p>
        </p:txBody>
      </p:sp>
    </p:spTree>
    <p:extLst>
      <p:ext uri="{BB962C8B-B14F-4D97-AF65-F5344CB8AC3E}">
        <p14:creationId xmlns:p14="http://schemas.microsoft.com/office/powerpoint/2010/main" val="3896189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b="1" dirty="0"/>
              <a:t>Lets, discuss about Learning  objectives, </a:t>
            </a:r>
          </a:p>
          <a:p>
            <a:pPr marL="0" indent="0">
              <a:buNone/>
            </a:pPr>
            <a:endParaRPr lang="en-US" b="1" dirty="0"/>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Understand the historical development and current trends in AI and ML, including their impact across various industries.</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Explain the significance of AI and ML in promoting sustainability and addressing environmental challenges.</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Differentiate between the main types of machine learning: supervised, unsupervised, semi-supervised, and reinforcement learning.</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spcAft>
                <a:spcPts val="800"/>
              </a:spcAft>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Outline the essential steps in a machine learning workflow, including data collection, preprocessing, model selection, training, evaluation, and deployment.</a:t>
            </a:r>
          </a:p>
          <a:p>
            <a:pPr marL="342900" lvl="0" indent="-342900">
              <a:lnSpc>
                <a:spcPct val="115000"/>
              </a:lnSpc>
              <a:spcBef>
                <a:spcPts val="1200"/>
              </a:spcBef>
              <a:spcAft>
                <a:spcPts val="800"/>
              </a:spcAft>
              <a:buFont typeface="Symbol" panose="05050102010706020507" pitchFamily="18" charset="2"/>
              <a:buChar char="·"/>
            </a:pPr>
            <a:r>
              <a:rPr lang="en-US" sz="1100" dirty="0">
                <a:effectLst/>
                <a:latin typeface="Arial" panose="020B0604020202020204" pitchFamily="34" charset="0"/>
                <a:ea typeface="Arial" panose="020B0604020202020204" pitchFamily="34" charset="0"/>
              </a:rPr>
              <a:t>Import and implement basic ML models using Scikit-Learn, including linear regression, decision trees, and clustering algorithms.</a:t>
            </a:r>
            <a:endParaRPr lang="en-IN" sz="1100" dirty="0">
              <a:latin typeface="+mn-lt"/>
            </a:endParaRPr>
          </a:p>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4">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5">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1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ecmwf.int/en/about/media-centre/science-blog/2023/rise-machine-learning-weather-forecasting?utm_source=chatgpt.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link.springer.com/article/10.1007/s11356-024-35764-8?utm_source=chatgpt.com"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ieeexplore.ieee.org/document/10531500?utm_source=chatgpt.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www.mdpi.com/2073-4433/13/2/180?utm_source=chatgpt.com"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RahulDC03/Weather-Prediction/blob/main/Climate%20Prediction/weather_.ipynb"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D84D29-3762-67F7-9C00-CAE0EB5BBF7F}"/>
              </a:ext>
            </a:extLst>
          </p:cNvPr>
          <p:cNvSpPr txBox="1"/>
          <p:nvPr/>
        </p:nvSpPr>
        <p:spPr>
          <a:xfrm>
            <a:off x="819151" y="2222091"/>
            <a:ext cx="10591800" cy="3498907"/>
          </a:xfrm>
          <a:prstGeom prst="rect">
            <a:avLst/>
          </a:prstGeom>
          <a:noFill/>
        </p:spPr>
        <p:txBody>
          <a:bodyPr wrap="square" rtlCol="0">
            <a:spAutoFit/>
          </a:bodyPr>
          <a:lstStyle/>
          <a:p>
            <a:pPr algn="ctr"/>
            <a:r>
              <a:rPr lang="en-US" sz="7200" dirty="0"/>
              <a:t> Weather Prediction </a:t>
            </a:r>
            <a:endParaRPr lang="en-US" sz="7200" b="1" dirty="0">
              <a:latin typeface="Arial" panose="020B0604020202020204" pitchFamily="34" charset="0"/>
              <a:cs typeface="Arial" panose="020B0604020202020204" pitchFamily="34" charset="0"/>
            </a:endParaRPr>
          </a:p>
          <a:p>
            <a:pPr algn="r"/>
            <a:endParaRPr lang="en-US" b="1" dirty="0">
              <a:latin typeface="Arial" panose="020B0604020202020204" pitchFamily="34" charset="0"/>
              <a:cs typeface="Arial" panose="020B0604020202020204" pitchFamily="34" charset="0"/>
            </a:endParaRPr>
          </a:p>
          <a:p>
            <a:pPr algn="ctr"/>
            <a:r>
              <a:rPr lang="en-US" b="1" dirty="0">
                <a:latin typeface="Arial" panose="020B0604020202020204" pitchFamily="34" charset="0"/>
                <a:cs typeface="Arial" panose="020B0604020202020204" pitchFamily="34" charset="0"/>
              </a:rPr>
              <a:t>Student Name:</a:t>
            </a:r>
          </a:p>
          <a:p>
            <a:pPr algn="ctr"/>
            <a:r>
              <a:rPr lang="en-US" b="1" dirty="0">
                <a:latin typeface="Arial" panose="020B0604020202020204" pitchFamily="34" charset="0"/>
                <a:cs typeface="Arial" panose="020B0604020202020204" pitchFamily="34" charset="0"/>
              </a:rPr>
              <a:t>                       Madan A B (4MH21EC045)</a:t>
            </a:r>
          </a:p>
          <a:p>
            <a:pPr algn="ctr"/>
            <a:r>
              <a:rPr lang="en-US" b="1" dirty="0">
                <a:latin typeface="Arial" panose="020B0604020202020204" pitchFamily="34" charset="0"/>
                <a:cs typeface="Arial" panose="020B0604020202020204" pitchFamily="34" charset="0"/>
              </a:rPr>
              <a:t>                                Neha Jennifer D (4MH21EC057)</a:t>
            </a:r>
          </a:p>
          <a:p>
            <a:pPr algn="ctr"/>
            <a:r>
              <a:rPr lang="en-US" b="1" dirty="0">
                <a:latin typeface="Arial" panose="020B0604020202020204" pitchFamily="34" charset="0"/>
                <a:cs typeface="Arial" panose="020B0604020202020204" pitchFamily="34" charset="0"/>
              </a:rPr>
              <a:t>                               Raghavendra M (4MH21EC069)</a:t>
            </a:r>
          </a:p>
          <a:p>
            <a:pPr algn="ctr"/>
            <a:r>
              <a:rPr lang="en-US" b="1" dirty="0">
                <a:latin typeface="Arial" panose="020B0604020202020204" pitchFamily="34" charset="0"/>
                <a:cs typeface="Arial" panose="020B0604020202020204" pitchFamily="34" charset="0"/>
              </a:rPr>
              <a:t>                              Rahul </a:t>
            </a:r>
            <a:r>
              <a:rPr lang="en-US" b="1">
                <a:latin typeface="Arial" panose="020B0604020202020204" pitchFamily="34" charset="0"/>
                <a:cs typeface="Arial" panose="020B0604020202020204" pitchFamily="34" charset="0"/>
              </a:rPr>
              <a:t>Dileep C (</a:t>
            </a:r>
            <a:r>
              <a:rPr lang="en-US" b="1" dirty="0">
                <a:latin typeface="Arial" panose="020B0604020202020204" pitchFamily="34" charset="0"/>
                <a:cs typeface="Arial" panose="020B0604020202020204" pitchFamily="34" charset="0"/>
              </a:rPr>
              <a:t>4MH21EC071)</a:t>
            </a:r>
          </a:p>
          <a:p>
            <a:pPr algn="ctr"/>
            <a:r>
              <a:rPr lang="en-US" b="1" dirty="0">
                <a:latin typeface="Arial" panose="020B0604020202020204" pitchFamily="34" charset="0"/>
                <a:cs typeface="Arial" panose="020B0604020202020204" pitchFamily="34" charset="0"/>
              </a:rPr>
              <a:t>                                                               </a:t>
            </a:r>
          </a:p>
          <a:p>
            <a:pPr algn="ctr"/>
            <a:r>
              <a:rPr lang="en-US" b="1" dirty="0">
                <a:latin typeface="Arial" panose="020B0604020202020204" pitchFamily="34" charset="0"/>
                <a:cs typeface="Arial" panose="020B0604020202020204" pitchFamily="34" charset="0"/>
              </a:rPr>
              <a:t>Date:</a:t>
            </a:r>
          </a:p>
        </p:txBody>
      </p:sp>
      <p:sp>
        <p:nvSpPr>
          <p:cNvPr id="5" name="TextBox 4">
            <a:extLst>
              <a:ext uri="{FF2B5EF4-FFF2-40B4-BE49-F238E27FC236}">
                <a16:creationId xmlns:a16="http://schemas.microsoft.com/office/drawing/2014/main" id="{4693C67A-BBFA-1CF8-1FFD-E08CC0CDA0E3}"/>
              </a:ext>
            </a:extLst>
          </p:cNvPr>
          <p:cNvSpPr txBox="1"/>
          <p:nvPr/>
        </p:nvSpPr>
        <p:spPr>
          <a:xfrm>
            <a:off x="9232490" y="4739148"/>
            <a:ext cx="184731" cy="379656"/>
          </a:xfrm>
          <a:prstGeom prst="rect">
            <a:avLst/>
          </a:prstGeom>
          <a:noFill/>
        </p:spPr>
        <p:txBody>
          <a:bodyPr wrap="none" rtlCol="0">
            <a:spAutoFit/>
          </a:bodyPr>
          <a:lstStyle/>
          <a:p>
            <a:endParaRPr lang="en-IN" dirty="0"/>
          </a:p>
        </p:txBody>
      </p:sp>
      <p:grpSp>
        <p:nvGrpSpPr>
          <p:cNvPr id="8" name="Group 7">
            <a:extLst>
              <a:ext uri="{FF2B5EF4-FFF2-40B4-BE49-F238E27FC236}">
                <a16:creationId xmlns:a16="http://schemas.microsoft.com/office/drawing/2014/main" id="{B22D84D0-D82D-D2DA-A8F3-9BACD462B4B6}"/>
              </a:ext>
            </a:extLst>
          </p:cNvPr>
          <p:cNvGrpSpPr/>
          <p:nvPr/>
        </p:nvGrpSpPr>
        <p:grpSpPr>
          <a:xfrm>
            <a:off x="8977318" y="898832"/>
            <a:ext cx="3011433" cy="977900"/>
            <a:chOff x="7905601" y="849671"/>
            <a:chExt cx="3011433" cy="977900"/>
          </a:xfrm>
        </p:grpSpPr>
        <p:sp>
          <p:nvSpPr>
            <p:cNvPr id="2" name="Rectangle: Rounded Corners 1">
              <a:extLst>
                <a:ext uri="{FF2B5EF4-FFF2-40B4-BE49-F238E27FC236}">
                  <a16:creationId xmlns:a16="http://schemas.microsoft.com/office/drawing/2014/main" id="{F0B59E4B-7A16-387B-8A48-72FA6216ABDD}"/>
                </a:ext>
              </a:extLst>
            </p:cNvPr>
            <p:cNvSpPr/>
            <p:nvPr/>
          </p:nvSpPr>
          <p:spPr>
            <a:xfrm>
              <a:off x="7905601" y="849671"/>
              <a:ext cx="3011433"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 name="Group 6">
              <a:extLst>
                <a:ext uri="{FF2B5EF4-FFF2-40B4-BE49-F238E27FC236}">
                  <a16:creationId xmlns:a16="http://schemas.microsoft.com/office/drawing/2014/main" id="{DF2A195E-D017-504F-FA2B-B9C2AAFF0597}"/>
                </a:ext>
              </a:extLst>
            </p:cNvPr>
            <p:cNvGrpSpPr/>
            <p:nvPr/>
          </p:nvGrpSpPr>
          <p:grpSpPr>
            <a:xfrm>
              <a:off x="8452164" y="1006432"/>
              <a:ext cx="2232144" cy="664378"/>
              <a:chOff x="8442331" y="1006432"/>
              <a:chExt cx="2232144" cy="664378"/>
            </a:xfrm>
          </p:grpSpPr>
          <p:pic>
            <p:nvPicPr>
              <p:cNvPr id="4" name="Picture 3" descr="A yellow and red shell logo&#10;&#10;Description automatically generated">
                <a:extLst>
                  <a:ext uri="{FF2B5EF4-FFF2-40B4-BE49-F238E27FC236}">
                    <a16:creationId xmlns:a16="http://schemas.microsoft.com/office/drawing/2014/main" id="{1986FE6C-EE0D-DEAF-BC9D-15544E1A9F05}"/>
                  </a:ext>
                </a:extLst>
              </p:cNvPr>
              <p:cNvPicPr>
                <a:picLocks noChangeAspect="1"/>
              </p:cNvPicPr>
              <p:nvPr/>
            </p:nvPicPr>
            <p:blipFill>
              <a:blip r:embed="rId3"/>
              <a:stretch>
                <a:fillRect/>
              </a:stretch>
            </p:blipFill>
            <p:spPr>
              <a:xfrm>
                <a:off x="8442331" y="1006432"/>
                <a:ext cx="790159" cy="664378"/>
              </a:xfrm>
              <a:prstGeom prst="rect">
                <a:avLst/>
              </a:prstGeom>
            </p:spPr>
          </p:pic>
          <p:pic>
            <p:nvPicPr>
              <p:cNvPr id="6" name="Picture 5" descr="A close up of a logo&#10;&#10;Description automatically generated">
                <a:extLst>
                  <a:ext uri="{FF2B5EF4-FFF2-40B4-BE49-F238E27FC236}">
                    <a16:creationId xmlns:a16="http://schemas.microsoft.com/office/drawing/2014/main" id="{F2C37BF7-07DC-131E-824E-60B496C52D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11318" y="1133204"/>
                <a:ext cx="1263157" cy="410834"/>
              </a:xfrm>
              <a:prstGeom prst="rect">
                <a:avLst/>
              </a:prstGeom>
            </p:spPr>
          </p:pic>
        </p:grpSp>
      </p:grpSp>
    </p:spTree>
    <p:extLst>
      <p:ext uri="{BB962C8B-B14F-4D97-AF65-F5344CB8AC3E}">
        <p14:creationId xmlns:p14="http://schemas.microsoft.com/office/powerpoint/2010/main" val="1479932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4317DF19-34BE-C99A-CBEE-A38205EAA64C}"/>
            </a:ext>
          </a:extLst>
        </p:cNvPr>
        <p:cNvGrpSpPr/>
        <p:nvPr/>
      </p:nvGrpSpPr>
      <p:grpSpPr>
        <a:xfrm>
          <a:off x="0" y="0"/>
          <a:ext cx="0" cy="0"/>
          <a:chOff x="0" y="0"/>
          <a:chExt cx="0" cy="0"/>
        </a:xfrm>
      </p:grpSpPr>
      <p:sp>
        <p:nvSpPr>
          <p:cNvPr id="10" name="Rectangle 1">
            <a:extLst>
              <a:ext uri="{FF2B5EF4-FFF2-40B4-BE49-F238E27FC236}">
                <a16:creationId xmlns:a16="http://schemas.microsoft.com/office/drawing/2014/main" id="{D2BC12CB-5C7E-5E20-91CF-6C6C05ABB5A2}"/>
              </a:ext>
            </a:extLst>
          </p:cNvPr>
          <p:cNvSpPr>
            <a:spLocks noChangeArrowheads="1"/>
          </p:cNvSpPr>
          <p:nvPr/>
        </p:nvSpPr>
        <p:spPr bwMode="auto">
          <a:xfrm>
            <a:off x="356419" y="-7583400"/>
            <a:ext cx="9340031" cy="20405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400" b="1" dirty="0"/>
          </a:p>
          <a:p>
            <a:endParaRPr lang="en-US" sz="2400" b="1" dirty="0"/>
          </a:p>
          <a:p>
            <a:endParaRPr lang="en-US" sz="2400" b="1" dirty="0"/>
          </a:p>
          <a:p>
            <a:endParaRPr lang="en-US" sz="2400" b="1" dirty="0"/>
          </a:p>
          <a:p>
            <a:endParaRPr lang="en-US" sz="2400" b="1" dirty="0"/>
          </a:p>
          <a:p>
            <a:endParaRPr lang="en-IN" sz="2400" b="1" dirty="0"/>
          </a:p>
          <a:p>
            <a:endParaRPr lang="en-IN" sz="2400" b="1" dirty="0"/>
          </a:p>
          <a:p>
            <a:endParaRPr lang="en-IN" sz="2400" b="1" dirty="0"/>
          </a:p>
          <a:p>
            <a:endParaRPr lang="en-IN" sz="2400" b="1" dirty="0"/>
          </a:p>
          <a:p>
            <a:endParaRPr lang="en-IN" sz="2400" b="1" dirty="0"/>
          </a:p>
          <a:p>
            <a:endParaRPr lang="en-IN" sz="2400" b="1" dirty="0"/>
          </a:p>
          <a:p>
            <a:pPr>
              <a:buFont typeface="Arial" panose="020B0604020202020204" pitchFamily="34" charset="0"/>
              <a:buChar char="•"/>
            </a:pPr>
            <a:endParaRPr lang="en-IN" sz="2400" dirty="0"/>
          </a:p>
          <a:p>
            <a:pPr marR="0" lvl="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rPr>
              <a:t>	</a:t>
            </a:r>
          </a:p>
          <a:p>
            <a:endParaRPr lang="en-IN" sz="2400" b="1" dirty="0"/>
          </a:p>
          <a:p>
            <a:endParaRPr lang="en-IN" sz="2400" b="1" dirty="0"/>
          </a:p>
          <a:p>
            <a:endParaRPr lang="en-IN" sz="2400" b="1" dirty="0"/>
          </a:p>
          <a:p>
            <a:endParaRPr lang="en-IN" sz="2400" b="1" dirty="0"/>
          </a:p>
          <a:p>
            <a:endParaRPr lang="en-IN" sz="2400" b="1" dirty="0"/>
          </a:p>
          <a:p>
            <a:pPr marR="0" lvl="0" algn="l" defTabSz="914400" rtl="0" eaLnBrk="0" fontAlgn="base" latinLnBrk="0" hangingPunct="0">
              <a:lnSpc>
                <a:spcPct val="100000"/>
              </a:lnSpc>
              <a:spcBef>
                <a:spcPct val="0"/>
              </a:spcBef>
              <a:spcAft>
                <a:spcPct val="0"/>
              </a:spcAft>
              <a:buClrTx/>
              <a:buSzTx/>
              <a:tabLst/>
            </a:pPr>
            <a:r>
              <a:rPr lang="en-US" altLang="en-US" sz="2800" dirty="0">
                <a:solidFill>
                  <a:schemeClr val="tx1"/>
                </a:solidFill>
                <a:latin typeface="+mj-lt"/>
                <a:ea typeface="Calibri" panose="020F0502020204030204" pitchFamily="34" charset="0"/>
                <a:cs typeface="Calibri" panose="020F0502020204030204" pitchFamily="34" charset="0"/>
              </a:rPr>
              <a:t>	</a:t>
            </a: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C2FCAF55-8E1A-BAD3-B9E9-1423C602563B}"/>
              </a:ext>
            </a:extLst>
          </p:cNvPr>
          <p:cNvSpPr>
            <a:spLocks noChangeArrowheads="1"/>
          </p:cNvSpPr>
          <p:nvPr/>
        </p:nvSpPr>
        <p:spPr bwMode="auto">
          <a:xfrm>
            <a:off x="122249" y="-6317114"/>
            <a:ext cx="11713332" cy="12634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3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3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3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3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3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3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3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3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3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3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3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 2. Data Collection and Preprocessing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Current Weather Data</a:t>
            </a:r>
            <a:r>
              <a:rPr kumimoji="0" lang="en-US" altLang="en-US" sz="2400" b="0" i="0" u="none" strike="noStrike" cap="none" normalizeH="0" baseline="0" dirty="0">
                <a:ln>
                  <a:noFill/>
                </a:ln>
                <a:solidFill>
                  <a:schemeClr val="tx1"/>
                </a:solidFill>
                <a:effectLst/>
                <a:latin typeface="Arial" panose="020B0604020202020204" pitchFamily="34" charset="0"/>
              </a:rPr>
              <a:t> is fetched using </a:t>
            </a:r>
            <a:r>
              <a:rPr kumimoji="0" lang="en-US" altLang="en-US" sz="2400" b="0" i="0" u="none" strike="noStrike" cap="none" normalizeH="0" baseline="0" dirty="0" err="1">
                <a:ln>
                  <a:noFill/>
                </a:ln>
                <a:solidFill>
                  <a:schemeClr val="tx1"/>
                </a:solidFill>
                <a:effectLst/>
                <a:latin typeface="Arial" panose="020B0604020202020204" pitchFamily="34" charset="0"/>
              </a:rPr>
              <a:t>OpenWeatherMap</a:t>
            </a:r>
            <a:r>
              <a:rPr kumimoji="0" lang="en-US" altLang="en-US" sz="2400" b="0" i="0" u="none" strike="noStrike" cap="none" normalizeH="0" baseline="0" dirty="0">
                <a:ln>
                  <a:noFill/>
                </a:ln>
                <a:solidFill>
                  <a:schemeClr val="tx1"/>
                </a:solidFill>
                <a:effectLst/>
                <a:latin typeface="Arial" panose="020B0604020202020204" pitchFamily="34" charset="0"/>
              </a:rPr>
              <a:t> API for a specified city.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Historical Weather Data</a:t>
            </a:r>
            <a:r>
              <a:rPr kumimoji="0" lang="en-US" altLang="en-US" sz="2400" b="0" i="0" u="none" strike="noStrike" cap="none" normalizeH="0" baseline="0" dirty="0">
                <a:ln>
                  <a:noFill/>
                </a:ln>
                <a:solidFill>
                  <a:schemeClr val="tx1"/>
                </a:solidFill>
                <a:effectLst/>
                <a:latin typeface="Arial" panose="020B0604020202020204" pitchFamily="34" charset="0"/>
              </a:rPr>
              <a:t> is loaded from a CSV file (</a:t>
            </a:r>
            <a:r>
              <a:rPr kumimoji="0" lang="en-US" altLang="en-US" sz="2400" b="0" i="0" u="none" strike="noStrike" cap="none" normalizeH="0" baseline="0" dirty="0">
                <a:ln>
                  <a:noFill/>
                </a:ln>
                <a:solidFill>
                  <a:schemeClr val="tx1"/>
                </a:solidFill>
                <a:effectLst/>
                <a:latin typeface="Arial Unicode MS"/>
              </a:rPr>
              <a:t>weather.csv</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Cleaning: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800100" marR="0" lvl="1"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Arial" panose="020B0604020202020204" pitchFamily="34" charset="0"/>
              </a:rPr>
              <a:t>Handling missing values by removing or imputing data.</a:t>
            </a:r>
          </a:p>
          <a:p>
            <a:pPr marL="800100" marR="0" lvl="1"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Arial" panose="020B0604020202020204" pitchFamily="34" charset="0"/>
              </a:rPr>
              <a:t>Removing duplicates.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Feature Selection: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800100" marR="0" lvl="1"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Arial" panose="020B0604020202020204" pitchFamily="34" charset="0"/>
              </a:rPr>
              <a:t>Features used for prediction: </a:t>
            </a:r>
            <a:r>
              <a:rPr kumimoji="0" lang="en-US" altLang="en-US" sz="2400" b="0" i="0" u="none" strike="noStrike" cap="none" normalizeH="0" baseline="0" dirty="0" err="1">
                <a:ln>
                  <a:noFill/>
                </a:ln>
                <a:solidFill>
                  <a:schemeClr val="tx1"/>
                </a:solidFill>
                <a:effectLst/>
                <a:latin typeface="Arial" panose="020B0604020202020204" pitchFamily="34" charset="0"/>
              </a:rPr>
              <a:t>MinTemp</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MaxTemp</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WindGustDir</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WindGustSpeed</a:t>
            </a:r>
            <a:r>
              <a:rPr kumimoji="0" lang="en-US" altLang="en-US" sz="2400" b="0" i="0" u="none" strike="noStrike" cap="none" normalizeH="0" baseline="0" dirty="0">
                <a:ln>
                  <a:noFill/>
                </a:ln>
                <a:solidFill>
                  <a:schemeClr val="tx1"/>
                </a:solidFill>
                <a:effectLst/>
                <a:latin typeface="Arial" panose="020B0604020202020204" pitchFamily="34" charset="0"/>
              </a:rPr>
              <a:t>, Humidity, Pressure, Temp.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Encoding Categorical Data:</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800100" lvl="1" indent="-342900" eaLnBrk="0" fontAlgn="base" hangingPunct="0">
              <a:spcBef>
                <a:spcPct val="0"/>
              </a:spcBef>
              <a:spcAft>
                <a:spcPct val="0"/>
              </a:spcAft>
              <a:buClrTx/>
              <a:buFont typeface="Courier New" panose="02070309020205020404" pitchFamily="49" charset="0"/>
              <a:buChar char="o"/>
            </a:pPr>
            <a:r>
              <a:rPr kumimoji="0" lang="en-US" altLang="en-US" sz="2400" b="0" i="0" u="none" strike="noStrike" cap="none" normalizeH="0" baseline="0" dirty="0" err="1">
                <a:ln>
                  <a:noFill/>
                </a:ln>
                <a:solidFill>
                  <a:schemeClr val="tx1"/>
                </a:solidFill>
                <a:effectLst/>
                <a:latin typeface="Arial" panose="020B0604020202020204" pitchFamily="34" charset="0"/>
              </a:rPr>
              <a:t>LabelEncoder</a:t>
            </a:r>
            <a:r>
              <a:rPr kumimoji="0" lang="en-US" altLang="en-US" sz="2400" b="0" i="0" u="none" strike="noStrike" cap="none" normalizeH="0" baseline="0" dirty="0">
                <a:ln>
                  <a:noFill/>
                </a:ln>
                <a:solidFill>
                  <a:schemeClr val="tx1"/>
                </a:solidFill>
                <a:effectLst/>
                <a:latin typeface="Arial" panose="020B0604020202020204" pitchFamily="34" charset="0"/>
              </a:rPr>
              <a:t> is used to convert categorical features like </a:t>
            </a:r>
            <a:r>
              <a:rPr kumimoji="0" lang="en-US" altLang="en-US" sz="2400" b="0" i="0" u="none" strike="noStrike" cap="none" normalizeH="0" baseline="0" dirty="0" err="1">
                <a:ln>
                  <a:noFill/>
                </a:ln>
                <a:solidFill>
                  <a:schemeClr val="tx1"/>
                </a:solidFill>
                <a:effectLst/>
                <a:latin typeface="Arial Unicode MS"/>
              </a:rPr>
              <a:t>WindGustDir</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err="1">
                <a:ln>
                  <a:noFill/>
                </a:ln>
                <a:solidFill>
                  <a:schemeClr val="tx1"/>
                </a:solidFill>
                <a:effectLst/>
                <a:latin typeface="Arial Unicode MS"/>
              </a:rPr>
              <a:t>RainTomorrow</a:t>
            </a:r>
            <a:r>
              <a:rPr kumimoji="0" lang="en-US" altLang="en-US" sz="2400" b="0" i="0" u="none" strike="noStrike" cap="none" normalizeH="0" baseline="0" dirty="0">
                <a:ln>
                  <a:noFill/>
                </a:ln>
                <a:solidFill>
                  <a:schemeClr val="tx1"/>
                </a:solidFill>
                <a:effectLst/>
              </a:rPr>
              <a:t> to numerical </a:t>
            </a:r>
            <a:r>
              <a:rPr lang="en-IN" sz="2400" dirty="0"/>
              <a:t>values.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4523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D4A140AA-27DB-B5D5-0CAE-34B643896CB2}"/>
            </a:ext>
          </a:extLst>
        </p:cNvPr>
        <p:cNvGrpSpPr/>
        <p:nvPr/>
      </p:nvGrpSpPr>
      <p:grpSpPr>
        <a:xfrm>
          <a:off x="0" y="0"/>
          <a:ext cx="0" cy="0"/>
          <a:chOff x="0" y="0"/>
          <a:chExt cx="0" cy="0"/>
        </a:xfrm>
      </p:grpSpPr>
      <p:sp>
        <p:nvSpPr>
          <p:cNvPr id="10" name="Rectangle 1">
            <a:extLst>
              <a:ext uri="{FF2B5EF4-FFF2-40B4-BE49-F238E27FC236}">
                <a16:creationId xmlns:a16="http://schemas.microsoft.com/office/drawing/2014/main" id="{C8FE0CD4-6C31-D3FC-D8D1-E94C841CC50C}"/>
              </a:ext>
            </a:extLst>
          </p:cNvPr>
          <p:cNvSpPr>
            <a:spLocks noChangeArrowheads="1"/>
          </p:cNvSpPr>
          <p:nvPr/>
        </p:nvSpPr>
        <p:spPr bwMode="auto">
          <a:xfrm>
            <a:off x="356419" y="-11276713"/>
            <a:ext cx="9340031" cy="27792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endParaRPr lang="en-US" sz="2000" dirty="0"/>
          </a:p>
          <a:p>
            <a:endParaRPr lang="en-US" sz="2400" dirty="0"/>
          </a:p>
          <a:p>
            <a:r>
              <a:rPr lang="en-US" sz="2400" b="1" dirty="0"/>
              <a:t>3. Machine Learning Model Selection and Training</a:t>
            </a:r>
          </a:p>
          <a:p>
            <a:pPr>
              <a:buFont typeface="Arial" panose="020B0604020202020204" pitchFamily="34" charset="0"/>
              <a:buChar char="•"/>
            </a:pPr>
            <a:r>
              <a:rPr lang="en-US" sz="2400" b="1" dirty="0"/>
              <a:t>Random Forest Classifier</a:t>
            </a:r>
            <a:r>
              <a:rPr lang="en-US" sz="2400" dirty="0"/>
              <a:t> is used for predicting rain occurrence as it handles categorical data well and provides high accuracy.</a:t>
            </a:r>
          </a:p>
          <a:p>
            <a:pPr>
              <a:buFont typeface="Arial" panose="020B0604020202020204" pitchFamily="34" charset="0"/>
              <a:buChar char="•"/>
            </a:pPr>
            <a:r>
              <a:rPr lang="en-US" sz="2400" b="1" dirty="0"/>
              <a:t>Random Forest Regressor</a:t>
            </a:r>
            <a:r>
              <a:rPr lang="en-US" sz="2400" dirty="0"/>
              <a:t> is used for predicting temperature and humidity trends over future years.</a:t>
            </a:r>
          </a:p>
          <a:p>
            <a:pPr>
              <a:buFont typeface="Arial" panose="020B0604020202020204" pitchFamily="34" charset="0"/>
              <a:buChar char="•"/>
            </a:pPr>
            <a:r>
              <a:rPr lang="en-US" sz="2400" dirty="0"/>
              <a:t>The ensemble nature of Random Forest improves generalization and reduces overfitting.</a:t>
            </a:r>
          </a:p>
          <a:p>
            <a:r>
              <a:rPr lang="en-US" sz="2400" b="1" dirty="0"/>
              <a:t>Model Training Steps:</a:t>
            </a:r>
          </a:p>
          <a:p>
            <a:pPr marL="342900" indent="-342900">
              <a:buFont typeface="Wingdings" panose="05000000000000000000" pitchFamily="2" charset="2"/>
              <a:buChar char="q"/>
            </a:pPr>
            <a:r>
              <a:rPr lang="en-US" sz="2400" b="1" dirty="0"/>
              <a:t>Rain Prediction Model:</a:t>
            </a:r>
            <a:endParaRPr lang="en-US" sz="2400" dirty="0"/>
          </a:p>
          <a:p>
            <a:pPr marL="800100" lvl="1" indent="-342900">
              <a:buFont typeface="Wingdings" panose="05000000000000000000" pitchFamily="2" charset="2"/>
              <a:buChar char="§"/>
            </a:pPr>
            <a:r>
              <a:rPr lang="en-US" sz="2400" dirty="0"/>
              <a:t>Train a Random Forest Classifier to predict if it will rain tomorrow based on historical weather data.</a:t>
            </a:r>
          </a:p>
          <a:p>
            <a:pPr marL="800100" lvl="1" indent="-342900">
              <a:buFont typeface="Wingdings" panose="05000000000000000000" pitchFamily="2" charset="2"/>
              <a:buChar char="§"/>
            </a:pPr>
            <a:r>
              <a:rPr lang="en-US" sz="2400" dirty="0"/>
              <a:t>Model accuracy is evaluated using the </a:t>
            </a:r>
            <a:r>
              <a:rPr lang="en-US" sz="2400" b="1" dirty="0"/>
              <a:t>accuracy score</a:t>
            </a:r>
            <a:r>
              <a:rPr lang="en-US" sz="2400" dirty="0"/>
              <a:t>.</a:t>
            </a:r>
          </a:p>
          <a:p>
            <a:pPr marL="342900" indent="-342900">
              <a:buFont typeface="Wingdings" panose="05000000000000000000" pitchFamily="2" charset="2"/>
              <a:buChar char="q"/>
            </a:pPr>
            <a:r>
              <a:rPr lang="en-US" sz="2400" b="1" dirty="0"/>
              <a:t>Temperature and Humidity Prediction:</a:t>
            </a:r>
            <a:endParaRPr lang="en-US" sz="2400" dirty="0"/>
          </a:p>
          <a:p>
            <a:pPr marL="800100" lvl="1" indent="-342900">
              <a:buFont typeface="Wingdings" panose="05000000000000000000" pitchFamily="2" charset="2"/>
              <a:buChar char="§"/>
            </a:pPr>
            <a:r>
              <a:rPr lang="en-US" sz="2400" dirty="0"/>
              <a:t>Train separate </a:t>
            </a:r>
            <a:r>
              <a:rPr lang="en-US" sz="2400" b="1" dirty="0"/>
              <a:t>Random Forest Regressors</a:t>
            </a:r>
            <a:r>
              <a:rPr lang="en-US" sz="2400" dirty="0"/>
              <a:t> for temperature and humidity trends.</a:t>
            </a:r>
          </a:p>
          <a:p>
            <a:pPr marL="800100" lvl="1" indent="-342900">
              <a:buFont typeface="Wingdings" panose="05000000000000000000" pitchFamily="2" charset="2"/>
              <a:buChar char="§"/>
            </a:pPr>
            <a:r>
              <a:rPr lang="en-US" sz="2400" dirty="0"/>
              <a:t>Future values are predicted with small random variations for more realistic outcomes.</a:t>
            </a:r>
          </a:p>
          <a:p>
            <a:endParaRPr lang="en-US" sz="2400" dirty="0"/>
          </a:p>
          <a:p>
            <a:endParaRPr lang="en-US" sz="2000" b="1" dirty="0"/>
          </a:p>
          <a:p>
            <a:endParaRPr lang="en-US" sz="2000" b="1" dirty="0"/>
          </a:p>
          <a:p>
            <a:endParaRPr lang="en-US" sz="2000" b="1" dirty="0"/>
          </a:p>
          <a:p>
            <a:endParaRPr lang="en-US" sz="2400" b="1" dirty="0"/>
          </a:p>
          <a:p>
            <a:endParaRPr lang="en-US" sz="2400" b="1" dirty="0"/>
          </a:p>
          <a:p>
            <a:endParaRPr lang="en-US" sz="2400" b="1" dirty="0"/>
          </a:p>
          <a:p>
            <a:endParaRPr lang="en-US" sz="2400" b="1" dirty="0"/>
          </a:p>
          <a:p>
            <a:endParaRPr lang="en-US" sz="2400" b="1" dirty="0"/>
          </a:p>
          <a:p>
            <a:endParaRPr lang="en-IN" sz="2400" b="1" dirty="0"/>
          </a:p>
          <a:p>
            <a:endParaRPr lang="en-IN" sz="2400" b="1" dirty="0"/>
          </a:p>
          <a:p>
            <a:endParaRPr lang="en-IN" sz="2400" b="1" dirty="0"/>
          </a:p>
          <a:p>
            <a:endParaRPr lang="en-IN" sz="2400" b="1" dirty="0"/>
          </a:p>
          <a:p>
            <a:endParaRPr lang="en-IN" sz="2400" b="1" dirty="0"/>
          </a:p>
          <a:p>
            <a:endParaRPr lang="en-IN" sz="2400" b="1" dirty="0"/>
          </a:p>
          <a:p>
            <a:pPr>
              <a:buFont typeface="Arial" panose="020B0604020202020204" pitchFamily="34" charset="0"/>
              <a:buChar char="•"/>
            </a:pPr>
            <a:endParaRPr lang="en-IN" sz="2400" dirty="0"/>
          </a:p>
          <a:p>
            <a:pPr marR="0" lvl="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rPr>
              <a:t>	</a:t>
            </a:r>
          </a:p>
          <a:p>
            <a:endParaRPr lang="en-IN" sz="2400" b="1" dirty="0"/>
          </a:p>
          <a:p>
            <a:endParaRPr lang="en-IN" sz="2400" b="1" dirty="0"/>
          </a:p>
          <a:p>
            <a:endParaRPr lang="en-IN" sz="2400" b="1" dirty="0"/>
          </a:p>
          <a:p>
            <a:endParaRPr lang="en-IN" sz="2400" b="1" dirty="0"/>
          </a:p>
          <a:p>
            <a:endParaRPr lang="en-IN" sz="2400" b="1" dirty="0"/>
          </a:p>
          <a:p>
            <a:pPr marR="0" lvl="0" algn="l" defTabSz="914400" rtl="0" eaLnBrk="0" fontAlgn="base" latinLnBrk="0" hangingPunct="0">
              <a:lnSpc>
                <a:spcPct val="100000"/>
              </a:lnSpc>
              <a:spcBef>
                <a:spcPct val="0"/>
              </a:spcBef>
              <a:spcAft>
                <a:spcPct val="0"/>
              </a:spcAft>
              <a:buClrTx/>
              <a:buSzTx/>
              <a:tabLst/>
            </a:pPr>
            <a:r>
              <a:rPr lang="en-US" altLang="en-US" sz="2800" dirty="0">
                <a:solidFill>
                  <a:schemeClr val="tx1"/>
                </a:solidFill>
                <a:latin typeface="+mj-lt"/>
                <a:ea typeface="Calibri" panose="020F0502020204030204" pitchFamily="34" charset="0"/>
                <a:cs typeface="Calibri" panose="020F0502020204030204" pitchFamily="34" charset="0"/>
              </a:rPr>
              <a:t>	</a:t>
            </a: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0409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AB89068D-AC22-7CC3-873D-DEB440A096E4}"/>
            </a:ext>
          </a:extLst>
        </p:cNvPr>
        <p:cNvGrpSpPr/>
        <p:nvPr/>
      </p:nvGrpSpPr>
      <p:grpSpPr>
        <a:xfrm>
          <a:off x="0" y="0"/>
          <a:ext cx="0" cy="0"/>
          <a:chOff x="0" y="0"/>
          <a:chExt cx="0" cy="0"/>
        </a:xfrm>
      </p:grpSpPr>
      <p:sp>
        <p:nvSpPr>
          <p:cNvPr id="10" name="Rectangle 1">
            <a:extLst>
              <a:ext uri="{FF2B5EF4-FFF2-40B4-BE49-F238E27FC236}">
                <a16:creationId xmlns:a16="http://schemas.microsoft.com/office/drawing/2014/main" id="{13776203-73EE-2714-5645-1CC061086996}"/>
              </a:ext>
            </a:extLst>
          </p:cNvPr>
          <p:cNvSpPr>
            <a:spLocks noChangeArrowheads="1"/>
          </p:cNvSpPr>
          <p:nvPr/>
        </p:nvSpPr>
        <p:spPr bwMode="auto">
          <a:xfrm>
            <a:off x="1" y="-8383613"/>
            <a:ext cx="9696450" cy="2200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endParaRPr lang="en-US" sz="2000" dirty="0"/>
          </a:p>
          <a:p>
            <a:endParaRPr lang="en-US" sz="2000" dirty="0"/>
          </a:p>
          <a:p>
            <a:endParaRPr lang="en-US" sz="2400" dirty="0"/>
          </a:p>
          <a:p>
            <a:endParaRPr lang="en-US" sz="2000" b="1" dirty="0"/>
          </a:p>
          <a:p>
            <a:endParaRPr lang="en-US" sz="2000" b="1" dirty="0"/>
          </a:p>
          <a:p>
            <a:endParaRPr lang="en-US" sz="2000" b="1" dirty="0"/>
          </a:p>
          <a:p>
            <a:endParaRPr lang="en-US" sz="2400" b="1" dirty="0"/>
          </a:p>
          <a:p>
            <a:endParaRPr lang="en-US" sz="2400" b="1" dirty="0"/>
          </a:p>
          <a:p>
            <a:endParaRPr lang="en-US" sz="2400" b="1" dirty="0"/>
          </a:p>
          <a:p>
            <a:endParaRPr lang="en-US" sz="2400" b="1" dirty="0"/>
          </a:p>
          <a:p>
            <a:endParaRPr lang="en-US" sz="2400" b="1" dirty="0"/>
          </a:p>
          <a:p>
            <a:endParaRPr lang="en-IN" sz="2400" b="1" dirty="0"/>
          </a:p>
          <a:p>
            <a:endParaRPr lang="en-IN" sz="2400" b="1" dirty="0"/>
          </a:p>
          <a:p>
            <a:endParaRPr lang="en-IN" sz="2400" b="1" dirty="0"/>
          </a:p>
          <a:p>
            <a:endParaRPr lang="en-IN" sz="2400" b="1" dirty="0"/>
          </a:p>
          <a:p>
            <a:endParaRPr lang="en-IN" sz="2400" b="1" dirty="0"/>
          </a:p>
          <a:p>
            <a:endParaRPr lang="en-IN" sz="2400" b="1" dirty="0"/>
          </a:p>
          <a:p>
            <a:pPr>
              <a:buFont typeface="Arial" panose="020B0604020202020204" pitchFamily="34" charset="0"/>
              <a:buChar char="•"/>
            </a:pPr>
            <a:endParaRPr lang="en-IN" sz="2400" dirty="0"/>
          </a:p>
          <a:p>
            <a:pPr marR="0" lvl="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rPr>
              <a:t>	</a:t>
            </a:r>
          </a:p>
          <a:p>
            <a:endParaRPr lang="en-IN" sz="2400" b="1" dirty="0"/>
          </a:p>
          <a:p>
            <a:endParaRPr lang="en-IN" sz="2400" b="1" dirty="0"/>
          </a:p>
          <a:p>
            <a:endParaRPr lang="en-IN" sz="2400" b="1" dirty="0"/>
          </a:p>
          <a:p>
            <a:endParaRPr lang="en-IN" sz="2400" b="1" dirty="0"/>
          </a:p>
          <a:p>
            <a:endParaRPr lang="en-IN" sz="2400" b="1" dirty="0"/>
          </a:p>
          <a:p>
            <a:pPr marR="0" lvl="0" algn="l" defTabSz="914400" rtl="0" eaLnBrk="0" fontAlgn="base" latinLnBrk="0" hangingPunct="0">
              <a:lnSpc>
                <a:spcPct val="100000"/>
              </a:lnSpc>
              <a:spcBef>
                <a:spcPct val="0"/>
              </a:spcBef>
              <a:spcAft>
                <a:spcPct val="0"/>
              </a:spcAft>
              <a:buClrTx/>
              <a:buSzTx/>
              <a:tabLst/>
            </a:pPr>
            <a:r>
              <a:rPr lang="en-US" altLang="en-US" sz="2800" dirty="0">
                <a:solidFill>
                  <a:schemeClr val="tx1"/>
                </a:solidFill>
                <a:latin typeface="+mj-lt"/>
                <a:ea typeface="Calibri" panose="020F0502020204030204" pitchFamily="34" charset="0"/>
                <a:cs typeface="Calibri" panose="020F0502020204030204" pitchFamily="34" charset="0"/>
              </a:rPr>
              <a:t>	</a:t>
            </a: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B3DE7FC6-499C-6433-7E17-ECEAE4CAE23E}"/>
              </a:ext>
            </a:extLst>
          </p:cNvPr>
          <p:cNvSpPr>
            <a:spLocks noChangeArrowheads="1"/>
          </p:cNvSpPr>
          <p:nvPr/>
        </p:nvSpPr>
        <p:spPr bwMode="auto">
          <a:xfrm>
            <a:off x="228600" y="-7093763"/>
            <a:ext cx="11963399" cy="1421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r>
              <a:rPr lang="en-US" sz="2400" b="1" dirty="0"/>
              <a:t>4. Future Weather Prediction</a:t>
            </a:r>
          </a:p>
          <a:p>
            <a:pPr>
              <a:buFont typeface="Arial" panose="020B0604020202020204" pitchFamily="34" charset="0"/>
              <a:buChar char="•"/>
            </a:pPr>
            <a:r>
              <a:rPr lang="en-US" sz="2400" dirty="0"/>
              <a:t>The trained models predict future temperatures, humidity, and rain likelihood for upcoming years.</a:t>
            </a:r>
          </a:p>
          <a:p>
            <a:pPr>
              <a:buFont typeface="Arial" panose="020B0604020202020204" pitchFamily="34" charset="0"/>
              <a:buChar char="•"/>
            </a:pPr>
            <a:r>
              <a:rPr lang="en-US" sz="2400" dirty="0"/>
              <a:t>Predictions include </a:t>
            </a:r>
            <a:r>
              <a:rPr lang="en-US" sz="2400" b="1" dirty="0"/>
              <a:t>temperature ranges</a:t>
            </a:r>
            <a:r>
              <a:rPr lang="en-US" sz="2400" dirty="0"/>
              <a:t> (min-max) and </a:t>
            </a:r>
            <a:r>
              <a:rPr lang="en-US" sz="2400" b="1" dirty="0"/>
              <a:t>humidity variations</a:t>
            </a:r>
            <a:r>
              <a:rPr lang="en-US" sz="2400" dirty="0"/>
              <a:t>.</a:t>
            </a:r>
          </a:p>
          <a:p>
            <a:pPr>
              <a:buFont typeface="Arial" panose="020B0604020202020204" pitchFamily="34" charset="0"/>
              <a:buChar char="•"/>
            </a:pPr>
            <a:endParaRPr lang="en-US" sz="2400" dirty="0"/>
          </a:p>
          <a:p>
            <a:r>
              <a:rPr lang="en-US" sz="2400" b="1" dirty="0"/>
              <a:t>5. Carbon Dioxide Emission Reduction Strategy</a:t>
            </a:r>
          </a:p>
          <a:p>
            <a:pPr>
              <a:buFont typeface="Arial" panose="020B0604020202020204" pitchFamily="34" charset="0"/>
              <a:buChar char="•"/>
            </a:pPr>
            <a:r>
              <a:rPr lang="en-US" sz="2400" b="1" dirty="0"/>
              <a:t>Data-Driven Decisions:</a:t>
            </a:r>
            <a:r>
              <a:rPr lang="en-US" sz="2400" dirty="0"/>
              <a:t> Based on temperature predictions, renewable energy sources can be optimized to match future needs.</a:t>
            </a:r>
          </a:p>
          <a:p>
            <a:pPr>
              <a:buFont typeface="Arial" panose="020B0604020202020204" pitchFamily="34" charset="0"/>
              <a:buChar char="•"/>
            </a:pPr>
            <a:r>
              <a:rPr lang="en-US" sz="2400" b="1" dirty="0"/>
              <a:t>Smart City Planning:</a:t>
            </a:r>
            <a:r>
              <a:rPr lang="en-US" sz="2400" dirty="0"/>
              <a:t> Urban development can integrate green infrastructure to counteract temperature increases.</a:t>
            </a:r>
          </a:p>
          <a:p>
            <a:pPr>
              <a:buFont typeface="Arial" panose="020B0604020202020204" pitchFamily="34" charset="0"/>
              <a:buChar char="•"/>
            </a:pPr>
            <a:r>
              <a:rPr lang="en-US" sz="2400" b="1" dirty="0"/>
              <a:t>Agriculture and Water Management:</a:t>
            </a:r>
            <a:r>
              <a:rPr lang="en-US" sz="2400" dirty="0"/>
              <a:t> Farmers can plan irrigation and crop selection based on predicted weather patterns.</a:t>
            </a:r>
          </a:p>
          <a:p>
            <a:pPr>
              <a:buFont typeface="Arial" panose="020B0604020202020204" pitchFamily="34" charset="0"/>
              <a:buChar char="•"/>
            </a:pPr>
            <a:r>
              <a:rPr lang="en-US" sz="2400" b="1" dirty="0"/>
              <a:t>Traffic and Transportation:</a:t>
            </a:r>
            <a:r>
              <a:rPr lang="en-US" sz="2400" dirty="0"/>
              <a:t> Encourage electric vehicles and green transportation policies in response to predicted weather conditions.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7BBA6713-5661-023B-8A65-5C2AD47F7D5D}"/>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a:extLst>
              <a:ext uri="{FF2B5EF4-FFF2-40B4-BE49-F238E27FC236}">
                <a16:creationId xmlns:a16="http://schemas.microsoft.com/office/drawing/2014/main" id="{072434C9-FDDF-7463-9D40-4CC3F35EF197}"/>
              </a:ext>
            </a:extLst>
          </p:cNvPr>
          <p:cNvSpPr>
            <a:spLocks noChangeArrowheads="1"/>
          </p:cNvSpPr>
          <p:nvPr/>
        </p:nvSpPr>
        <p:spPr bwMode="auto">
          <a:xfrm>
            <a:off x="0" y="15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6429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C309F964-2607-2463-7681-3729F46A872F}"/>
            </a:ext>
          </a:extLst>
        </p:cNvPr>
        <p:cNvGrpSpPr/>
        <p:nvPr/>
      </p:nvGrpSpPr>
      <p:grpSpPr>
        <a:xfrm>
          <a:off x="0" y="0"/>
          <a:ext cx="0" cy="0"/>
          <a:chOff x="0" y="0"/>
          <a:chExt cx="0" cy="0"/>
        </a:xfrm>
      </p:grpSpPr>
      <p:sp>
        <p:nvSpPr>
          <p:cNvPr id="10" name="Rectangle 1">
            <a:extLst>
              <a:ext uri="{FF2B5EF4-FFF2-40B4-BE49-F238E27FC236}">
                <a16:creationId xmlns:a16="http://schemas.microsoft.com/office/drawing/2014/main" id="{FD51FD2F-DE31-3CAE-E951-68D4402CCD1B}"/>
              </a:ext>
            </a:extLst>
          </p:cNvPr>
          <p:cNvSpPr>
            <a:spLocks noChangeArrowheads="1"/>
          </p:cNvSpPr>
          <p:nvPr/>
        </p:nvSpPr>
        <p:spPr bwMode="auto">
          <a:xfrm>
            <a:off x="1" y="-8537501"/>
            <a:ext cx="9696450" cy="22313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endParaRPr lang="en-US" sz="2000" dirty="0"/>
          </a:p>
          <a:p>
            <a:endParaRPr lang="en-US" sz="2000" dirty="0"/>
          </a:p>
          <a:p>
            <a:endParaRPr lang="en-US" sz="2400" dirty="0"/>
          </a:p>
          <a:p>
            <a:endParaRPr lang="en-US" sz="2000" b="1" dirty="0"/>
          </a:p>
          <a:p>
            <a:endParaRPr lang="en-US" sz="2000" b="1" dirty="0"/>
          </a:p>
          <a:p>
            <a:endParaRPr lang="en-US" sz="2000" b="1" dirty="0"/>
          </a:p>
          <a:p>
            <a:endParaRPr lang="en-US" sz="2400" b="1" dirty="0"/>
          </a:p>
          <a:p>
            <a:endParaRPr lang="en-US" sz="2400" b="1" dirty="0"/>
          </a:p>
          <a:p>
            <a:endParaRPr lang="en-US" sz="2400" b="1" dirty="0"/>
          </a:p>
          <a:p>
            <a:endParaRPr lang="en-US" sz="2400" b="1" dirty="0"/>
          </a:p>
          <a:p>
            <a:endParaRPr lang="en-US" sz="2400" b="1" dirty="0"/>
          </a:p>
          <a:p>
            <a:endParaRPr lang="en-IN" sz="2400" b="1" dirty="0"/>
          </a:p>
          <a:p>
            <a:endParaRPr lang="en-IN" sz="2400" b="1" dirty="0"/>
          </a:p>
          <a:p>
            <a:endParaRPr lang="en-IN" sz="2400" b="1" dirty="0"/>
          </a:p>
          <a:p>
            <a:endParaRPr lang="en-IN" sz="2400" b="1" dirty="0"/>
          </a:p>
          <a:p>
            <a:endParaRPr lang="en-IN" sz="2400" b="1" dirty="0"/>
          </a:p>
          <a:p>
            <a:endParaRPr lang="en-IN" sz="2400" b="1" dirty="0"/>
          </a:p>
          <a:p>
            <a:pPr>
              <a:buFont typeface="Arial" panose="020B0604020202020204" pitchFamily="34" charset="0"/>
              <a:buChar char="•"/>
            </a:pPr>
            <a:endParaRPr lang="en-IN" sz="2400" dirty="0"/>
          </a:p>
          <a:p>
            <a:pPr marR="0" lvl="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rPr>
              <a:t>	</a:t>
            </a:r>
          </a:p>
          <a:p>
            <a:endParaRPr lang="en-IN" sz="2400" b="1" dirty="0"/>
          </a:p>
          <a:p>
            <a:endParaRPr lang="en-IN" sz="2400" b="1" dirty="0"/>
          </a:p>
          <a:p>
            <a:endParaRPr lang="en-IN" sz="2400" b="1" dirty="0"/>
          </a:p>
          <a:p>
            <a:endParaRPr lang="en-IN" sz="2400" b="1" dirty="0"/>
          </a:p>
          <a:p>
            <a:endParaRPr lang="en-IN" sz="2400" b="1" dirty="0"/>
          </a:p>
          <a:p>
            <a:pPr marR="0" lvl="0" algn="l" defTabSz="914400" rtl="0" eaLnBrk="0" fontAlgn="base" latinLnBrk="0" hangingPunct="0">
              <a:lnSpc>
                <a:spcPct val="100000"/>
              </a:lnSpc>
              <a:spcBef>
                <a:spcPct val="0"/>
              </a:spcBef>
              <a:spcAft>
                <a:spcPct val="0"/>
              </a:spcAft>
              <a:buClrTx/>
              <a:buSzTx/>
              <a:tabLst/>
            </a:pPr>
            <a:r>
              <a:rPr lang="en-US" altLang="en-US" sz="2800" dirty="0">
                <a:solidFill>
                  <a:schemeClr val="tx1"/>
                </a:solidFill>
                <a:latin typeface="+mj-lt"/>
                <a:ea typeface="Calibri" panose="020F0502020204030204" pitchFamily="34" charset="0"/>
                <a:cs typeface="Calibri" panose="020F0502020204030204" pitchFamily="34" charset="0"/>
              </a:rPr>
              <a:t>	</a:t>
            </a: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24132187-5431-33FE-34AA-43C4FBB46D67}"/>
              </a:ext>
            </a:extLst>
          </p:cNvPr>
          <p:cNvSpPr>
            <a:spLocks noChangeArrowheads="1"/>
          </p:cNvSpPr>
          <p:nvPr/>
        </p:nvSpPr>
        <p:spPr bwMode="auto">
          <a:xfrm>
            <a:off x="228600" y="-6724430"/>
            <a:ext cx="11963399" cy="1348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19613F3C-417D-AB95-36ED-1CD146526749}"/>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a:extLst>
              <a:ext uri="{FF2B5EF4-FFF2-40B4-BE49-F238E27FC236}">
                <a16:creationId xmlns:a16="http://schemas.microsoft.com/office/drawing/2014/main" id="{7CA6DC21-FC13-48B6-16BC-C8C242033F5C}"/>
              </a:ext>
            </a:extLst>
          </p:cNvPr>
          <p:cNvSpPr>
            <a:spLocks noChangeArrowheads="1"/>
          </p:cNvSpPr>
          <p:nvPr/>
        </p:nvSpPr>
        <p:spPr bwMode="auto">
          <a:xfrm>
            <a:off x="0" y="15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8D950E0A-2DF3-A56E-71A6-22FC2BFFE2BA}"/>
              </a:ext>
            </a:extLst>
          </p:cNvPr>
          <p:cNvSpPr txBox="1"/>
          <p:nvPr/>
        </p:nvSpPr>
        <p:spPr>
          <a:xfrm>
            <a:off x="228599" y="868983"/>
            <a:ext cx="8215314" cy="830997"/>
          </a:xfrm>
          <a:prstGeom prst="rect">
            <a:avLst/>
          </a:prstGeom>
          <a:noFill/>
        </p:spPr>
        <p:txBody>
          <a:bodyPr wrap="square">
            <a:spAutoFit/>
          </a:bodyPr>
          <a:lstStyle/>
          <a:p>
            <a:r>
              <a:rPr lang="en-IN" sz="4800" b="1" dirty="0">
                <a:latin typeface="+mj-lt"/>
                <a:ea typeface="Calibri" panose="020F0502020204030204" pitchFamily="34" charset="0"/>
                <a:cs typeface="Calibri" panose="020F0502020204030204" pitchFamily="34" charset="0"/>
              </a:rPr>
              <a:t>Results and Analysis</a:t>
            </a:r>
          </a:p>
        </p:txBody>
      </p:sp>
      <p:sp>
        <p:nvSpPr>
          <p:cNvPr id="4" name="Rectangle 2">
            <a:extLst>
              <a:ext uri="{FF2B5EF4-FFF2-40B4-BE49-F238E27FC236}">
                <a16:creationId xmlns:a16="http://schemas.microsoft.com/office/drawing/2014/main" id="{E9D9BF56-6D48-954E-AB9D-50DD4F8669EB}"/>
              </a:ext>
            </a:extLst>
          </p:cNvPr>
          <p:cNvSpPr>
            <a:spLocks noChangeArrowheads="1"/>
          </p:cNvSpPr>
          <p:nvPr/>
        </p:nvSpPr>
        <p:spPr bwMode="auto">
          <a:xfrm>
            <a:off x="228599" y="1193252"/>
            <a:ext cx="12218409"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sz="2400" b="1" dirty="0"/>
          </a:p>
          <a:p>
            <a:endParaRPr lang="en-IN" sz="2400" b="1" dirty="0"/>
          </a:p>
          <a:p>
            <a:r>
              <a:rPr lang="en-IN" sz="2400" b="1" dirty="0"/>
              <a:t>1. Model Performance Evaluation</a:t>
            </a:r>
          </a:p>
          <a:p>
            <a:pPr marL="342900" indent="-342900">
              <a:buFont typeface="Wingdings" panose="05000000000000000000" pitchFamily="2" charset="2"/>
              <a:buChar char="q"/>
            </a:pPr>
            <a:r>
              <a:rPr lang="en-IN" sz="2400" b="1" dirty="0"/>
              <a:t>Evaluation Metrics Used:</a:t>
            </a:r>
          </a:p>
          <a:p>
            <a:pPr>
              <a:buFont typeface="Arial" panose="020B0604020202020204" pitchFamily="34" charset="0"/>
              <a:buChar char="•"/>
            </a:pPr>
            <a:r>
              <a:rPr lang="en-IN" sz="2400" b="1" dirty="0"/>
              <a:t>Mean Squared Error (MSE)</a:t>
            </a:r>
            <a:r>
              <a:rPr lang="en-IN" sz="2400" dirty="0"/>
              <a:t> for regression models (temperature &amp; humidity prediction).</a:t>
            </a:r>
          </a:p>
          <a:p>
            <a:pPr>
              <a:buFont typeface="Arial" panose="020B0604020202020204" pitchFamily="34" charset="0"/>
              <a:buChar char="•"/>
            </a:pPr>
            <a:r>
              <a:rPr lang="en-IN" sz="2400" b="1" dirty="0"/>
              <a:t>Accuracy Score</a:t>
            </a:r>
            <a:r>
              <a:rPr lang="en-IN" sz="2400" dirty="0"/>
              <a:t> for classification model (rain prediction).</a:t>
            </a: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graphicFrame>
        <p:nvGraphicFramePr>
          <p:cNvPr id="9" name="Table 8">
            <a:extLst>
              <a:ext uri="{FF2B5EF4-FFF2-40B4-BE49-F238E27FC236}">
                <a16:creationId xmlns:a16="http://schemas.microsoft.com/office/drawing/2014/main" id="{4E08979F-7323-A623-65FB-802DB0B5F07F}"/>
              </a:ext>
            </a:extLst>
          </p:cNvPr>
          <p:cNvGraphicFramePr>
            <a:graphicFrameLocks noGrp="1"/>
          </p:cNvGraphicFramePr>
          <p:nvPr>
            <p:extLst>
              <p:ext uri="{D42A27DB-BD31-4B8C-83A1-F6EECF244321}">
                <p14:modId xmlns:p14="http://schemas.microsoft.com/office/powerpoint/2010/main" val="826809153"/>
              </p:ext>
            </p:extLst>
          </p:nvPr>
        </p:nvGraphicFramePr>
        <p:xfrm>
          <a:off x="342900" y="3729038"/>
          <a:ext cx="10601325" cy="1923508"/>
        </p:xfrm>
        <a:graphic>
          <a:graphicData uri="http://schemas.openxmlformats.org/drawingml/2006/table">
            <a:tbl>
              <a:tblPr/>
              <a:tblGrid>
                <a:gridCol w="3533775">
                  <a:extLst>
                    <a:ext uri="{9D8B030D-6E8A-4147-A177-3AD203B41FA5}">
                      <a16:colId xmlns:a16="http://schemas.microsoft.com/office/drawing/2014/main" val="588296715"/>
                    </a:ext>
                  </a:extLst>
                </a:gridCol>
                <a:gridCol w="3533775">
                  <a:extLst>
                    <a:ext uri="{9D8B030D-6E8A-4147-A177-3AD203B41FA5}">
                      <a16:colId xmlns:a16="http://schemas.microsoft.com/office/drawing/2014/main" val="178378165"/>
                    </a:ext>
                  </a:extLst>
                </a:gridCol>
                <a:gridCol w="3533775">
                  <a:extLst>
                    <a:ext uri="{9D8B030D-6E8A-4147-A177-3AD203B41FA5}">
                      <a16:colId xmlns:a16="http://schemas.microsoft.com/office/drawing/2014/main" val="1248141140"/>
                    </a:ext>
                  </a:extLst>
                </a:gridCol>
              </a:tblGrid>
              <a:tr h="480877">
                <a:tc>
                  <a:txBody>
                    <a:bodyPr/>
                    <a:lstStyle/>
                    <a:p>
                      <a:r>
                        <a:rPr lang="en-IN" sz="2400" dirty="0"/>
                        <a:t>Model</a:t>
                      </a:r>
                    </a:p>
                  </a:txBody>
                  <a:tcPr anchor="ctr">
                    <a:lnL>
                      <a:noFill/>
                    </a:lnL>
                    <a:lnR>
                      <a:noFill/>
                    </a:lnR>
                    <a:lnT>
                      <a:noFill/>
                    </a:lnT>
                    <a:lnB>
                      <a:noFill/>
                    </a:lnB>
                    <a:noFill/>
                  </a:tcPr>
                </a:tc>
                <a:tc>
                  <a:txBody>
                    <a:bodyPr/>
                    <a:lstStyle/>
                    <a:p>
                      <a:r>
                        <a:rPr lang="en-IN" sz="2400"/>
                        <a:t>Metric</a:t>
                      </a:r>
                    </a:p>
                  </a:txBody>
                  <a:tcPr anchor="ctr">
                    <a:lnL>
                      <a:noFill/>
                    </a:lnL>
                    <a:lnR>
                      <a:noFill/>
                    </a:lnR>
                    <a:lnT>
                      <a:noFill/>
                    </a:lnT>
                    <a:lnB>
                      <a:noFill/>
                    </a:lnB>
                    <a:noFill/>
                  </a:tcPr>
                </a:tc>
                <a:tc>
                  <a:txBody>
                    <a:bodyPr/>
                    <a:lstStyle/>
                    <a:p>
                      <a:r>
                        <a:rPr lang="en-IN" sz="2400"/>
                        <a:t>Score</a:t>
                      </a:r>
                    </a:p>
                  </a:txBody>
                  <a:tcPr anchor="ctr">
                    <a:lnL>
                      <a:noFill/>
                    </a:lnL>
                    <a:lnR>
                      <a:noFill/>
                    </a:lnR>
                    <a:lnT>
                      <a:noFill/>
                    </a:lnT>
                    <a:lnB>
                      <a:noFill/>
                    </a:lnB>
                    <a:noFill/>
                  </a:tcPr>
                </a:tc>
                <a:extLst>
                  <a:ext uri="{0D108BD9-81ED-4DB2-BD59-A6C34878D82A}">
                    <a16:rowId xmlns:a16="http://schemas.microsoft.com/office/drawing/2014/main" val="3796166408"/>
                  </a:ext>
                </a:extLst>
              </a:tr>
              <a:tr h="480877">
                <a:tc>
                  <a:txBody>
                    <a:bodyPr/>
                    <a:lstStyle/>
                    <a:p>
                      <a:r>
                        <a:rPr lang="en-IN" sz="2400" dirty="0"/>
                        <a:t>Rain Prediction</a:t>
                      </a:r>
                    </a:p>
                  </a:txBody>
                  <a:tcPr anchor="ctr">
                    <a:lnL>
                      <a:noFill/>
                    </a:lnL>
                    <a:lnR>
                      <a:noFill/>
                    </a:lnR>
                    <a:lnT>
                      <a:noFill/>
                    </a:lnT>
                    <a:lnB>
                      <a:noFill/>
                    </a:lnB>
                    <a:noFill/>
                  </a:tcPr>
                </a:tc>
                <a:tc>
                  <a:txBody>
                    <a:bodyPr/>
                    <a:lstStyle/>
                    <a:p>
                      <a:r>
                        <a:rPr lang="en-IN" sz="2400"/>
                        <a:t>Accuracy Score</a:t>
                      </a:r>
                    </a:p>
                  </a:txBody>
                  <a:tcPr anchor="ctr">
                    <a:lnL>
                      <a:noFill/>
                    </a:lnL>
                    <a:lnR>
                      <a:noFill/>
                    </a:lnR>
                    <a:lnT>
                      <a:noFill/>
                    </a:lnT>
                    <a:lnB>
                      <a:noFill/>
                    </a:lnB>
                    <a:noFill/>
                  </a:tcPr>
                </a:tc>
                <a:tc>
                  <a:txBody>
                    <a:bodyPr/>
                    <a:lstStyle/>
                    <a:p>
                      <a:r>
                        <a:rPr lang="en-IN" sz="2400"/>
                        <a:t>~85%</a:t>
                      </a:r>
                    </a:p>
                  </a:txBody>
                  <a:tcPr anchor="ctr">
                    <a:lnL>
                      <a:noFill/>
                    </a:lnL>
                    <a:lnR>
                      <a:noFill/>
                    </a:lnR>
                    <a:lnT>
                      <a:noFill/>
                    </a:lnT>
                    <a:lnB>
                      <a:noFill/>
                    </a:lnB>
                    <a:noFill/>
                  </a:tcPr>
                </a:tc>
                <a:extLst>
                  <a:ext uri="{0D108BD9-81ED-4DB2-BD59-A6C34878D82A}">
                    <a16:rowId xmlns:a16="http://schemas.microsoft.com/office/drawing/2014/main" val="1708720457"/>
                  </a:ext>
                </a:extLst>
              </a:tr>
              <a:tr h="480877">
                <a:tc>
                  <a:txBody>
                    <a:bodyPr/>
                    <a:lstStyle/>
                    <a:p>
                      <a:r>
                        <a:rPr lang="en-IN" sz="2400" dirty="0"/>
                        <a:t>Temperature Model</a:t>
                      </a:r>
                    </a:p>
                  </a:txBody>
                  <a:tcPr anchor="ctr">
                    <a:lnL>
                      <a:noFill/>
                    </a:lnL>
                    <a:lnR>
                      <a:noFill/>
                    </a:lnR>
                    <a:lnT>
                      <a:noFill/>
                    </a:lnT>
                    <a:lnB>
                      <a:noFill/>
                    </a:lnB>
                    <a:noFill/>
                  </a:tcPr>
                </a:tc>
                <a:tc>
                  <a:txBody>
                    <a:bodyPr/>
                    <a:lstStyle/>
                    <a:p>
                      <a:r>
                        <a:rPr lang="en-IN" sz="2400"/>
                        <a:t>MSE</a:t>
                      </a:r>
                    </a:p>
                  </a:txBody>
                  <a:tcPr anchor="ctr">
                    <a:lnL>
                      <a:noFill/>
                    </a:lnL>
                    <a:lnR>
                      <a:noFill/>
                    </a:lnR>
                    <a:lnT>
                      <a:noFill/>
                    </a:lnT>
                    <a:lnB>
                      <a:noFill/>
                    </a:lnB>
                    <a:noFill/>
                  </a:tcPr>
                </a:tc>
                <a:tc>
                  <a:txBody>
                    <a:bodyPr/>
                    <a:lstStyle/>
                    <a:p>
                      <a:r>
                        <a:rPr lang="en-IN" sz="2400" dirty="0"/>
                        <a:t>~2.3</a:t>
                      </a:r>
                    </a:p>
                  </a:txBody>
                  <a:tcPr anchor="ctr">
                    <a:lnL>
                      <a:noFill/>
                    </a:lnL>
                    <a:lnR>
                      <a:noFill/>
                    </a:lnR>
                    <a:lnT>
                      <a:noFill/>
                    </a:lnT>
                    <a:lnB>
                      <a:noFill/>
                    </a:lnB>
                    <a:noFill/>
                  </a:tcPr>
                </a:tc>
                <a:extLst>
                  <a:ext uri="{0D108BD9-81ED-4DB2-BD59-A6C34878D82A}">
                    <a16:rowId xmlns:a16="http://schemas.microsoft.com/office/drawing/2014/main" val="1901680818"/>
                  </a:ext>
                </a:extLst>
              </a:tr>
              <a:tr h="480877">
                <a:tc>
                  <a:txBody>
                    <a:bodyPr/>
                    <a:lstStyle/>
                    <a:p>
                      <a:r>
                        <a:rPr lang="en-IN" sz="2400" dirty="0"/>
                        <a:t>Humidity Model</a:t>
                      </a:r>
                    </a:p>
                  </a:txBody>
                  <a:tcPr anchor="ctr">
                    <a:lnL>
                      <a:noFill/>
                    </a:lnL>
                    <a:lnR>
                      <a:noFill/>
                    </a:lnR>
                    <a:lnT>
                      <a:noFill/>
                    </a:lnT>
                    <a:lnB>
                      <a:noFill/>
                    </a:lnB>
                    <a:noFill/>
                  </a:tcPr>
                </a:tc>
                <a:tc>
                  <a:txBody>
                    <a:bodyPr/>
                    <a:lstStyle/>
                    <a:p>
                      <a:r>
                        <a:rPr lang="en-IN" sz="2400" dirty="0"/>
                        <a:t>MSE</a:t>
                      </a:r>
                    </a:p>
                  </a:txBody>
                  <a:tcPr anchor="ctr">
                    <a:lnL>
                      <a:noFill/>
                    </a:lnL>
                    <a:lnR>
                      <a:noFill/>
                    </a:lnR>
                    <a:lnT>
                      <a:noFill/>
                    </a:lnT>
                    <a:lnB>
                      <a:noFill/>
                    </a:lnB>
                    <a:noFill/>
                  </a:tcPr>
                </a:tc>
                <a:tc>
                  <a:txBody>
                    <a:bodyPr/>
                    <a:lstStyle/>
                    <a:p>
                      <a:r>
                        <a:rPr lang="en-IN" sz="2400" dirty="0"/>
                        <a:t>~1.8</a:t>
                      </a:r>
                    </a:p>
                  </a:txBody>
                  <a:tcPr anchor="ctr">
                    <a:lnL>
                      <a:noFill/>
                    </a:lnL>
                    <a:lnR>
                      <a:noFill/>
                    </a:lnR>
                    <a:lnT>
                      <a:noFill/>
                    </a:lnT>
                    <a:lnB>
                      <a:noFill/>
                    </a:lnB>
                    <a:noFill/>
                  </a:tcPr>
                </a:tc>
                <a:extLst>
                  <a:ext uri="{0D108BD9-81ED-4DB2-BD59-A6C34878D82A}">
                    <a16:rowId xmlns:a16="http://schemas.microsoft.com/office/drawing/2014/main" val="4074419221"/>
                  </a:ext>
                </a:extLst>
              </a:tr>
            </a:tbl>
          </a:graphicData>
        </a:graphic>
      </p:graphicFrame>
    </p:spTree>
    <p:extLst>
      <p:ext uri="{BB962C8B-B14F-4D97-AF65-F5344CB8AC3E}">
        <p14:creationId xmlns:p14="http://schemas.microsoft.com/office/powerpoint/2010/main" val="3077492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442899F4-D99D-770B-EB5B-50253589097D}"/>
            </a:ext>
          </a:extLst>
        </p:cNvPr>
        <p:cNvGrpSpPr/>
        <p:nvPr/>
      </p:nvGrpSpPr>
      <p:grpSpPr>
        <a:xfrm>
          <a:off x="0" y="0"/>
          <a:ext cx="0" cy="0"/>
          <a:chOff x="0" y="0"/>
          <a:chExt cx="0" cy="0"/>
        </a:xfrm>
      </p:grpSpPr>
      <p:sp>
        <p:nvSpPr>
          <p:cNvPr id="10" name="Rectangle 1">
            <a:extLst>
              <a:ext uri="{FF2B5EF4-FFF2-40B4-BE49-F238E27FC236}">
                <a16:creationId xmlns:a16="http://schemas.microsoft.com/office/drawing/2014/main" id="{5E4E0E0A-2702-935F-FB0A-05B7FADB95BD}"/>
              </a:ext>
            </a:extLst>
          </p:cNvPr>
          <p:cNvSpPr>
            <a:spLocks noChangeArrowheads="1"/>
          </p:cNvSpPr>
          <p:nvPr/>
        </p:nvSpPr>
        <p:spPr bwMode="auto">
          <a:xfrm>
            <a:off x="1" y="-9430052"/>
            <a:ext cx="9696450" cy="24098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endParaRPr lang="en-US" sz="2000" dirty="0"/>
          </a:p>
          <a:p>
            <a:endParaRPr lang="en-US" sz="2000" b="1" dirty="0"/>
          </a:p>
          <a:p>
            <a:endParaRPr lang="en-US" sz="2000" b="1" dirty="0"/>
          </a:p>
          <a:p>
            <a:endParaRPr lang="en-US" sz="2000" b="1" dirty="0"/>
          </a:p>
          <a:p>
            <a:endParaRPr lang="en-US" sz="2000" b="1" dirty="0"/>
          </a:p>
          <a:p>
            <a:r>
              <a:rPr lang="en-US" sz="2000" b="1" dirty="0"/>
              <a:t>    3.Rainfall Prediction</a:t>
            </a:r>
          </a:p>
          <a:p>
            <a:pPr marL="342900" indent="-342900">
              <a:buFont typeface="Arial" panose="020B0604020202020204" pitchFamily="34" charset="0"/>
              <a:buChar char="•"/>
            </a:pPr>
            <a:r>
              <a:rPr lang="en-US" sz="2000" dirty="0"/>
              <a:t>The model predicts whether rain is likely in future years based on temperature,      humidity, and wind speed trends.</a:t>
            </a:r>
          </a:p>
          <a:p>
            <a:pPr marL="342900" indent="-342900">
              <a:buFont typeface="Arial" panose="020B0604020202020204" pitchFamily="34" charset="0"/>
              <a:buChar char="•"/>
            </a:pPr>
            <a:r>
              <a:rPr lang="en-US" sz="2000" dirty="0"/>
              <a:t>    Accuracy: ~85%</a:t>
            </a:r>
          </a:p>
          <a:p>
            <a:endParaRPr lang="en-US" sz="2000" b="1" dirty="0"/>
          </a:p>
          <a:p>
            <a:endParaRPr lang="en-US" sz="2000" b="1" dirty="0"/>
          </a:p>
          <a:p>
            <a:endParaRPr lang="en-US" sz="2400" b="1" dirty="0"/>
          </a:p>
          <a:p>
            <a:endParaRPr lang="en-US" sz="2400" b="1" dirty="0"/>
          </a:p>
          <a:p>
            <a:endParaRPr lang="en-US" sz="2400" b="1" dirty="0"/>
          </a:p>
          <a:p>
            <a:endParaRPr lang="en-US" sz="2400" b="1" dirty="0"/>
          </a:p>
          <a:p>
            <a:endParaRPr lang="en-US" sz="2400" b="1" dirty="0"/>
          </a:p>
          <a:p>
            <a:endParaRPr lang="en-IN" sz="2400" b="1" dirty="0"/>
          </a:p>
          <a:p>
            <a:endParaRPr lang="en-IN" sz="2400" b="1" dirty="0"/>
          </a:p>
          <a:p>
            <a:endParaRPr lang="en-IN" sz="2400" b="1" dirty="0"/>
          </a:p>
          <a:p>
            <a:endParaRPr lang="en-IN" sz="2400" b="1" dirty="0"/>
          </a:p>
          <a:p>
            <a:endParaRPr lang="en-IN" sz="2400" b="1" dirty="0"/>
          </a:p>
          <a:p>
            <a:endParaRPr lang="en-IN" sz="2400" b="1" dirty="0"/>
          </a:p>
          <a:p>
            <a:pPr>
              <a:buFont typeface="Arial" panose="020B0604020202020204" pitchFamily="34" charset="0"/>
              <a:buChar char="•"/>
            </a:pPr>
            <a:endParaRPr lang="en-IN" sz="2400" dirty="0"/>
          </a:p>
          <a:p>
            <a:pPr marR="0" lvl="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rPr>
              <a:t>	</a:t>
            </a:r>
          </a:p>
          <a:p>
            <a:endParaRPr lang="en-IN" sz="2400" b="1" dirty="0"/>
          </a:p>
          <a:p>
            <a:endParaRPr lang="en-IN" sz="2400" b="1" dirty="0"/>
          </a:p>
          <a:p>
            <a:endParaRPr lang="en-IN" sz="2400" b="1" dirty="0"/>
          </a:p>
          <a:p>
            <a:endParaRPr lang="en-IN" sz="2400" b="1" dirty="0"/>
          </a:p>
          <a:p>
            <a:endParaRPr lang="en-IN" sz="2400" b="1" dirty="0"/>
          </a:p>
          <a:p>
            <a:pPr marR="0" lvl="0" algn="l" defTabSz="914400" rtl="0" eaLnBrk="0" fontAlgn="base" latinLnBrk="0" hangingPunct="0">
              <a:lnSpc>
                <a:spcPct val="100000"/>
              </a:lnSpc>
              <a:spcBef>
                <a:spcPct val="0"/>
              </a:spcBef>
              <a:spcAft>
                <a:spcPct val="0"/>
              </a:spcAft>
              <a:buClrTx/>
              <a:buSzTx/>
              <a:tabLst/>
            </a:pPr>
            <a:r>
              <a:rPr lang="en-US" altLang="en-US" sz="2800" dirty="0">
                <a:solidFill>
                  <a:schemeClr val="tx1"/>
                </a:solidFill>
                <a:latin typeface="+mj-lt"/>
                <a:ea typeface="Calibri" panose="020F0502020204030204" pitchFamily="34" charset="0"/>
                <a:cs typeface="Calibri" panose="020F0502020204030204" pitchFamily="34" charset="0"/>
              </a:rPr>
              <a:t>	</a:t>
            </a: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48CB34FB-7E06-7CC4-245B-53F4760F2B74}"/>
              </a:ext>
            </a:extLst>
          </p:cNvPr>
          <p:cNvSpPr>
            <a:spLocks noChangeArrowheads="1"/>
          </p:cNvSpPr>
          <p:nvPr/>
        </p:nvSpPr>
        <p:spPr bwMode="auto">
          <a:xfrm>
            <a:off x="228600" y="-6724430"/>
            <a:ext cx="11963399" cy="1348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endParaRPr 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CD393EF2-D5B2-1EB4-FB64-689C7EA8E8BF}"/>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a:extLst>
              <a:ext uri="{FF2B5EF4-FFF2-40B4-BE49-F238E27FC236}">
                <a16:creationId xmlns:a16="http://schemas.microsoft.com/office/drawing/2014/main" id="{8F5F2B6D-42C1-6A06-1B93-710790BE7359}"/>
              </a:ext>
            </a:extLst>
          </p:cNvPr>
          <p:cNvSpPr>
            <a:spLocks noChangeArrowheads="1"/>
          </p:cNvSpPr>
          <p:nvPr/>
        </p:nvSpPr>
        <p:spPr bwMode="auto">
          <a:xfrm>
            <a:off x="0" y="15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669B79AE-BC8F-5521-1885-EC8AA479B900}"/>
              </a:ext>
            </a:extLst>
          </p:cNvPr>
          <p:cNvSpPr>
            <a:spLocks noChangeArrowheads="1"/>
          </p:cNvSpPr>
          <p:nvPr/>
        </p:nvSpPr>
        <p:spPr bwMode="auto">
          <a:xfrm>
            <a:off x="228599" y="428562"/>
            <a:ext cx="10541668"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sz="2400" b="1" dirty="0"/>
          </a:p>
          <a:p>
            <a:endParaRPr lang="en-IN" sz="2400" b="1" dirty="0"/>
          </a:p>
          <a:p>
            <a:r>
              <a:rPr lang="en-US" sz="2400" b="1" dirty="0"/>
              <a:t>2.Predicted Temperature and Humidity</a:t>
            </a:r>
          </a:p>
          <a:p>
            <a:pPr>
              <a:buFont typeface="Arial" panose="020B0604020202020204" pitchFamily="34" charset="0"/>
              <a:buChar char="•"/>
            </a:pPr>
            <a:r>
              <a:rPr lang="en-US" sz="2400" dirty="0"/>
              <a:t>The model predicts min/max temperature and humidity for the next 5 years.</a:t>
            </a:r>
          </a:p>
          <a:p>
            <a:pPr>
              <a:buFont typeface="Arial" panose="020B0604020202020204" pitchFamily="34" charset="0"/>
              <a:buChar char="•"/>
            </a:pPr>
            <a:r>
              <a:rPr lang="en-US" sz="2400" dirty="0"/>
              <a:t>Example:</a:t>
            </a:r>
          </a:p>
          <a:p>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graphicFrame>
        <p:nvGraphicFramePr>
          <p:cNvPr id="8" name="Table 7">
            <a:extLst>
              <a:ext uri="{FF2B5EF4-FFF2-40B4-BE49-F238E27FC236}">
                <a16:creationId xmlns:a16="http://schemas.microsoft.com/office/drawing/2014/main" id="{F0B4C909-AC86-D8BC-2259-CD1A04A3F0B7}"/>
              </a:ext>
            </a:extLst>
          </p:cNvPr>
          <p:cNvGraphicFramePr>
            <a:graphicFrameLocks noGrp="1"/>
          </p:cNvGraphicFramePr>
          <p:nvPr>
            <p:extLst>
              <p:ext uri="{D42A27DB-BD31-4B8C-83A1-F6EECF244321}">
                <p14:modId xmlns:p14="http://schemas.microsoft.com/office/powerpoint/2010/main" val="1684305622"/>
              </p:ext>
            </p:extLst>
          </p:nvPr>
        </p:nvGraphicFramePr>
        <p:xfrm>
          <a:off x="493094" y="2286146"/>
          <a:ext cx="9740265" cy="2073023"/>
        </p:xfrm>
        <a:graphic>
          <a:graphicData uri="http://schemas.openxmlformats.org/drawingml/2006/table">
            <a:tbl>
              <a:tblPr/>
              <a:tblGrid>
                <a:gridCol w="1948053">
                  <a:extLst>
                    <a:ext uri="{9D8B030D-6E8A-4147-A177-3AD203B41FA5}">
                      <a16:colId xmlns:a16="http://schemas.microsoft.com/office/drawing/2014/main" val="1552908818"/>
                    </a:ext>
                  </a:extLst>
                </a:gridCol>
                <a:gridCol w="1948053">
                  <a:extLst>
                    <a:ext uri="{9D8B030D-6E8A-4147-A177-3AD203B41FA5}">
                      <a16:colId xmlns:a16="http://schemas.microsoft.com/office/drawing/2014/main" val="2897775398"/>
                    </a:ext>
                  </a:extLst>
                </a:gridCol>
                <a:gridCol w="1948053">
                  <a:extLst>
                    <a:ext uri="{9D8B030D-6E8A-4147-A177-3AD203B41FA5}">
                      <a16:colId xmlns:a16="http://schemas.microsoft.com/office/drawing/2014/main" val="1661776910"/>
                    </a:ext>
                  </a:extLst>
                </a:gridCol>
                <a:gridCol w="1948053">
                  <a:extLst>
                    <a:ext uri="{9D8B030D-6E8A-4147-A177-3AD203B41FA5}">
                      <a16:colId xmlns:a16="http://schemas.microsoft.com/office/drawing/2014/main" val="4118597919"/>
                    </a:ext>
                  </a:extLst>
                </a:gridCol>
                <a:gridCol w="1948053">
                  <a:extLst>
                    <a:ext uri="{9D8B030D-6E8A-4147-A177-3AD203B41FA5}">
                      <a16:colId xmlns:a16="http://schemas.microsoft.com/office/drawing/2014/main" val="63960226"/>
                    </a:ext>
                  </a:extLst>
                </a:gridCol>
              </a:tblGrid>
              <a:tr h="0">
                <a:tc>
                  <a:txBody>
                    <a:bodyPr/>
                    <a:lstStyle/>
                    <a:p>
                      <a:r>
                        <a:rPr lang="en-IN" dirty="0"/>
                        <a:t>Year</a:t>
                      </a:r>
                    </a:p>
                  </a:txBody>
                  <a:tcPr anchor="ctr">
                    <a:lnL>
                      <a:noFill/>
                    </a:lnL>
                    <a:lnR>
                      <a:noFill/>
                    </a:lnR>
                    <a:lnT>
                      <a:noFill/>
                    </a:lnT>
                    <a:lnB>
                      <a:noFill/>
                    </a:lnB>
                    <a:noFill/>
                  </a:tcPr>
                </a:tc>
                <a:tc>
                  <a:txBody>
                    <a:bodyPr/>
                    <a:lstStyle/>
                    <a:p>
                      <a:r>
                        <a:rPr lang="en-IN"/>
                        <a:t>Min Temperature (°C)</a:t>
                      </a:r>
                    </a:p>
                  </a:txBody>
                  <a:tcPr anchor="ctr">
                    <a:lnL>
                      <a:noFill/>
                    </a:lnL>
                    <a:lnR>
                      <a:noFill/>
                    </a:lnR>
                    <a:lnT>
                      <a:noFill/>
                    </a:lnT>
                    <a:lnB>
                      <a:noFill/>
                    </a:lnB>
                    <a:noFill/>
                  </a:tcPr>
                </a:tc>
                <a:tc>
                  <a:txBody>
                    <a:bodyPr/>
                    <a:lstStyle/>
                    <a:p>
                      <a:r>
                        <a:rPr lang="en-IN"/>
                        <a:t>Max Temperature (°C)</a:t>
                      </a:r>
                    </a:p>
                  </a:txBody>
                  <a:tcPr anchor="ctr">
                    <a:lnL>
                      <a:noFill/>
                    </a:lnL>
                    <a:lnR>
                      <a:noFill/>
                    </a:lnR>
                    <a:lnT>
                      <a:noFill/>
                    </a:lnT>
                    <a:lnB>
                      <a:noFill/>
                    </a:lnB>
                    <a:noFill/>
                  </a:tcPr>
                </a:tc>
                <a:tc>
                  <a:txBody>
                    <a:bodyPr/>
                    <a:lstStyle/>
                    <a:p>
                      <a:r>
                        <a:rPr lang="en-IN" dirty="0"/>
                        <a:t>Min Humidity</a:t>
                      </a:r>
                    </a:p>
                    <a:p>
                      <a:r>
                        <a:rPr lang="en-IN" dirty="0"/>
                        <a:t> (%)</a:t>
                      </a:r>
                    </a:p>
                  </a:txBody>
                  <a:tcPr anchor="ctr">
                    <a:lnL>
                      <a:noFill/>
                    </a:lnL>
                    <a:lnR>
                      <a:noFill/>
                    </a:lnR>
                    <a:lnT>
                      <a:noFill/>
                    </a:lnT>
                    <a:lnB>
                      <a:noFill/>
                    </a:lnB>
                    <a:noFill/>
                  </a:tcPr>
                </a:tc>
                <a:tc>
                  <a:txBody>
                    <a:bodyPr/>
                    <a:lstStyle/>
                    <a:p>
                      <a:r>
                        <a:rPr lang="en-IN" dirty="0"/>
                        <a:t>Max Humidity</a:t>
                      </a:r>
                    </a:p>
                    <a:p>
                      <a:r>
                        <a:rPr lang="en-IN" dirty="0"/>
                        <a:t> (%)</a:t>
                      </a:r>
                    </a:p>
                  </a:txBody>
                  <a:tcPr anchor="ctr">
                    <a:lnL>
                      <a:noFill/>
                    </a:lnL>
                    <a:lnR>
                      <a:noFill/>
                    </a:lnR>
                    <a:lnT>
                      <a:noFill/>
                    </a:lnT>
                    <a:lnB>
                      <a:noFill/>
                    </a:lnB>
                    <a:noFill/>
                  </a:tcPr>
                </a:tc>
                <a:extLst>
                  <a:ext uri="{0D108BD9-81ED-4DB2-BD59-A6C34878D82A}">
                    <a16:rowId xmlns:a16="http://schemas.microsoft.com/office/drawing/2014/main" val="1196666611"/>
                  </a:ext>
                </a:extLst>
              </a:tr>
              <a:tr h="0">
                <a:tc>
                  <a:txBody>
                    <a:bodyPr/>
                    <a:lstStyle/>
                    <a:p>
                      <a:r>
                        <a:rPr lang="en-IN"/>
                        <a:t>2026</a:t>
                      </a:r>
                    </a:p>
                  </a:txBody>
                  <a:tcPr anchor="ctr">
                    <a:lnL>
                      <a:noFill/>
                    </a:lnL>
                    <a:lnR>
                      <a:noFill/>
                    </a:lnR>
                    <a:lnT>
                      <a:noFill/>
                    </a:lnT>
                    <a:lnB>
                      <a:noFill/>
                    </a:lnB>
                    <a:noFill/>
                  </a:tcPr>
                </a:tc>
                <a:tc>
                  <a:txBody>
                    <a:bodyPr/>
                    <a:lstStyle/>
                    <a:p>
                      <a:r>
                        <a:rPr lang="en-IN"/>
                        <a:t>18.5</a:t>
                      </a:r>
                    </a:p>
                  </a:txBody>
                  <a:tcPr anchor="ctr">
                    <a:lnL>
                      <a:noFill/>
                    </a:lnL>
                    <a:lnR>
                      <a:noFill/>
                    </a:lnR>
                    <a:lnT>
                      <a:noFill/>
                    </a:lnT>
                    <a:lnB>
                      <a:noFill/>
                    </a:lnB>
                    <a:noFill/>
                  </a:tcPr>
                </a:tc>
                <a:tc>
                  <a:txBody>
                    <a:bodyPr/>
                    <a:lstStyle/>
                    <a:p>
                      <a:r>
                        <a:rPr lang="en-IN"/>
                        <a:t>30.2</a:t>
                      </a:r>
                    </a:p>
                  </a:txBody>
                  <a:tcPr anchor="ctr">
                    <a:lnL>
                      <a:noFill/>
                    </a:lnL>
                    <a:lnR>
                      <a:noFill/>
                    </a:lnR>
                    <a:lnT>
                      <a:noFill/>
                    </a:lnT>
                    <a:lnB>
                      <a:noFill/>
                    </a:lnB>
                    <a:noFill/>
                  </a:tcPr>
                </a:tc>
                <a:tc>
                  <a:txBody>
                    <a:bodyPr/>
                    <a:lstStyle/>
                    <a:p>
                      <a:r>
                        <a:rPr lang="en-IN"/>
                        <a:t>50</a:t>
                      </a:r>
                    </a:p>
                  </a:txBody>
                  <a:tcPr anchor="ctr">
                    <a:lnL>
                      <a:noFill/>
                    </a:lnL>
                    <a:lnR>
                      <a:noFill/>
                    </a:lnR>
                    <a:lnT>
                      <a:noFill/>
                    </a:lnT>
                    <a:lnB>
                      <a:noFill/>
                    </a:lnB>
                    <a:noFill/>
                  </a:tcPr>
                </a:tc>
                <a:tc>
                  <a:txBody>
                    <a:bodyPr/>
                    <a:lstStyle/>
                    <a:p>
                      <a:r>
                        <a:rPr lang="en-IN"/>
                        <a:t>70</a:t>
                      </a:r>
                    </a:p>
                  </a:txBody>
                  <a:tcPr anchor="ctr">
                    <a:lnL>
                      <a:noFill/>
                    </a:lnL>
                    <a:lnR>
                      <a:noFill/>
                    </a:lnR>
                    <a:lnT>
                      <a:noFill/>
                    </a:lnT>
                    <a:lnB>
                      <a:noFill/>
                    </a:lnB>
                    <a:noFill/>
                  </a:tcPr>
                </a:tc>
                <a:extLst>
                  <a:ext uri="{0D108BD9-81ED-4DB2-BD59-A6C34878D82A}">
                    <a16:rowId xmlns:a16="http://schemas.microsoft.com/office/drawing/2014/main" val="2209062909"/>
                  </a:ext>
                </a:extLst>
              </a:tr>
              <a:tr h="0">
                <a:tc>
                  <a:txBody>
                    <a:bodyPr/>
                    <a:lstStyle/>
                    <a:p>
                      <a:r>
                        <a:rPr lang="en-IN"/>
                        <a:t>2027</a:t>
                      </a:r>
                    </a:p>
                  </a:txBody>
                  <a:tcPr anchor="ctr">
                    <a:lnL>
                      <a:noFill/>
                    </a:lnL>
                    <a:lnR>
                      <a:noFill/>
                    </a:lnR>
                    <a:lnT>
                      <a:noFill/>
                    </a:lnT>
                    <a:lnB>
                      <a:noFill/>
                    </a:lnB>
                    <a:noFill/>
                  </a:tcPr>
                </a:tc>
                <a:tc>
                  <a:txBody>
                    <a:bodyPr/>
                    <a:lstStyle/>
                    <a:p>
                      <a:r>
                        <a:rPr lang="en-IN"/>
                        <a:t>19.0</a:t>
                      </a:r>
                    </a:p>
                  </a:txBody>
                  <a:tcPr anchor="ctr">
                    <a:lnL>
                      <a:noFill/>
                    </a:lnL>
                    <a:lnR>
                      <a:noFill/>
                    </a:lnR>
                    <a:lnT>
                      <a:noFill/>
                    </a:lnT>
                    <a:lnB>
                      <a:noFill/>
                    </a:lnB>
                    <a:noFill/>
                  </a:tcPr>
                </a:tc>
                <a:tc>
                  <a:txBody>
                    <a:bodyPr/>
                    <a:lstStyle/>
                    <a:p>
                      <a:r>
                        <a:rPr lang="en-IN"/>
                        <a:t>31.0</a:t>
                      </a:r>
                    </a:p>
                  </a:txBody>
                  <a:tcPr anchor="ctr">
                    <a:lnL>
                      <a:noFill/>
                    </a:lnL>
                    <a:lnR>
                      <a:noFill/>
                    </a:lnR>
                    <a:lnT>
                      <a:noFill/>
                    </a:lnT>
                    <a:lnB>
                      <a:noFill/>
                    </a:lnB>
                    <a:noFill/>
                  </a:tcPr>
                </a:tc>
                <a:tc>
                  <a:txBody>
                    <a:bodyPr/>
                    <a:lstStyle/>
                    <a:p>
                      <a:r>
                        <a:rPr lang="en-IN"/>
                        <a:t>52</a:t>
                      </a:r>
                    </a:p>
                  </a:txBody>
                  <a:tcPr anchor="ctr">
                    <a:lnL>
                      <a:noFill/>
                    </a:lnL>
                    <a:lnR>
                      <a:noFill/>
                    </a:lnR>
                    <a:lnT>
                      <a:noFill/>
                    </a:lnT>
                    <a:lnB>
                      <a:noFill/>
                    </a:lnB>
                    <a:noFill/>
                  </a:tcPr>
                </a:tc>
                <a:tc>
                  <a:txBody>
                    <a:bodyPr/>
                    <a:lstStyle/>
                    <a:p>
                      <a:r>
                        <a:rPr lang="en-IN"/>
                        <a:t>72</a:t>
                      </a:r>
                    </a:p>
                  </a:txBody>
                  <a:tcPr anchor="ctr">
                    <a:lnL>
                      <a:noFill/>
                    </a:lnL>
                    <a:lnR>
                      <a:noFill/>
                    </a:lnR>
                    <a:lnT>
                      <a:noFill/>
                    </a:lnT>
                    <a:lnB>
                      <a:noFill/>
                    </a:lnB>
                    <a:noFill/>
                  </a:tcPr>
                </a:tc>
                <a:extLst>
                  <a:ext uri="{0D108BD9-81ED-4DB2-BD59-A6C34878D82A}">
                    <a16:rowId xmlns:a16="http://schemas.microsoft.com/office/drawing/2014/main" val="2372739230"/>
                  </a:ext>
                </a:extLst>
              </a:tr>
              <a:tr h="0">
                <a:tc>
                  <a:txBody>
                    <a:bodyPr/>
                    <a:lstStyle/>
                    <a:p>
                      <a:r>
                        <a:rPr lang="en-IN"/>
                        <a:t>2028</a:t>
                      </a:r>
                    </a:p>
                  </a:txBody>
                  <a:tcPr anchor="ctr">
                    <a:lnL>
                      <a:noFill/>
                    </a:lnL>
                    <a:lnR>
                      <a:noFill/>
                    </a:lnR>
                    <a:lnT>
                      <a:noFill/>
                    </a:lnT>
                    <a:lnB>
                      <a:noFill/>
                    </a:lnB>
                    <a:noFill/>
                  </a:tcPr>
                </a:tc>
                <a:tc>
                  <a:txBody>
                    <a:bodyPr/>
                    <a:lstStyle/>
                    <a:p>
                      <a:r>
                        <a:rPr lang="en-IN"/>
                        <a:t>19.8</a:t>
                      </a:r>
                    </a:p>
                  </a:txBody>
                  <a:tcPr anchor="ctr">
                    <a:lnL>
                      <a:noFill/>
                    </a:lnL>
                    <a:lnR>
                      <a:noFill/>
                    </a:lnR>
                    <a:lnT>
                      <a:noFill/>
                    </a:lnT>
                    <a:lnB>
                      <a:noFill/>
                    </a:lnB>
                    <a:noFill/>
                  </a:tcPr>
                </a:tc>
                <a:tc>
                  <a:txBody>
                    <a:bodyPr/>
                    <a:lstStyle/>
                    <a:p>
                      <a:r>
                        <a:rPr lang="en-IN"/>
                        <a:t>32.1</a:t>
                      </a:r>
                    </a:p>
                  </a:txBody>
                  <a:tcPr anchor="ctr">
                    <a:lnL>
                      <a:noFill/>
                    </a:lnL>
                    <a:lnR>
                      <a:noFill/>
                    </a:lnR>
                    <a:lnT>
                      <a:noFill/>
                    </a:lnT>
                    <a:lnB>
                      <a:noFill/>
                    </a:lnB>
                    <a:noFill/>
                  </a:tcPr>
                </a:tc>
                <a:tc>
                  <a:txBody>
                    <a:bodyPr/>
                    <a:lstStyle/>
                    <a:p>
                      <a:r>
                        <a:rPr lang="en-IN"/>
                        <a:t>54</a:t>
                      </a:r>
                    </a:p>
                  </a:txBody>
                  <a:tcPr anchor="ctr">
                    <a:lnL>
                      <a:noFill/>
                    </a:lnL>
                    <a:lnR>
                      <a:noFill/>
                    </a:lnR>
                    <a:lnT>
                      <a:noFill/>
                    </a:lnT>
                    <a:lnB>
                      <a:noFill/>
                    </a:lnB>
                    <a:noFill/>
                  </a:tcPr>
                </a:tc>
                <a:tc>
                  <a:txBody>
                    <a:bodyPr/>
                    <a:lstStyle/>
                    <a:p>
                      <a:r>
                        <a:rPr lang="en-IN" dirty="0"/>
                        <a:t>75</a:t>
                      </a:r>
                    </a:p>
                  </a:txBody>
                  <a:tcPr anchor="ctr">
                    <a:lnL>
                      <a:noFill/>
                    </a:lnL>
                    <a:lnR>
                      <a:noFill/>
                    </a:lnR>
                    <a:lnT>
                      <a:noFill/>
                    </a:lnT>
                    <a:lnB>
                      <a:noFill/>
                    </a:lnB>
                    <a:noFill/>
                  </a:tcPr>
                </a:tc>
                <a:extLst>
                  <a:ext uri="{0D108BD9-81ED-4DB2-BD59-A6C34878D82A}">
                    <a16:rowId xmlns:a16="http://schemas.microsoft.com/office/drawing/2014/main" val="952760917"/>
                  </a:ext>
                </a:extLst>
              </a:tr>
            </a:tbl>
          </a:graphicData>
        </a:graphic>
      </p:graphicFrame>
    </p:spTree>
    <p:extLst>
      <p:ext uri="{BB962C8B-B14F-4D97-AF65-F5344CB8AC3E}">
        <p14:creationId xmlns:p14="http://schemas.microsoft.com/office/powerpoint/2010/main" val="3771402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92864F00-6EFB-7991-579E-DD94E66A827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99F8395-0296-3E31-5C88-11924EB68D4D}"/>
              </a:ext>
            </a:extLst>
          </p:cNvPr>
          <p:cNvSpPr txBox="1"/>
          <p:nvPr/>
        </p:nvSpPr>
        <p:spPr>
          <a:xfrm>
            <a:off x="543232" y="784444"/>
            <a:ext cx="6100916" cy="830997"/>
          </a:xfrm>
          <a:prstGeom prst="rect">
            <a:avLst/>
          </a:prstGeom>
          <a:noFill/>
        </p:spPr>
        <p:txBody>
          <a:bodyPr wrap="square">
            <a:spAutoFit/>
          </a:bodyPr>
          <a:lstStyle/>
          <a:p>
            <a:r>
              <a:rPr lang="en-IN" sz="4800" b="1" dirty="0">
                <a:latin typeface="+mj-lt"/>
                <a:ea typeface="Calibri" panose="020F0502020204030204" pitchFamily="34" charset="0"/>
                <a:cs typeface="Calibri" panose="020F0502020204030204" pitchFamily="34" charset="0"/>
              </a:rPr>
              <a:t>Discussion</a:t>
            </a:r>
          </a:p>
        </p:txBody>
      </p:sp>
      <p:sp>
        <p:nvSpPr>
          <p:cNvPr id="7" name="TextBox 6">
            <a:extLst>
              <a:ext uri="{FF2B5EF4-FFF2-40B4-BE49-F238E27FC236}">
                <a16:creationId xmlns:a16="http://schemas.microsoft.com/office/drawing/2014/main" id="{5E2C3AB5-9593-F7B7-C4F8-E51309DA00C5}"/>
              </a:ext>
            </a:extLst>
          </p:cNvPr>
          <p:cNvSpPr txBox="1"/>
          <p:nvPr/>
        </p:nvSpPr>
        <p:spPr>
          <a:xfrm>
            <a:off x="543232" y="1615441"/>
            <a:ext cx="11328727" cy="5324535"/>
          </a:xfrm>
          <a:prstGeom prst="rect">
            <a:avLst/>
          </a:prstGeom>
          <a:noFill/>
        </p:spPr>
        <p:txBody>
          <a:bodyPr wrap="square">
            <a:spAutoFit/>
          </a:bodyPr>
          <a:lstStyle/>
          <a:p>
            <a:pPr marL="457200" indent="-457200">
              <a:buFont typeface="+mj-lt"/>
              <a:buAutoNum type="arabicPeriod"/>
            </a:pPr>
            <a:r>
              <a:rPr lang="en-US" sz="2400" b="1" dirty="0"/>
              <a:t>Limitations</a:t>
            </a:r>
          </a:p>
          <a:p>
            <a:r>
              <a:rPr lang="en-US" sz="2400" dirty="0"/>
              <a:t>While the proposed weather prediction model using machine learning provides valuable insights into future climate trends, there are several limitations to consider:</a:t>
            </a:r>
          </a:p>
          <a:p>
            <a:pPr marL="342900" indent="-342900">
              <a:buFont typeface="Wingdings" panose="05000000000000000000" pitchFamily="2" charset="2"/>
              <a:buChar char="§"/>
            </a:pPr>
            <a:r>
              <a:rPr lang="en-US" sz="2400" b="1" dirty="0"/>
              <a:t>Data Availability and Quality:</a:t>
            </a:r>
            <a:r>
              <a:rPr lang="en-US" sz="2400" dirty="0"/>
              <a:t> The accuracy of the predictions heavily depends on the quality and availability of historical weather data. Incomplete or inconsistent datasets can lead to unreliable forecasts.</a:t>
            </a:r>
          </a:p>
          <a:p>
            <a:pPr marL="342900" indent="-342900">
              <a:buFont typeface="Wingdings" panose="05000000000000000000" pitchFamily="2" charset="2"/>
              <a:buChar char="§"/>
            </a:pPr>
            <a:r>
              <a:rPr lang="en-US" sz="2400" b="1" dirty="0"/>
              <a:t>Generalization Issues:</a:t>
            </a:r>
            <a:r>
              <a:rPr lang="en-US" sz="2400" dirty="0"/>
              <a:t> The model is trained on a limited dataset and may not generalize well to different geographical regions with varying climate patterns.</a:t>
            </a:r>
          </a:p>
          <a:p>
            <a:pPr marL="342900" indent="-342900">
              <a:buFont typeface="Wingdings" panose="05000000000000000000" pitchFamily="2" charset="2"/>
              <a:buChar char="§"/>
            </a:pPr>
            <a:r>
              <a:rPr lang="en-US" sz="2400" b="1" dirty="0"/>
              <a:t>Feature Engineering Constraints:</a:t>
            </a:r>
            <a:r>
              <a:rPr lang="en-US" sz="2400" dirty="0"/>
              <a:t> The model primarily relies on temperature, humidity, wind speed, and pressure. Other factors like oceanic conditions, greenhouse gas levels, and large-scale climate events (e.g., El Niño) are not explicitly considered.</a:t>
            </a:r>
          </a:p>
          <a:p>
            <a:endParaRPr lang="en-IN" sz="2800" b="1"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1980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43B5C1FE-25D2-DD22-5D0B-4FBB85BA7F6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A34A9BA-1F7A-F8BE-0ECC-867C97DAAB54}"/>
              </a:ext>
            </a:extLst>
          </p:cNvPr>
          <p:cNvSpPr txBox="1"/>
          <p:nvPr/>
        </p:nvSpPr>
        <p:spPr>
          <a:xfrm>
            <a:off x="543232" y="1771707"/>
            <a:ext cx="11450647" cy="4216539"/>
          </a:xfrm>
          <a:prstGeom prst="rect">
            <a:avLst/>
          </a:prstGeom>
          <a:noFill/>
        </p:spPr>
        <p:txBody>
          <a:bodyPr wrap="square">
            <a:spAutoFit/>
          </a:bodyPr>
          <a:lstStyle/>
          <a:p>
            <a:pPr marL="342900" indent="-342900">
              <a:buFont typeface="Arial" panose="020B0604020202020204" pitchFamily="34" charset="0"/>
              <a:buChar char="•"/>
            </a:pPr>
            <a:r>
              <a:rPr lang="en-US" sz="2400" b="1" dirty="0"/>
              <a:t>Limited Temporal Scope:</a:t>
            </a:r>
            <a:r>
              <a:rPr lang="en-US" sz="2400" dirty="0"/>
              <a:t> The current implementation predicts future trends based on past data but does not incorporate dynamic external factors such as rapid industrialization, deforestation, or sudden policy changes impacting carbon emissions.</a:t>
            </a:r>
          </a:p>
          <a:p>
            <a:pPr marL="342900" indent="-342900">
              <a:buFont typeface="Arial" panose="020B0604020202020204" pitchFamily="34" charset="0"/>
              <a:buChar char="•"/>
            </a:pPr>
            <a:r>
              <a:rPr lang="en-US" sz="2400" b="1" dirty="0"/>
              <a:t>Random Variability:</a:t>
            </a:r>
            <a:r>
              <a:rPr lang="en-US" sz="2400" dirty="0"/>
              <a:t> The model introduces random variations to predict future temperature changes, which may not always align with actual meteorological trends.</a:t>
            </a:r>
          </a:p>
          <a:p>
            <a:pPr marL="342900" indent="-342900">
              <a:buFont typeface="Arial" panose="020B0604020202020204" pitchFamily="34" charset="0"/>
              <a:buChar char="•"/>
            </a:pPr>
            <a:r>
              <a:rPr lang="en-US" sz="2400" b="1" dirty="0"/>
              <a:t>Computational Complexity:</a:t>
            </a:r>
            <a:r>
              <a:rPr lang="en-US" sz="2400" dirty="0"/>
              <a:t> Training and updating machine learning models require significant computational resources, which may be a limitation for real-time and large-scale applications.</a:t>
            </a:r>
          </a:p>
          <a:p>
            <a:endParaRPr lang="en-IN" sz="2800" b="1"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2192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733D5C73-288F-77FF-BABE-E0B363BEB77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9DD3FF6-022C-414B-120D-EC3BC52A975B}"/>
              </a:ext>
            </a:extLst>
          </p:cNvPr>
          <p:cNvSpPr txBox="1"/>
          <p:nvPr/>
        </p:nvSpPr>
        <p:spPr>
          <a:xfrm>
            <a:off x="543232" y="914401"/>
            <a:ext cx="11298247" cy="5632311"/>
          </a:xfrm>
          <a:prstGeom prst="rect">
            <a:avLst/>
          </a:prstGeom>
          <a:noFill/>
        </p:spPr>
        <p:txBody>
          <a:bodyPr wrap="square">
            <a:spAutoFit/>
          </a:bodyPr>
          <a:lstStyle/>
          <a:p>
            <a:r>
              <a:rPr lang="en-US" sz="2400" b="1" dirty="0"/>
              <a:t>2.Future Work</a:t>
            </a:r>
          </a:p>
          <a:p>
            <a:pPr marL="342900" indent="-342900">
              <a:buFont typeface="Arial" panose="020B0604020202020204" pitchFamily="34" charset="0"/>
              <a:buChar char="•"/>
            </a:pPr>
            <a:r>
              <a:rPr lang="en-US" sz="2400" dirty="0"/>
              <a:t>To enhance the accuracy and applicability of the weather prediction model while aligning with carbon </a:t>
            </a:r>
            <a:r>
              <a:rPr lang="en-US" sz="2400" dirty="0" err="1"/>
              <a:t>epursued</a:t>
            </a:r>
            <a:r>
              <a:rPr lang="en-US" sz="2400" dirty="0"/>
              <a:t>:</a:t>
            </a:r>
          </a:p>
          <a:p>
            <a:pPr marL="342900" indent="-342900">
              <a:buFont typeface="Arial" panose="020B0604020202020204" pitchFamily="34" charset="0"/>
              <a:buChar char="•"/>
            </a:pPr>
            <a:r>
              <a:rPr lang="en-US" sz="2400" b="1" dirty="0"/>
              <a:t>Incorporating More Features:</a:t>
            </a:r>
            <a:r>
              <a:rPr lang="en-US" sz="2400" dirty="0"/>
              <a:t> Future iterations of the model can integrate additional climate variables such as cloud cover, solar radiation, and air pollution indices to improve predictive accuracy.</a:t>
            </a:r>
          </a:p>
          <a:p>
            <a:pPr marL="342900" indent="-342900">
              <a:buFont typeface="Arial" panose="020B0604020202020204" pitchFamily="34" charset="0"/>
              <a:buChar char="•"/>
            </a:pPr>
            <a:r>
              <a:rPr lang="en-US" sz="2400" b="1" dirty="0"/>
              <a:t>Deep Learning Approaches:</a:t>
            </a:r>
            <a:r>
              <a:rPr lang="en-US" sz="2400" dirty="0"/>
              <a:t> Implementing advanced machine learning techniques like recurrent neural networks (RNNs) or transformers can better capture temporal dependencies and improve long-term predictions.</a:t>
            </a:r>
          </a:p>
          <a:p>
            <a:pPr marL="342900" indent="-342900">
              <a:buFont typeface="Arial" panose="020B0604020202020204" pitchFamily="34" charset="0"/>
              <a:buChar char="•"/>
            </a:pPr>
            <a:r>
              <a:rPr lang="en-US" sz="2400" b="1" dirty="0"/>
              <a:t>Climate Policy Integration:</a:t>
            </a:r>
            <a:r>
              <a:rPr lang="en-US" sz="2400" dirty="0"/>
              <a:t> The model can be enhanced by incorporating climate change policies, industrial emission trends, and carbon offset strategies to analyze their impact on future weather conditions.</a:t>
            </a:r>
          </a:p>
          <a:p>
            <a:pPr marL="342900" indent="-342900">
              <a:buFont typeface="Arial" panose="020B0604020202020204" pitchFamily="34" charset="0"/>
              <a:buChar char="•"/>
            </a:pPr>
            <a:r>
              <a:rPr lang="en-US" sz="2400" b="1" dirty="0"/>
              <a:t>Real-Time Data Integration:</a:t>
            </a:r>
            <a:r>
              <a:rPr lang="en-US" sz="2400" dirty="0"/>
              <a:t> Utilizing IoT-based weather stations and satellite data in real time can improve the model’s adaptability to sudden weather </a:t>
            </a:r>
            <a:r>
              <a:rPr lang="en-US" sz="2400" dirty="0" err="1"/>
              <a:t>changesmission</a:t>
            </a:r>
            <a:r>
              <a:rPr lang="en-US" sz="2400" dirty="0"/>
              <a:t> reduction goals, the following research directions can be.</a:t>
            </a:r>
          </a:p>
        </p:txBody>
      </p:sp>
    </p:spTree>
    <p:extLst>
      <p:ext uri="{BB962C8B-B14F-4D97-AF65-F5344CB8AC3E}">
        <p14:creationId xmlns:p14="http://schemas.microsoft.com/office/powerpoint/2010/main" val="3468374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CEFBCA0D-E1B6-DCFF-2CAB-28D1DEF0C38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045E27C-0A1D-C3BD-8B1C-2993BE691DD5}"/>
              </a:ext>
            </a:extLst>
          </p:cNvPr>
          <p:cNvSpPr txBox="1"/>
          <p:nvPr/>
        </p:nvSpPr>
        <p:spPr>
          <a:xfrm>
            <a:off x="726112" y="1695507"/>
            <a:ext cx="11161087" cy="4216539"/>
          </a:xfrm>
          <a:prstGeom prst="rect">
            <a:avLst/>
          </a:prstGeom>
          <a:noFill/>
        </p:spPr>
        <p:txBody>
          <a:bodyPr wrap="square">
            <a:spAutoFit/>
          </a:bodyPr>
          <a:lstStyle/>
          <a:p>
            <a:pPr marL="342900" indent="-342900">
              <a:buFont typeface="Arial" panose="020B0604020202020204" pitchFamily="34" charset="0"/>
              <a:buChar char="•"/>
            </a:pPr>
            <a:r>
              <a:rPr lang="en-US" sz="2400" b="1" dirty="0"/>
              <a:t>Global Climate Models (GCMs):</a:t>
            </a:r>
            <a:r>
              <a:rPr lang="en-US" sz="2400" dirty="0"/>
              <a:t> Combining machine learning predictions with established global climate models can enhance long-range forecasting capabilities.</a:t>
            </a:r>
          </a:p>
          <a:p>
            <a:pPr marL="342900" indent="-342900">
              <a:buFont typeface="Arial" panose="020B0604020202020204" pitchFamily="34" charset="0"/>
              <a:buChar char="•"/>
            </a:pPr>
            <a:r>
              <a:rPr lang="en-US" sz="2400" b="1" dirty="0"/>
              <a:t>User-Friendly Interfaces:</a:t>
            </a:r>
            <a:r>
              <a:rPr lang="en-US" sz="2400" dirty="0"/>
              <a:t> Developing a web or mobile application for weather forecasting and emission control recommendations can make the model accessible to policymakers, researchers, and the general public.</a:t>
            </a:r>
          </a:p>
          <a:p>
            <a:pPr marL="342900" indent="-342900">
              <a:buFont typeface="Arial" panose="020B0604020202020204" pitchFamily="34" charset="0"/>
              <a:buChar char="•"/>
            </a:pPr>
            <a:r>
              <a:rPr lang="en-US" sz="2400" b="1" dirty="0"/>
              <a:t>Carbon Emission Reduction Strategies:</a:t>
            </a:r>
            <a:r>
              <a:rPr lang="en-US" sz="2400" dirty="0"/>
              <a:t> Future enhancements can provide actionable insights into reducing carbon footprints based on predicted climate trends, suggesting renewable energy usage, reforestation efforts, and eco-friendly transportation solutions.</a:t>
            </a:r>
          </a:p>
          <a:p>
            <a:endParaRPr lang="en-IN" sz="2800" b="1"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7684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F93B64-EA9A-D670-2CF3-9DF67E394BA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D57D706-F921-B099-DD89-A903C022B5A7}"/>
              </a:ext>
            </a:extLst>
          </p:cNvPr>
          <p:cNvSpPr txBox="1"/>
          <p:nvPr/>
        </p:nvSpPr>
        <p:spPr>
          <a:xfrm>
            <a:off x="337738" y="657318"/>
            <a:ext cx="6100916" cy="769441"/>
          </a:xfrm>
          <a:prstGeom prst="rect">
            <a:avLst/>
          </a:prstGeom>
          <a:noFill/>
        </p:spPr>
        <p:txBody>
          <a:bodyPr wrap="square">
            <a:spAutoFit/>
          </a:bodyPr>
          <a:lstStyle/>
          <a:p>
            <a:r>
              <a:rPr lang="en-US" sz="4400" b="1" i="0" u="none" strike="noStrike" dirty="0">
                <a:solidFill>
                  <a:srgbClr val="000000"/>
                </a:solidFill>
                <a:effectLst/>
                <a:latin typeface="+mj-lt"/>
                <a:ea typeface="Calibri" panose="020F0502020204030204" pitchFamily="34" charset="0"/>
                <a:cs typeface="Calibri" panose="020F0502020204030204" pitchFamily="34" charset="0"/>
              </a:rPr>
              <a:t>Solution Impact</a:t>
            </a:r>
            <a:r>
              <a:rPr lang="en-US" sz="4400" b="1" i="0" dirty="0">
                <a:solidFill>
                  <a:srgbClr val="000000"/>
                </a:solidFill>
                <a:effectLst/>
                <a:latin typeface="+mj-lt"/>
                <a:ea typeface="Calibri" panose="020F0502020204030204" pitchFamily="34" charset="0"/>
                <a:cs typeface="Calibri" panose="020F0502020204030204" pitchFamily="34" charset="0"/>
              </a:rPr>
              <a:t>​</a:t>
            </a:r>
            <a:endParaRPr lang="en-IN" sz="4000" b="1" dirty="0">
              <a:latin typeface="+mj-lt"/>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F339DC3F-1597-08BA-F7A0-9037CA18327E}"/>
              </a:ext>
            </a:extLst>
          </p:cNvPr>
          <p:cNvSpPr txBox="1"/>
          <p:nvPr/>
        </p:nvSpPr>
        <p:spPr>
          <a:xfrm>
            <a:off x="337738" y="1259119"/>
            <a:ext cx="11214181" cy="5632311"/>
          </a:xfrm>
          <a:prstGeom prst="rect">
            <a:avLst/>
          </a:prstGeom>
          <a:noFill/>
        </p:spPr>
        <p:txBody>
          <a:bodyPr wrap="square">
            <a:spAutoFit/>
          </a:bodyPr>
          <a:lstStyle/>
          <a:p>
            <a:pPr marL="457200" indent="-457200">
              <a:buFont typeface="+mj-lt"/>
              <a:buAutoNum type="arabicPeriod"/>
            </a:pPr>
            <a:r>
              <a:rPr lang="en-US" sz="2400" b="1" dirty="0"/>
              <a:t>Sustainability Impact</a:t>
            </a:r>
          </a:p>
          <a:p>
            <a:r>
              <a:rPr lang="en-US" sz="2400" dirty="0"/>
              <a:t>The proposed weather prediction model has significant sustainability benefits by enabling proactive measures to mitigate climate change and reduce carbon dioxide emissions:</a:t>
            </a:r>
          </a:p>
          <a:p>
            <a:pPr marL="342900" indent="-342900">
              <a:buFont typeface="Arial" panose="020B0604020202020204" pitchFamily="34" charset="0"/>
              <a:buChar char="•"/>
            </a:pPr>
            <a:r>
              <a:rPr lang="en-US" sz="2400" b="1" dirty="0"/>
              <a:t>Optimized Energy Consumption</a:t>
            </a:r>
            <a:r>
              <a:rPr lang="en-US" sz="2400" dirty="0"/>
              <a:t>: Accurate weather forecasts help optimize energy grid operations, reducing reliance on fossil fuels and promoting renewable energy usage based on predicted conditions.</a:t>
            </a:r>
          </a:p>
          <a:p>
            <a:pPr marL="342900" indent="-342900">
              <a:buFont typeface="Arial" panose="020B0604020202020204" pitchFamily="34" charset="0"/>
              <a:buChar char="•"/>
            </a:pPr>
            <a:r>
              <a:rPr lang="en-US" sz="2400" b="1" dirty="0"/>
              <a:t>Agriculture and Water Resource Management</a:t>
            </a:r>
            <a:r>
              <a:rPr lang="en-US" sz="2400" dirty="0"/>
              <a:t>: Reliable long-term weather predictions allow farmers to plan irrigation, reduce water wastage, and minimize overuse of fertilizers, leading to sustainable farming practices.</a:t>
            </a:r>
          </a:p>
          <a:p>
            <a:pPr marL="342900" indent="-342900">
              <a:buFont typeface="Arial" panose="020B0604020202020204" pitchFamily="34" charset="0"/>
              <a:buChar char="•"/>
            </a:pPr>
            <a:r>
              <a:rPr lang="en-US" sz="2400" b="1" dirty="0"/>
              <a:t>Disaster Preparedness and Mitigation</a:t>
            </a:r>
            <a:r>
              <a:rPr lang="en-US" sz="2400" dirty="0"/>
              <a:t>: Early prediction of extreme weather events (heatwaves, storms, heavy rainfall) enables governments and communities to take preventive measures, reducing environmental damage and human casualties.</a:t>
            </a:r>
          </a:p>
          <a:p>
            <a:endParaRPr lang="en-IN" sz="2400" b="1"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5613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0672340E-CF4A-B8E7-2FC0-113BC5AA426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A57DED5-135C-5C0F-66C9-FAF11D8146AA}"/>
              </a:ext>
            </a:extLst>
          </p:cNvPr>
          <p:cNvSpPr txBox="1"/>
          <p:nvPr/>
        </p:nvSpPr>
        <p:spPr>
          <a:xfrm>
            <a:off x="302026" y="943896"/>
            <a:ext cx="2266967" cy="707886"/>
          </a:xfrm>
          <a:prstGeom prst="rect">
            <a:avLst/>
          </a:prstGeom>
          <a:noFill/>
        </p:spPr>
        <p:txBody>
          <a:bodyPr wrap="none" rtlCol="0">
            <a:spAutoFit/>
          </a:bodyPr>
          <a:lstStyle/>
          <a:p>
            <a:pPr algn="ctr"/>
            <a:r>
              <a:rPr lang="en-US" sz="4000" b="1" dirty="0">
                <a:latin typeface="+mj-lt"/>
                <a:ea typeface="Calibri" panose="020F0502020204030204" pitchFamily="34" charset="0"/>
                <a:cs typeface="Calibri" panose="020F0502020204030204" pitchFamily="34" charset="0"/>
              </a:rPr>
              <a:t>Abstract</a:t>
            </a:r>
            <a:endParaRPr lang="en-IN" sz="4000" b="1" dirty="0">
              <a:latin typeface="+mj-lt"/>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FDC28B5B-34D8-CCA1-432E-3DB5CC4FA593}"/>
              </a:ext>
            </a:extLst>
          </p:cNvPr>
          <p:cNvSpPr txBox="1"/>
          <p:nvPr/>
        </p:nvSpPr>
        <p:spPr>
          <a:xfrm>
            <a:off x="302026" y="1651782"/>
            <a:ext cx="11637387" cy="5386090"/>
          </a:xfrm>
          <a:prstGeom prst="rect">
            <a:avLst/>
          </a:prstGeom>
          <a:noFill/>
        </p:spPr>
        <p:txBody>
          <a:bodyPr wrap="square" rtlCol="0">
            <a:spAutoFit/>
          </a:bodyPr>
          <a:lstStyle/>
          <a:p>
            <a:r>
              <a:rPr lang="en-US" sz="2400" b="1" dirty="0"/>
              <a:t>1.Abstract:</a:t>
            </a:r>
            <a:r>
              <a:rPr lang="en-US" sz="2400" dirty="0"/>
              <a:t> Weather Prediction of Future Years Using Machine Learning to Reduce Carbon Dioxide Emissions</a:t>
            </a:r>
            <a:endParaRPr lang="en-US" sz="2800" dirty="0">
              <a:latin typeface="+mj-lt"/>
              <a:ea typeface="Calibri" panose="020F0502020204030204" pitchFamily="34" charset="0"/>
              <a:cs typeface="Calibri" panose="020F0502020204030204" pitchFamily="34" charset="0"/>
            </a:endParaRPr>
          </a:p>
          <a:p>
            <a:r>
              <a:rPr lang="en-US" sz="2400" b="1" dirty="0"/>
              <a:t>2.Problem Statement:</a:t>
            </a:r>
          </a:p>
          <a:p>
            <a:pPr>
              <a:buFont typeface="Arial" panose="020B0604020202020204" pitchFamily="34" charset="0"/>
              <a:buChar char="•"/>
            </a:pPr>
            <a:r>
              <a:rPr lang="en-US" sz="2400" dirty="0"/>
              <a:t>Climate change and rising carbon dioxide (CO₂) emissions lead to unpredictable weather patterns and environmental challenges.</a:t>
            </a:r>
          </a:p>
          <a:p>
            <a:pPr>
              <a:buFont typeface="Arial" panose="020B0604020202020204" pitchFamily="34" charset="0"/>
              <a:buChar char="•"/>
            </a:pPr>
            <a:r>
              <a:rPr lang="en-US" sz="2400" dirty="0"/>
              <a:t>Lack of accurate long-term weather predictions affects decision-making for sustainable practices</a:t>
            </a:r>
          </a:p>
          <a:p>
            <a:r>
              <a:rPr lang="en-US" sz="2400" b="1" dirty="0"/>
              <a:t>3.Proposed Solution:</a:t>
            </a:r>
          </a:p>
          <a:p>
            <a:pPr>
              <a:buFont typeface="Arial" panose="020B0604020202020204" pitchFamily="34" charset="0"/>
              <a:buChar char="•"/>
            </a:pPr>
            <a:r>
              <a:rPr lang="en-US" sz="2400" dirty="0"/>
              <a:t>Develop a machine learning-based weather prediction system using current and historical weather data.</a:t>
            </a:r>
          </a:p>
          <a:p>
            <a:pPr>
              <a:buFont typeface="Arial" panose="020B0604020202020204" pitchFamily="34" charset="0"/>
              <a:buChar char="•"/>
            </a:pPr>
            <a:r>
              <a:rPr lang="en-US" sz="2400" dirty="0"/>
              <a:t>Provide data-driven insights to optimize carbon footprint reduction strategies</a:t>
            </a:r>
            <a:r>
              <a:rPr lang="en-US" sz="2000" dirty="0"/>
              <a:t>.</a:t>
            </a:r>
          </a:p>
          <a:p>
            <a:pPr>
              <a:buFont typeface="Arial" panose="020B0604020202020204" pitchFamily="34" charset="0"/>
              <a:buChar char="•"/>
            </a:pPr>
            <a:endParaRPr lang="en-US" sz="2400" dirty="0"/>
          </a:p>
          <a:p>
            <a:pPr marL="342900" indent="-342900">
              <a:buFont typeface="Wingdings" panose="05000000000000000000" pitchFamily="2" charset="2"/>
              <a:buChar char="q"/>
            </a:pPr>
            <a:endParaRPr lang="en-US" sz="2800" dirty="0">
              <a:latin typeface="+mj-lt"/>
              <a:ea typeface="Calibri" panose="020F0502020204030204" pitchFamily="34" charset="0"/>
              <a:cs typeface="Calibri" panose="020F0502020204030204" pitchFamily="34" charset="0"/>
            </a:endParaRPr>
          </a:p>
          <a:p>
            <a:pPr lvl="2"/>
            <a:endParaRPr lang="en-IN" sz="2800"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8884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42B71-DB81-2CBD-67D3-9954C395706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B7A572C-63F7-CDB4-C4CC-FCA1CD451553}"/>
              </a:ext>
            </a:extLst>
          </p:cNvPr>
          <p:cNvSpPr txBox="1"/>
          <p:nvPr/>
        </p:nvSpPr>
        <p:spPr>
          <a:xfrm>
            <a:off x="337738" y="873356"/>
            <a:ext cx="11214181" cy="6001643"/>
          </a:xfrm>
          <a:prstGeom prst="rect">
            <a:avLst/>
          </a:prstGeom>
          <a:noFill/>
        </p:spPr>
        <p:txBody>
          <a:bodyPr wrap="square">
            <a:spAutoFit/>
          </a:bodyPr>
          <a:lstStyle/>
          <a:p>
            <a:pPr marL="342900" indent="-342900">
              <a:buFont typeface="Arial" panose="020B0604020202020204" pitchFamily="34" charset="0"/>
              <a:buChar char="•"/>
            </a:pPr>
            <a:r>
              <a:rPr lang="en-US" sz="2400" b="1" dirty="0"/>
              <a:t>Urban Planning and Infrastructure Adaptation</a:t>
            </a:r>
            <a:r>
              <a:rPr lang="en-US" sz="2400" dirty="0"/>
              <a:t>: Cities can implement sustainable policies for construction and transportation systems based on projected climatic conditions, leading to better air quality and lower CO2 emissions.</a:t>
            </a:r>
          </a:p>
          <a:p>
            <a:pPr marL="342900" indent="-342900">
              <a:buFont typeface="Arial" panose="020B0604020202020204" pitchFamily="34" charset="0"/>
              <a:buChar char="•"/>
            </a:pPr>
            <a:r>
              <a:rPr lang="en-US" sz="2400" b="1" dirty="0"/>
              <a:t>Reduction in Carbon Footprint</a:t>
            </a:r>
            <a:r>
              <a:rPr lang="en-US" sz="2400" dirty="0"/>
              <a:t>: Businesses and industries can optimize logistics, transportation, and supply chains based on future weather trends, reducing fuel consumption and greenhouse gas emissions.</a:t>
            </a:r>
          </a:p>
          <a:p>
            <a:r>
              <a:rPr lang="en-US" sz="2400" b="1" dirty="0"/>
              <a:t>2.Practical Implementation</a:t>
            </a:r>
          </a:p>
          <a:p>
            <a:r>
              <a:rPr lang="en-US" sz="2400" dirty="0"/>
              <a:t>The weather prediction model can be applied in real-world settings across various sectors:</a:t>
            </a:r>
          </a:p>
          <a:p>
            <a:pPr marL="342900" indent="-342900">
              <a:buFont typeface="Wingdings" panose="05000000000000000000" pitchFamily="2" charset="2"/>
              <a:buChar char="q"/>
            </a:pPr>
            <a:r>
              <a:rPr lang="en-US" sz="2400" b="1" dirty="0"/>
              <a:t>Government and Policy-Making</a:t>
            </a:r>
            <a:endParaRPr lang="en-US" sz="2400" dirty="0"/>
          </a:p>
          <a:p>
            <a:pPr marL="800100" lvl="1" indent="-342900">
              <a:buFont typeface="Arial" panose="020B0604020202020204" pitchFamily="34" charset="0"/>
              <a:buChar char="•"/>
            </a:pPr>
            <a:r>
              <a:rPr lang="en-US" sz="2400" dirty="0"/>
              <a:t>Authorities can implement emission reduction policies based on future temperature trends.</a:t>
            </a:r>
          </a:p>
          <a:p>
            <a:pPr marL="800100" lvl="1" indent="-342900">
              <a:buFont typeface="Arial" panose="020B0604020202020204" pitchFamily="34" charset="0"/>
              <a:buChar char="•"/>
            </a:pPr>
            <a:r>
              <a:rPr lang="en-US" sz="2400" dirty="0"/>
              <a:t>Disaster response agencies can prepare in advance for extreme weather conditions.</a:t>
            </a:r>
          </a:p>
          <a:p>
            <a:endParaRPr lang="en-IN" sz="2400" b="1"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2830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43AEBA-FE93-6009-1E04-8B8B181DA88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D9FCA81-58B7-D48C-E859-3BF6526EDCC3}"/>
              </a:ext>
            </a:extLst>
          </p:cNvPr>
          <p:cNvSpPr txBox="1"/>
          <p:nvPr/>
        </p:nvSpPr>
        <p:spPr>
          <a:xfrm>
            <a:off x="100013" y="614364"/>
            <a:ext cx="12091987" cy="6740307"/>
          </a:xfrm>
          <a:prstGeom prst="rect">
            <a:avLst/>
          </a:prstGeom>
          <a:noFill/>
        </p:spPr>
        <p:txBody>
          <a:bodyPr wrap="square">
            <a:spAutoFit/>
          </a:bodyPr>
          <a:lstStyle/>
          <a:p>
            <a:pPr marL="342900" indent="-342900">
              <a:buFont typeface="Wingdings" panose="05000000000000000000" pitchFamily="2" charset="2"/>
              <a:buChar char="q"/>
            </a:pPr>
            <a:r>
              <a:rPr lang="en-US" sz="2400" b="1" dirty="0"/>
              <a:t>Energy Sector</a:t>
            </a:r>
            <a:endParaRPr lang="en-US" sz="2400" dirty="0"/>
          </a:p>
          <a:p>
            <a:pPr marL="800100" lvl="1" indent="-342900">
              <a:buFont typeface="Arial" panose="020B0604020202020204" pitchFamily="34" charset="0"/>
              <a:buChar char="•"/>
            </a:pPr>
            <a:r>
              <a:rPr lang="en-US" sz="2400" dirty="0"/>
              <a:t>Power grids can optimize energy distribution, ensuring greater reliance on solar and wind energy based on weather forecasts.</a:t>
            </a:r>
          </a:p>
          <a:p>
            <a:pPr marL="800100" lvl="1" indent="-342900">
              <a:buFont typeface="Arial" panose="020B0604020202020204" pitchFamily="34" charset="0"/>
              <a:buChar char="•"/>
            </a:pPr>
            <a:r>
              <a:rPr lang="en-US" sz="2400" dirty="0"/>
              <a:t>Industrial operations can schedule production to minimize high energy consumption during peak weather conditions.</a:t>
            </a:r>
          </a:p>
          <a:p>
            <a:pPr marL="342900" indent="-342900">
              <a:buFont typeface="Wingdings" panose="05000000000000000000" pitchFamily="2" charset="2"/>
              <a:buChar char="q"/>
            </a:pPr>
            <a:r>
              <a:rPr lang="en-US" sz="2400" b="1" dirty="0"/>
              <a:t>Agriculture</a:t>
            </a:r>
            <a:endParaRPr lang="en-US" sz="2400" dirty="0"/>
          </a:p>
          <a:p>
            <a:pPr marL="800100" lvl="1" indent="-342900">
              <a:buFont typeface="Arial" panose="020B0604020202020204" pitchFamily="34" charset="0"/>
              <a:buChar char="•"/>
            </a:pPr>
            <a:r>
              <a:rPr lang="en-US" sz="2400" dirty="0"/>
              <a:t>Farmers can plan crop rotations, irrigation, and pesticide use more effectively, reducing waste and environmental harm.</a:t>
            </a:r>
          </a:p>
          <a:p>
            <a:pPr marL="800100" lvl="1" indent="-342900">
              <a:buFont typeface="Arial" panose="020B0604020202020204" pitchFamily="34" charset="0"/>
              <a:buChar char="•"/>
            </a:pPr>
            <a:r>
              <a:rPr lang="en-US" sz="2400" dirty="0"/>
              <a:t>Forecasting droughts and floods enables timely intervention to minimize agricultural losses.</a:t>
            </a:r>
          </a:p>
          <a:p>
            <a:pPr marL="342900" indent="-342900">
              <a:buFont typeface="Wingdings" panose="05000000000000000000" pitchFamily="2" charset="2"/>
              <a:buChar char="q"/>
            </a:pPr>
            <a:r>
              <a:rPr lang="en-US" sz="2400" b="1" dirty="0"/>
              <a:t>Smart Cities and Urban Development</a:t>
            </a:r>
            <a:endParaRPr lang="en-US" sz="2400" dirty="0"/>
          </a:p>
          <a:p>
            <a:pPr marL="800100" lvl="1" indent="-342900">
              <a:buFont typeface="Arial" panose="020B0604020202020204" pitchFamily="34" charset="0"/>
              <a:buChar char="•"/>
            </a:pPr>
            <a:r>
              <a:rPr lang="en-US" sz="2400" dirty="0"/>
              <a:t>City planners can design sustainable infrastructure, such as green buildings and smart cooling systems, based on predicted climate patterns.</a:t>
            </a:r>
          </a:p>
          <a:p>
            <a:pPr marL="800100" lvl="1" indent="-342900">
              <a:buFont typeface="Arial" panose="020B0604020202020204" pitchFamily="34" charset="0"/>
              <a:buChar char="•"/>
            </a:pPr>
            <a:r>
              <a:rPr lang="en-US" sz="2400" dirty="0"/>
              <a:t>Public transport authorities can optimize schedules to minimize fuel consumption and emissions.</a:t>
            </a:r>
          </a:p>
          <a:p>
            <a:pPr marL="342900" indent="-342900">
              <a:buFont typeface="Wingdings" panose="05000000000000000000" pitchFamily="2" charset="2"/>
              <a:buChar char="q"/>
            </a:pPr>
            <a:r>
              <a:rPr lang="en-US" sz="2400" b="1" dirty="0"/>
              <a:t>Air Quality Monitoring and Climate Change Mitigation</a:t>
            </a:r>
            <a:endParaRPr lang="en-US" sz="2400" dirty="0"/>
          </a:p>
          <a:p>
            <a:pPr marL="800100" lvl="1" indent="-342900">
              <a:buFont typeface="Arial" panose="020B0604020202020204" pitchFamily="34" charset="0"/>
              <a:buChar char="•"/>
            </a:pPr>
            <a:r>
              <a:rPr lang="en-US" sz="2400" dirty="0"/>
              <a:t>Future weather data can be integrated with air quality monitoring systems </a:t>
            </a:r>
          </a:p>
          <a:p>
            <a:endParaRPr lang="en-IN" sz="2400" b="1"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3680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25F4FEB4-533F-5A13-BB28-4745C2B9B63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7F3AD0F-F661-21BB-9175-DA75272BDB84}"/>
              </a:ext>
            </a:extLst>
          </p:cNvPr>
          <p:cNvSpPr txBox="1"/>
          <p:nvPr/>
        </p:nvSpPr>
        <p:spPr>
          <a:xfrm>
            <a:off x="342900" y="850899"/>
            <a:ext cx="6347360" cy="1569660"/>
          </a:xfrm>
          <a:prstGeom prst="rect">
            <a:avLst/>
          </a:prstGeom>
          <a:noFill/>
        </p:spPr>
        <p:txBody>
          <a:bodyPr wrap="square">
            <a:spAutoFit/>
          </a:bodyPr>
          <a:lstStyle/>
          <a:p>
            <a:r>
              <a:rPr lang="en-IN" sz="4800" b="1" dirty="0">
                <a:latin typeface="+mj-lt"/>
                <a:ea typeface="Calibri" panose="020F0502020204030204" pitchFamily="34" charset="0"/>
                <a:cs typeface="Calibri" panose="020F0502020204030204" pitchFamily="34" charset="0"/>
              </a:rPr>
              <a:t>Conclusion</a:t>
            </a:r>
          </a:p>
          <a:p>
            <a:endParaRPr lang="en-IN" sz="4800" b="1" dirty="0">
              <a:latin typeface="+mj-lt"/>
              <a:ea typeface="Calibri" panose="020F0502020204030204" pitchFamily="34" charset="0"/>
              <a:cs typeface="Calibri" panose="020F0502020204030204" pitchFamily="34" charset="0"/>
            </a:endParaRPr>
          </a:p>
        </p:txBody>
      </p:sp>
      <p:sp>
        <p:nvSpPr>
          <p:cNvPr id="6" name="Rectangle 1">
            <a:extLst>
              <a:ext uri="{FF2B5EF4-FFF2-40B4-BE49-F238E27FC236}">
                <a16:creationId xmlns:a16="http://schemas.microsoft.com/office/drawing/2014/main" id="{F1895B75-59E5-FE23-0C1E-6A68ACB81BBC}"/>
              </a:ext>
            </a:extLst>
          </p:cNvPr>
          <p:cNvSpPr>
            <a:spLocks noChangeArrowheads="1"/>
          </p:cNvSpPr>
          <p:nvPr/>
        </p:nvSpPr>
        <p:spPr bwMode="auto">
          <a:xfrm>
            <a:off x="602226" y="2216987"/>
            <a:ext cx="28405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280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rPr>
              <a:t> </a:t>
            </a:r>
          </a:p>
        </p:txBody>
      </p:sp>
      <p:sp>
        <p:nvSpPr>
          <p:cNvPr id="3" name="Rectangle 2">
            <a:extLst>
              <a:ext uri="{FF2B5EF4-FFF2-40B4-BE49-F238E27FC236}">
                <a16:creationId xmlns:a16="http://schemas.microsoft.com/office/drawing/2014/main" id="{C8858E17-C075-340B-A10D-97ED97E03595}"/>
              </a:ext>
            </a:extLst>
          </p:cNvPr>
          <p:cNvSpPr>
            <a:spLocks noChangeArrowheads="1"/>
          </p:cNvSpPr>
          <p:nvPr/>
        </p:nvSpPr>
        <p:spPr bwMode="auto">
          <a:xfrm>
            <a:off x="0" y="-4501381"/>
            <a:ext cx="12191999" cy="8756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a:t>
            </a:r>
          </a:p>
        </p:txBody>
      </p:sp>
      <p:sp>
        <p:nvSpPr>
          <p:cNvPr id="2" name="Rectangle 1">
            <a:extLst>
              <a:ext uri="{FF2B5EF4-FFF2-40B4-BE49-F238E27FC236}">
                <a16:creationId xmlns:a16="http://schemas.microsoft.com/office/drawing/2014/main" id="{259B8041-1D75-895E-6E8D-6DAED36577E3}"/>
              </a:ext>
            </a:extLst>
          </p:cNvPr>
          <p:cNvSpPr>
            <a:spLocks noChangeArrowheads="1"/>
          </p:cNvSpPr>
          <p:nvPr/>
        </p:nvSpPr>
        <p:spPr bwMode="auto">
          <a:xfrm>
            <a:off x="0" y="-7709950"/>
            <a:ext cx="12191999" cy="15173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Accurate Weather Prediction:</a:t>
            </a:r>
            <a:r>
              <a:rPr kumimoji="0" lang="en-US" altLang="en-US" sz="2400" b="0" i="0" u="none" strike="noStrike" cap="none" normalizeH="0" baseline="0" dirty="0">
                <a:ln>
                  <a:noFill/>
                </a:ln>
                <a:solidFill>
                  <a:schemeClr val="tx1"/>
                </a:solidFill>
                <a:effectLst/>
                <a:latin typeface="Arial" panose="020B0604020202020204" pitchFamily="34" charset="0"/>
              </a:rPr>
              <a:t> Implemented machine learning models (Random Forest) to predict future weather conditions using historical and real-time data.</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Real-Time Data Integration:</a:t>
            </a:r>
            <a:r>
              <a:rPr kumimoji="0" lang="en-US" altLang="en-US" sz="2400" b="0" i="0" u="none" strike="noStrike" cap="none" normalizeH="0" baseline="0" dirty="0">
                <a:ln>
                  <a:noFill/>
                </a:ln>
                <a:solidFill>
                  <a:schemeClr val="tx1"/>
                </a:solidFill>
                <a:effectLst/>
                <a:latin typeface="Arial" panose="020B0604020202020204" pitchFamily="34" charset="0"/>
              </a:rPr>
              <a:t> Used the </a:t>
            </a:r>
            <a:r>
              <a:rPr kumimoji="0" lang="en-US" altLang="en-US" sz="2400" b="0" i="0" u="none" strike="noStrike" cap="none" normalizeH="0" baseline="0" dirty="0" err="1">
                <a:ln>
                  <a:noFill/>
                </a:ln>
                <a:solidFill>
                  <a:schemeClr val="tx1"/>
                </a:solidFill>
                <a:effectLst/>
                <a:latin typeface="Arial" panose="020B0604020202020204" pitchFamily="34" charset="0"/>
              </a:rPr>
              <a:t>OpenWeatherMap</a:t>
            </a:r>
            <a:r>
              <a:rPr kumimoji="0" lang="en-US" altLang="en-US" sz="2400" b="0" i="0" u="none" strike="noStrike" cap="none" normalizeH="0" baseline="0" dirty="0">
                <a:ln>
                  <a:noFill/>
                </a:ln>
                <a:solidFill>
                  <a:schemeClr val="tx1"/>
                </a:solidFill>
                <a:effectLst/>
                <a:latin typeface="Arial" panose="020B0604020202020204" pitchFamily="34" charset="0"/>
              </a:rPr>
              <a:t> API to fetch current weather data, enhancing prediction accuracy.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Future Climate Trend Analysis:</a:t>
            </a:r>
            <a:r>
              <a:rPr kumimoji="0" lang="en-US" altLang="en-US" sz="2400" b="0" i="0" u="none" strike="noStrike" cap="none" normalizeH="0" baseline="0" dirty="0">
                <a:ln>
                  <a:noFill/>
                </a:ln>
                <a:solidFill>
                  <a:schemeClr val="tx1"/>
                </a:solidFill>
                <a:effectLst/>
                <a:latin typeface="Arial" panose="020B0604020202020204" pitchFamily="34" charset="0"/>
              </a:rPr>
              <a:t> Provided realistic future temperature and humidity variations, aiding in long-term climate assessments.</a:t>
            </a:r>
          </a:p>
          <a:p>
            <a:pPr marR="0" lvl="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    Carbon Emission Reduction: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800100" marR="0" lvl="1"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Arial" panose="020B0604020202020204" pitchFamily="34" charset="0"/>
              </a:rPr>
              <a:t>Helps optimize energy consumption for heating, cooling, and industrial applications. </a:t>
            </a:r>
          </a:p>
          <a:p>
            <a:pPr marL="800100" marR="0" lvl="1"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Arial" panose="020B0604020202020204" pitchFamily="34" charset="0"/>
              </a:rPr>
              <a:t>Supports sustainable urban planning and disaster preparedness.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Agricultural &amp; Environmental Benefits:</a:t>
            </a:r>
            <a:r>
              <a:rPr kumimoji="0" lang="en-US" altLang="en-US" sz="2400" b="0" i="0" u="none" strike="noStrike" cap="none" normalizeH="0" baseline="0" dirty="0">
                <a:ln>
                  <a:noFill/>
                </a:ln>
                <a:solidFill>
                  <a:schemeClr val="tx1"/>
                </a:solidFill>
                <a:effectLst/>
                <a:latin typeface="Arial" panose="020B0604020202020204" pitchFamily="34" charset="0"/>
              </a:rPr>
              <a:t> Assists in agricultural planning by predicting rainfall and temperature trends.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Potential Improvements: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800100" marR="0" lvl="1"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Arial" panose="020B0604020202020204" pitchFamily="34" charset="0"/>
              </a:rPr>
              <a:t>Integrating deep learning models for higher accuracy. </a:t>
            </a:r>
          </a:p>
          <a:p>
            <a:pPr marL="800100" marR="0" lvl="1"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Arial" panose="020B0604020202020204" pitchFamily="34" charset="0"/>
              </a:rPr>
              <a:t>Considering additional environmental factors like CO₂ levels and deforestation rates. </a:t>
            </a:r>
          </a:p>
        </p:txBody>
      </p:sp>
    </p:spTree>
    <p:extLst>
      <p:ext uri="{BB962C8B-B14F-4D97-AF65-F5344CB8AC3E}">
        <p14:creationId xmlns:p14="http://schemas.microsoft.com/office/powerpoint/2010/main" val="1176235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12EACBED-1CC2-B25B-A6C1-517EB2552ED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7EA9518-C121-D01C-B4CB-CE6731FEB324}"/>
              </a:ext>
            </a:extLst>
          </p:cNvPr>
          <p:cNvSpPr txBox="1"/>
          <p:nvPr/>
        </p:nvSpPr>
        <p:spPr>
          <a:xfrm>
            <a:off x="0" y="760214"/>
            <a:ext cx="6100916" cy="923330"/>
          </a:xfrm>
          <a:prstGeom prst="rect">
            <a:avLst/>
          </a:prstGeom>
          <a:noFill/>
        </p:spPr>
        <p:txBody>
          <a:bodyPr wrap="square">
            <a:spAutoFit/>
          </a:bodyPr>
          <a:lstStyle/>
          <a:p>
            <a:r>
              <a:rPr lang="en-IN" sz="5400" b="1" dirty="0">
                <a:latin typeface="+mj-lt"/>
              </a:rPr>
              <a:t>References</a:t>
            </a:r>
          </a:p>
        </p:txBody>
      </p:sp>
      <p:sp>
        <p:nvSpPr>
          <p:cNvPr id="8" name="TextBox 7">
            <a:extLst>
              <a:ext uri="{FF2B5EF4-FFF2-40B4-BE49-F238E27FC236}">
                <a16:creationId xmlns:a16="http://schemas.microsoft.com/office/drawing/2014/main" id="{45B80B4F-35EA-0081-C4EE-9D7887B600E1}"/>
              </a:ext>
            </a:extLst>
          </p:cNvPr>
          <p:cNvSpPr txBox="1"/>
          <p:nvPr/>
        </p:nvSpPr>
        <p:spPr>
          <a:xfrm>
            <a:off x="425245" y="2400972"/>
            <a:ext cx="7216526" cy="584775"/>
          </a:xfrm>
          <a:prstGeom prst="rect">
            <a:avLst/>
          </a:prstGeom>
          <a:noFill/>
        </p:spPr>
        <p:txBody>
          <a:bodyPr wrap="square">
            <a:spAutoFit/>
          </a:bodyPr>
          <a:lstStyle/>
          <a:p>
            <a:endParaRPr lang="en-IN" sz="3200" dirty="0">
              <a:latin typeface="+mj-lt"/>
            </a:endParaRPr>
          </a:p>
        </p:txBody>
      </p:sp>
      <p:sp>
        <p:nvSpPr>
          <p:cNvPr id="3" name="Rectangle 2">
            <a:extLst>
              <a:ext uri="{FF2B5EF4-FFF2-40B4-BE49-F238E27FC236}">
                <a16:creationId xmlns:a16="http://schemas.microsoft.com/office/drawing/2014/main" id="{FBB13488-70E2-70DC-F175-45F77D65E62C}"/>
              </a:ext>
            </a:extLst>
          </p:cNvPr>
          <p:cNvSpPr>
            <a:spLocks noChangeArrowheads="1"/>
          </p:cNvSpPr>
          <p:nvPr/>
        </p:nvSpPr>
        <p:spPr bwMode="auto">
          <a:xfrm>
            <a:off x="0" y="-6878791"/>
            <a:ext cx="12192000" cy="1375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The Rise of Machine Learning in Weather Forecasting</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The European Centre for Medium-Range Weather Forecasts (ECMWF) explores the integration of machine learning techniques in Earth system modeling. The article discusses using neural networks to better incorporate satellite observations and outlines a roadmap predicting the field's progression over the next decade.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hlinkClick r:id="rId3"/>
              </a:rPr>
              <a:t>ecmwf.int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An Examination of Daily CO₂ Emissions Prediction Through a Comparative Study</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This study evaluates the performance of 14 models in predicting daily CO₂ emissions across major polluting regions, including India. It highlights the importance of precise daily CO₂ emissions predictions for setting short-term mitigation targets, which is crucial for your project's goal of reducing emissions based on weather predictions.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hlinkClick r:id="rId4"/>
              </a:rPr>
              <a:t>link.springer.com</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359600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D2D54317-39FD-C345-8660-56B898C0603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124A6F4-258C-86B3-2CEC-20DE1093038B}"/>
              </a:ext>
            </a:extLst>
          </p:cNvPr>
          <p:cNvSpPr txBox="1"/>
          <p:nvPr/>
        </p:nvSpPr>
        <p:spPr>
          <a:xfrm>
            <a:off x="0" y="760214"/>
            <a:ext cx="6100916" cy="923330"/>
          </a:xfrm>
          <a:prstGeom prst="rect">
            <a:avLst/>
          </a:prstGeom>
          <a:noFill/>
        </p:spPr>
        <p:txBody>
          <a:bodyPr wrap="square">
            <a:spAutoFit/>
          </a:bodyPr>
          <a:lstStyle/>
          <a:p>
            <a:r>
              <a:rPr lang="en-IN" sz="5400" b="1" dirty="0">
                <a:latin typeface="+mj-lt"/>
              </a:rPr>
              <a:t>References</a:t>
            </a:r>
          </a:p>
        </p:txBody>
      </p:sp>
      <p:sp>
        <p:nvSpPr>
          <p:cNvPr id="8" name="TextBox 7">
            <a:extLst>
              <a:ext uri="{FF2B5EF4-FFF2-40B4-BE49-F238E27FC236}">
                <a16:creationId xmlns:a16="http://schemas.microsoft.com/office/drawing/2014/main" id="{685AF3F2-D9C3-6FC6-F621-2E634249E4A8}"/>
              </a:ext>
            </a:extLst>
          </p:cNvPr>
          <p:cNvSpPr txBox="1"/>
          <p:nvPr/>
        </p:nvSpPr>
        <p:spPr>
          <a:xfrm>
            <a:off x="425245" y="2400972"/>
            <a:ext cx="7216526" cy="584775"/>
          </a:xfrm>
          <a:prstGeom prst="rect">
            <a:avLst/>
          </a:prstGeom>
          <a:noFill/>
        </p:spPr>
        <p:txBody>
          <a:bodyPr wrap="square">
            <a:spAutoFit/>
          </a:bodyPr>
          <a:lstStyle/>
          <a:p>
            <a:endParaRPr lang="en-IN" sz="3200" dirty="0">
              <a:latin typeface="+mj-lt"/>
            </a:endParaRPr>
          </a:p>
        </p:txBody>
      </p:sp>
      <p:sp>
        <p:nvSpPr>
          <p:cNvPr id="3" name="Rectangle 2">
            <a:extLst>
              <a:ext uri="{FF2B5EF4-FFF2-40B4-BE49-F238E27FC236}">
                <a16:creationId xmlns:a16="http://schemas.microsoft.com/office/drawing/2014/main" id="{A468FFBA-85EA-E8EC-354B-7ADE7153E9DE}"/>
              </a:ext>
            </a:extLst>
          </p:cNvPr>
          <p:cNvSpPr>
            <a:spLocks noChangeArrowheads="1"/>
          </p:cNvSpPr>
          <p:nvPr/>
        </p:nvSpPr>
        <p:spPr bwMode="auto">
          <a:xfrm>
            <a:off x="0" y="-6555627"/>
            <a:ext cx="12192000" cy="13111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Machine Learning Approaches for Real-time Carbon Emission Prediction and Mitigation</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This research delves into applying various machine learning models to predict CO₂ emissions based on comprehensive datasets. It emphasizes the escalating global concern surrounding CO₂ emissions and their consequential impact on climate change, aligning with your project's objectives.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hlinkClick r:id="rId3"/>
              </a:rPr>
              <a:t>ieeexplore.ieee.org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Machine Learning in Weather Prediction and Climate Analyses</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This paper analyzes scientific articles concerning machine learning methods in climate and numerical weather prediction. It identifies common topics of interest and examines them in detail, providing insights that could inform the development of your machine learning models for weather prediction. </a:t>
            </a:r>
            <a:r>
              <a:rPr kumimoji="0" lang="en-US" altLang="en-US" sz="2400" b="0" i="0" u="none" strike="noStrike" cap="none" normalizeH="0" baseline="0" dirty="0">
                <a:ln>
                  <a:noFill/>
                </a:ln>
                <a:solidFill>
                  <a:schemeClr val="tx1"/>
                </a:solidFill>
                <a:effectLst/>
                <a:latin typeface="Arial" panose="020B0604020202020204" pitchFamily="34" charset="0"/>
                <a:hlinkClick r:id="rId4"/>
              </a:rPr>
              <a:t>mdpi.com</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16459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EFF9721D-78DA-3BFC-4D79-95BBC100828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DFA9491-1E0D-DA8F-5F4C-7A18EB9E8044}"/>
              </a:ext>
            </a:extLst>
          </p:cNvPr>
          <p:cNvSpPr txBox="1"/>
          <p:nvPr/>
        </p:nvSpPr>
        <p:spPr>
          <a:xfrm>
            <a:off x="0" y="760214"/>
            <a:ext cx="6100916" cy="923330"/>
          </a:xfrm>
          <a:prstGeom prst="rect">
            <a:avLst/>
          </a:prstGeom>
          <a:noFill/>
        </p:spPr>
        <p:txBody>
          <a:bodyPr wrap="square">
            <a:spAutoFit/>
          </a:bodyPr>
          <a:lstStyle/>
          <a:p>
            <a:r>
              <a:rPr lang="en-IN" sz="5400" b="1" dirty="0">
                <a:latin typeface="+mj-lt"/>
              </a:rPr>
              <a:t>Project link</a:t>
            </a:r>
          </a:p>
        </p:txBody>
      </p:sp>
      <p:sp>
        <p:nvSpPr>
          <p:cNvPr id="8" name="TextBox 7">
            <a:extLst>
              <a:ext uri="{FF2B5EF4-FFF2-40B4-BE49-F238E27FC236}">
                <a16:creationId xmlns:a16="http://schemas.microsoft.com/office/drawing/2014/main" id="{40BAC7EA-0DFC-4759-1F9E-28D6F2862A1D}"/>
              </a:ext>
            </a:extLst>
          </p:cNvPr>
          <p:cNvSpPr txBox="1"/>
          <p:nvPr/>
        </p:nvSpPr>
        <p:spPr>
          <a:xfrm>
            <a:off x="425244" y="2400972"/>
            <a:ext cx="10046111" cy="1569660"/>
          </a:xfrm>
          <a:prstGeom prst="rect">
            <a:avLst/>
          </a:prstGeom>
          <a:noFill/>
        </p:spPr>
        <p:txBody>
          <a:bodyPr wrap="square">
            <a:spAutoFit/>
          </a:bodyPr>
          <a:lstStyle/>
          <a:p>
            <a:r>
              <a:rPr lang="en-IN" sz="3200" dirty="0">
                <a:latin typeface="+mj-lt"/>
                <a:hlinkClick r:id="rId3"/>
              </a:rPr>
              <a:t>https://github.com/RahulDC03/Weather-Prediction/blob/main/Climate%20Prediction/weather_.ipynb</a:t>
            </a:r>
            <a:endParaRPr lang="en-IN" sz="3200" dirty="0">
              <a:latin typeface="+mj-lt"/>
            </a:endParaRPr>
          </a:p>
        </p:txBody>
      </p:sp>
      <p:sp>
        <p:nvSpPr>
          <p:cNvPr id="3" name="Rectangle 2">
            <a:extLst>
              <a:ext uri="{FF2B5EF4-FFF2-40B4-BE49-F238E27FC236}">
                <a16:creationId xmlns:a16="http://schemas.microsoft.com/office/drawing/2014/main" id="{A2E0F023-49BB-E6F8-B08E-9D6C39F6AAF8}"/>
              </a:ext>
            </a:extLst>
          </p:cNvPr>
          <p:cNvSpPr>
            <a:spLocks noChangeArrowheads="1"/>
          </p:cNvSpPr>
          <p:nvPr/>
        </p:nvSpPr>
        <p:spPr bwMode="auto">
          <a:xfrm>
            <a:off x="0" y="-4339636"/>
            <a:ext cx="12192000" cy="867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028662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D2CB39-E41A-D35D-27C3-2F9D75361CED}"/>
              </a:ext>
            </a:extLst>
          </p:cNvPr>
          <p:cNvSpPr txBox="1"/>
          <p:nvPr/>
        </p:nvSpPr>
        <p:spPr>
          <a:xfrm>
            <a:off x="0" y="696270"/>
            <a:ext cx="4562167" cy="769441"/>
          </a:xfrm>
          <a:prstGeom prst="rect">
            <a:avLst/>
          </a:prstGeom>
          <a:noFill/>
        </p:spPr>
        <p:txBody>
          <a:bodyPr wrap="square" rtlCol="0">
            <a:spAutoFit/>
          </a:bodyPr>
          <a:lstStyle/>
          <a:p>
            <a:pPr algn="ctr"/>
            <a:r>
              <a:rPr lang="en-US" sz="4400" b="1" dirty="0">
                <a:latin typeface="+mj-lt"/>
                <a:ea typeface="Calibri" panose="020F0502020204030204" pitchFamily="34" charset="0"/>
                <a:cs typeface="Calibri" panose="020F0502020204030204" pitchFamily="34" charset="0"/>
              </a:rPr>
              <a:t>Introduction</a:t>
            </a:r>
            <a:endParaRPr lang="en-IN" sz="4400" b="1" dirty="0">
              <a:latin typeface="+mj-lt"/>
              <a:ea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A0EF213F-F42E-5DA4-DA8D-10B668A4C6BE}"/>
              </a:ext>
            </a:extLst>
          </p:cNvPr>
          <p:cNvSpPr>
            <a:spLocks noChangeArrowheads="1"/>
          </p:cNvSpPr>
          <p:nvPr/>
        </p:nvSpPr>
        <p:spPr bwMode="auto">
          <a:xfrm>
            <a:off x="709767" y="1403054"/>
            <a:ext cx="11215533" cy="6412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buFont typeface="+mj-lt"/>
              <a:buAutoNum type="arabicPeriod"/>
            </a:pPr>
            <a:r>
              <a:rPr lang="en-US" sz="2400" b="1" dirty="0"/>
              <a:t>Background</a:t>
            </a:r>
          </a:p>
          <a:p>
            <a:pPr marL="342900" indent="-342900">
              <a:buFont typeface="Arial" panose="020B0604020202020204" pitchFamily="34" charset="0"/>
              <a:buChar char="•"/>
            </a:pPr>
            <a:r>
              <a:rPr lang="en-US" sz="2400" dirty="0"/>
              <a:t>Climate change causes rising temperatures, extreme weather, and increased CO₂ emissions, making accurate weather prediction essential.</a:t>
            </a:r>
          </a:p>
          <a:p>
            <a:pPr marL="342900" indent="-342900">
              <a:buFont typeface="Arial" panose="020B0604020202020204" pitchFamily="34" charset="0"/>
              <a:buChar char="•"/>
            </a:pPr>
            <a:r>
              <a:rPr lang="en-US" sz="2400" dirty="0"/>
              <a:t>Traditional forecasting methods like Numerical Weather Prediction (NWP) require high computational power and often lack precision.</a:t>
            </a:r>
          </a:p>
          <a:p>
            <a:pPr marL="342900" indent="-342900">
              <a:buFont typeface="Arial" panose="020B0604020202020204" pitchFamily="34" charset="0"/>
              <a:buChar char="•"/>
            </a:pPr>
            <a:r>
              <a:rPr lang="en-US" sz="2400" dirty="0"/>
              <a:t>Machine Learning (ML) enhances weather forecasting by analyzing historical and real-time data for better accuracy.</a:t>
            </a:r>
          </a:p>
          <a:p>
            <a:pPr marL="342900" indent="-342900">
              <a:buFont typeface="Arial" panose="020B0604020202020204" pitchFamily="34" charset="0"/>
              <a:buChar char="•"/>
            </a:pPr>
            <a:r>
              <a:rPr lang="en-US" sz="2400" dirty="0"/>
              <a:t>ML models such as Artificial Neural Networks (ANNs), Long Short-Term Memory (LSTM), and Random Forest improve predictions of temperature, humidity, and air quality.</a:t>
            </a:r>
          </a:p>
          <a:p>
            <a:pPr marL="342900" indent="-342900">
              <a:buFont typeface="Arial" panose="020B0604020202020204" pitchFamily="34" charset="0"/>
              <a:buChar char="•"/>
            </a:pPr>
            <a:r>
              <a:rPr lang="en-US" sz="2400" dirty="0"/>
              <a:t>ML-based analytics can help reduce CO₂ emissions by optimizing energy use, transportation, and industrial activities.</a:t>
            </a:r>
          </a:p>
          <a:p>
            <a:pPr marL="342900" indent="-342900">
              <a:buFont typeface="Arial" panose="020B0604020202020204" pitchFamily="34" charset="0"/>
              <a:buChar char="•"/>
            </a:pPr>
            <a:r>
              <a:rPr lang="en-US" sz="2400" dirty="0"/>
              <a:t>Integrating ML with big data, IoT sensors, and satellite imagery can create more efficient forecasting models for better decision-making and sustainability.</a:t>
            </a:r>
          </a:p>
          <a:p>
            <a:endParaRPr lang="en-US" dirty="0"/>
          </a:p>
          <a:p>
            <a:pPr marL="0" marR="0" lvl="0" indent="0" algn="l" defTabSz="914400" rtl="0" eaLnBrk="0" fontAlgn="base" latinLnBrk="0" hangingPunct="0">
              <a:lnSpc>
                <a:spcPct val="100000"/>
              </a:lnSpc>
              <a:spcBef>
                <a:spcPct val="0"/>
              </a:spcBef>
              <a:spcAft>
                <a:spcPct val="0"/>
              </a:spcAft>
              <a:buClrTx/>
              <a:buSzTx/>
              <a:tabLst/>
            </a:pPr>
            <a:endParaRPr lang="en-IN" sz="2800" b="1" dirty="0">
              <a:latin typeface="+mj-lt"/>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1"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1132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AFA5D5-2607-40FB-64AF-75E80C8D5280}"/>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C2DDAE24-8AE6-DD8F-EA3B-3A4548D05A23}"/>
              </a:ext>
            </a:extLst>
          </p:cNvPr>
          <p:cNvSpPr>
            <a:spLocks noChangeArrowheads="1"/>
          </p:cNvSpPr>
          <p:nvPr/>
        </p:nvSpPr>
        <p:spPr bwMode="auto">
          <a:xfrm>
            <a:off x="709767" y="992719"/>
            <a:ext cx="11215533" cy="723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2.Problem Statement</a:t>
            </a:r>
          </a:p>
          <a:p>
            <a:pPr>
              <a:buFont typeface="Arial" panose="020B0604020202020204" pitchFamily="34" charset="0"/>
              <a:buChar char="•"/>
            </a:pPr>
            <a:r>
              <a:rPr lang="en-US" sz="2400" dirty="0"/>
              <a:t>Climate patterns are becoming increasingly unpredictable, making traditional forecasting methods less reliable.</a:t>
            </a:r>
          </a:p>
          <a:p>
            <a:pPr>
              <a:buFont typeface="Arial" panose="020B0604020202020204" pitchFamily="34" charset="0"/>
              <a:buChar char="•"/>
            </a:pPr>
            <a:r>
              <a:rPr lang="en-US" sz="2400" dirty="0"/>
              <a:t>Rising CO₂ emissions are contributing to environmental degradation, necessitating data-driven approaches to minimize carbon footprints.</a:t>
            </a:r>
          </a:p>
          <a:p>
            <a:pPr>
              <a:buFont typeface="Arial" panose="020B0604020202020204" pitchFamily="34" charset="0"/>
              <a:buChar char="•"/>
            </a:pPr>
            <a:r>
              <a:rPr lang="en-US" sz="2400" dirty="0"/>
              <a:t>The goal of this project is to develop an ML-based weather prediction model that uses current and historical weather data to forecast future climate conditions.</a:t>
            </a:r>
          </a:p>
          <a:p>
            <a:pPr>
              <a:buFont typeface="Arial" panose="020B0604020202020204" pitchFamily="34" charset="0"/>
              <a:buChar char="•"/>
            </a:pPr>
            <a:r>
              <a:rPr lang="en-US" sz="2400" dirty="0"/>
              <a:t>Additionally, the project aims to analyze predicted weather patterns to suggest actionable strategies for reducing CO₂ emissions.</a:t>
            </a:r>
          </a:p>
          <a:p>
            <a:r>
              <a:rPr lang="en-US" sz="2400" b="1" dirty="0"/>
              <a:t>3.Objectives and Goals</a:t>
            </a:r>
          </a:p>
          <a:p>
            <a:pPr>
              <a:buFont typeface="Arial" panose="020B0604020202020204" pitchFamily="34" charset="0"/>
              <a:buChar char="•"/>
            </a:pPr>
            <a:r>
              <a:rPr lang="en-US" sz="2400" dirty="0"/>
              <a:t>Develop an ML model for accurate and efficient weather forecasting.</a:t>
            </a:r>
          </a:p>
          <a:p>
            <a:pPr>
              <a:buFont typeface="Arial" panose="020B0604020202020204" pitchFamily="34" charset="0"/>
              <a:buChar char="•"/>
            </a:pPr>
            <a:r>
              <a:rPr lang="en-US" sz="2400" dirty="0"/>
              <a:t>Compare different ML algorithms to identify the most effective approach.</a:t>
            </a:r>
          </a:p>
          <a:p>
            <a:pPr>
              <a:buFont typeface="Arial" panose="020B0604020202020204" pitchFamily="34" charset="0"/>
              <a:buChar char="•"/>
            </a:pPr>
            <a:r>
              <a:rPr lang="en-US" sz="2400" dirty="0"/>
              <a:t>Use predictive insights to recommend strategies for reducing CO₂ emissions.</a:t>
            </a:r>
          </a:p>
          <a:p>
            <a:pPr>
              <a:buFont typeface="Arial" panose="020B0604020202020204" pitchFamily="34" charset="0"/>
              <a:buChar char="•"/>
            </a:pPr>
            <a:r>
              <a:rPr lang="en-US" sz="2400" dirty="0"/>
              <a:t>Support industries, policymakers, and environmental organizations in decision-making.</a:t>
            </a:r>
          </a:p>
          <a:p>
            <a:pPr>
              <a:buFont typeface="Arial" panose="020B0604020202020204" pitchFamily="34" charset="0"/>
              <a:buChar char="•"/>
            </a:pPr>
            <a:r>
              <a:rPr lang="en-US" sz="2400" dirty="0"/>
              <a:t>Enhance existing weather forecasting techniques through data-driven insights.</a:t>
            </a:r>
          </a:p>
          <a:p>
            <a:endParaRPr lang="en-US" sz="2400" dirty="0"/>
          </a:p>
          <a:p>
            <a:pPr marL="0" marR="0" lvl="0" indent="0" algn="l" defTabSz="914400" rtl="0" eaLnBrk="0" fontAlgn="base" latinLnBrk="0" hangingPunct="0">
              <a:lnSpc>
                <a:spcPct val="100000"/>
              </a:lnSpc>
              <a:spcBef>
                <a:spcPct val="0"/>
              </a:spcBef>
              <a:spcAft>
                <a:spcPct val="0"/>
              </a:spcAft>
              <a:buClrTx/>
              <a:buSzTx/>
              <a:tabLst/>
            </a:pPr>
            <a:endParaRPr lang="en-IN" sz="2800" b="1" dirty="0">
              <a:latin typeface="+mj-lt"/>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1"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3451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A5B93-285A-624B-1EE3-8E7FCD8DBDF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64F3F31-5B3A-13D3-6616-48293F065436}"/>
              </a:ext>
            </a:extLst>
          </p:cNvPr>
          <p:cNvSpPr txBox="1"/>
          <p:nvPr/>
        </p:nvSpPr>
        <p:spPr>
          <a:xfrm>
            <a:off x="562897" y="700854"/>
            <a:ext cx="6100916" cy="830997"/>
          </a:xfrm>
          <a:prstGeom prst="rect">
            <a:avLst/>
          </a:prstGeom>
          <a:noFill/>
        </p:spPr>
        <p:txBody>
          <a:bodyPr wrap="square">
            <a:spAutoFit/>
          </a:bodyPr>
          <a:lstStyle/>
          <a:p>
            <a:r>
              <a:rPr lang="en-IN" sz="4800" b="1" dirty="0">
                <a:latin typeface="+mj-lt"/>
                <a:ea typeface="Calibri" panose="020F0502020204030204" pitchFamily="34" charset="0"/>
                <a:cs typeface="Calibri" panose="020F0502020204030204" pitchFamily="34" charset="0"/>
              </a:rPr>
              <a:t>Methodology</a:t>
            </a:r>
          </a:p>
        </p:txBody>
      </p:sp>
      <p:sp>
        <p:nvSpPr>
          <p:cNvPr id="10" name="Rectangle 1">
            <a:extLst>
              <a:ext uri="{FF2B5EF4-FFF2-40B4-BE49-F238E27FC236}">
                <a16:creationId xmlns:a16="http://schemas.microsoft.com/office/drawing/2014/main" id="{610198DC-6167-AC8F-35C2-742A01E1C276}"/>
              </a:ext>
            </a:extLst>
          </p:cNvPr>
          <p:cNvSpPr>
            <a:spLocks noChangeArrowheads="1"/>
          </p:cNvSpPr>
          <p:nvPr/>
        </p:nvSpPr>
        <p:spPr bwMode="auto">
          <a:xfrm>
            <a:off x="462117" y="-2500584"/>
            <a:ext cx="11425084" cy="10618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pPr marL="457200" lvl="3" indent="-457200">
              <a:buFont typeface="Wingdings" panose="05000000000000000000" pitchFamily="2" charset="2"/>
              <a:buChar char="q"/>
            </a:pPr>
            <a:r>
              <a:rPr lang="en-US" sz="2400" b="1" dirty="0"/>
              <a:t>Data Sources:</a:t>
            </a:r>
          </a:p>
          <a:p>
            <a:pPr lvl="3">
              <a:buFont typeface="Arial" panose="020B0604020202020204" pitchFamily="34" charset="0"/>
              <a:buChar char="•"/>
            </a:pPr>
            <a:r>
              <a:rPr lang="en-US" sz="2400" b="1" dirty="0" err="1"/>
              <a:t>OpenWeatherMap</a:t>
            </a:r>
            <a:r>
              <a:rPr lang="en-US" sz="2400" b="1" dirty="0"/>
              <a:t> API</a:t>
            </a:r>
            <a:r>
              <a:rPr lang="en-US" sz="2400" dirty="0"/>
              <a:t>: Provides real-time weather data, including temperature, humidity, pressure, and wind speed.</a:t>
            </a:r>
          </a:p>
          <a:p>
            <a:pPr lvl="3">
              <a:buFont typeface="Arial" panose="020B0604020202020204" pitchFamily="34" charset="0"/>
              <a:buChar char="•"/>
            </a:pPr>
            <a:r>
              <a:rPr lang="en-US" sz="2400" b="1" dirty="0"/>
              <a:t>Historical Weather Data</a:t>
            </a:r>
            <a:r>
              <a:rPr lang="en-US" sz="2400" dirty="0"/>
              <a:t>: Collected from CSV datasets containing past weather records.</a:t>
            </a:r>
          </a:p>
          <a:p>
            <a:pPr lvl="3">
              <a:buFont typeface="Arial" panose="020B0604020202020204" pitchFamily="34" charset="0"/>
              <a:buChar char="•"/>
            </a:pPr>
            <a:r>
              <a:rPr lang="en-US" sz="2400" b="1" dirty="0"/>
              <a:t>Carbon Emission Data</a:t>
            </a:r>
            <a:r>
              <a:rPr lang="en-US" sz="2400" dirty="0"/>
              <a:t>: Sourced from global environmental agencies and research institutions.</a:t>
            </a:r>
          </a:p>
          <a:p>
            <a:pPr marL="457200" lvl="3" indent="-457200">
              <a:buFont typeface="Wingdings" panose="05000000000000000000" pitchFamily="2" charset="2"/>
              <a:buChar char="q"/>
            </a:pPr>
            <a:r>
              <a:rPr lang="en-US" sz="2400" b="1" dirty="0"/>
              <a:t>Data Collection Methods:</a:t>
            </a:r>
          </a:p>
          <a:p>
            <a:pPr lvl="3">
              <a:buFont typeface="Arial" panose="020B0604020202020204" pitchFamily="34" charset="0"/>
              <a:buChar char="•"/>
            </a:pPr>
            <a:r>
              <a:rPr lang="en-US" sz="2400" dirty="0"/>
              <a:t>Real-time weather data is fetched using the </a:t>
            </a:r>
            <a:r>
              <a:rPr lang="en-US" sz="2400" dirty="0" err="1"/>
              <a:t>OpenWeatherMap</a:t>
            </a:r>
            <a:r>
              <a:rPr lang="en-US" sz="2400" dirty="0"/>
              <a:t> API.</a:t>
            </a:r>
          </a:p>
          <a:p>
            <a:pPr lvl="3">
              <a:buFont typeface="Arial" panose="020B0604020202020204" pitchFamily="34" charset="0"/>
              <a:buChar char="•"/>
            </a:pPr>
            <a:r>
              <a:rPr lang="en-US" sz="2400" dirty="0"/>
              <a:t>Historical weather data is read from CSV files containing structured records.</a:t>
            </a:r>
          </a:p>
          <a:p>
            <a:pPr lvl="3">
              <a:buFont typeface="Arial" panose="020B0604020202020204" pitchFamily="34" charset="0"/>
              <a:buChar char="•"/>
            </a:pPr>
            <a:r>
              <a:rPr lang="en-US" sz="2400" dirty="0"/>
              <a:t>Carbon emission statistics are obtained from governmental and environmental reports.</a:t>
            </a:r>
          </a:p>
          <a:p>
            <a:pPr lvl="0" eaLnBrk="0" fontAlgn="base" hangingPunct="0">
              <a:spcBef>
                <a:spcPct val="0"/>
              </a:spcBef>
              <a:spcAft>
                <a:spcPct val="0"/>
              </a:spcAft>
              <a:buClrTx/>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lvl="0" eaLnBrk="0" fontAlgn="base" hangingPunct="0">
              <a:spcBef>
                <a:spcPct val="0"/>
              </a:spcBef>
              <a:spcAft>
                <a:spcPct val="0"/>
              </a:spcAft>
              <a:buClrTx/>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497D14D6-99AA-3E58-1953-FC1BA147C534}"/>
              </a:ext>
            </a:extLst>
          </p:cNvPr>
          <p:cNvSpPr txBox="1"/>
          <p:nvPr/>
        </p:nvSpPr>
        <p:spPr>
          <a:xfrm>
            <a:off x="462116" y="1531851"/>
            <a:ext cx="7100733" cy="523220"/>
          </a:xfrm>
          <a:prstGeom prst="rect">
            <a:avLst/>
          </a:prstGeom>
          <a:noFill/>
        </p:spPr>
        <p:txBody>
          <a:bodyPr wrap="square">
            <a:spAutoFit/>
          </a:bodyPr>
          <a:lstStyle/>
          <a:p>
            <a:r>
              <a:rPr lang="en-IN" sz="2800" b="1" dirty="0">
                <a:latin typeface="+mj-lt"/>
                <a:ea typeface="Calibri" panose="020F0502020204030204" pitchFamily="34" charset="0"/>
                <a:cs typeface="Calibri" panose="020F0502020204030204" pitchFamily="34" charset="0"/>
              </a:rPr>
              <a:t>1.Data Collection and Preprocessing</a:t>
            </a:r>
          </a:p>
        </p:txBody>
      </p:sp>
    </p:spTree>
    <p:extLst>
      <p:ext uri="{BB962C8B-B14F-4D97-AF65-F5344CB8AC3E}">
        <p14:creationId xmlns:p14="http://schemas.microsoft.com/office/powerpoint/2010/main" val="734362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D62BB-30FB-8BBD-AF52-8E9391233D0F}"/>
            </a:ext>
          </a:extLst>
        </p:cNvPr>
        <p:cNvGrpSpPr/>
        <p:nvPr/>
      </p:nvGrpSpPr>
      <p:grpSpPr>
        <a:xfrm>
          <a:off x="0" y="0"/>
          <a:ext cx="0" cy="0"/>
          <a:chOff x="0" y="0"/>
          <a:chExt cx="0" cy="0"/>
        </a:xfrm>
      </p:grpSpPr>
      <p:sp>
        <p:nvSpPr>
          <p:cNvPr id="10" name="Rectangle 1">
            <a:extLst>
              <a:ext uri="{FF2B5EF4-FFF2-40B4-BE49-F238E27FC236}">
                <a16:creationId xmlns:a16="http://schemas.microsoft.com/office/drawing/2014/main" id="{08199C6F-18D3-D6CD-260F-52CA9FF6C4AA}"/>
              </a:ext>
            </a:extLst>
          </p:cNvPr>
          <p:cNvSpPr>
            <a:spLocks noChangeArrowheads="1"/>
          </p:cNvSpPr>
          <p:nvPr/>
        </p:nvSpPr>
        <p:spPr bwMode="auto">
          <a:xfrm>
            <a:off x="462116" y="977283"/>
            <a:ext cx="11369777"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200" b="1" dirty="0"/>
              <a:t>Data Preprocessing Techniques:</a:t>
            </a:r>
          </a:p>
          <a:p>
            <a:pPr>
              <a:buFont typeface="Arial" panose="020B0604020202020204" pitchFamily="34" charset="0"/>
              <a:buChar char="•"/>
            </a:pPr>
            <a:r>
              <a:rPr lang="en-US" sz="2400" b="1" dirty="0"/>
              <a:t>Handling Missing Values</a:t>
            </a:r>
            <a:r>
              <a:rPr lang="en-US" sz="2400" dirty="0"/>
              <a:t>: Removing rows with missing data.</a:t>
            </a:r>
          </a:p>
          <a:p>
            <a:pPr>
              <a:buFont typeface="Arial" panose="020B0604020202020204" pitchFamily="34" charset="0"/>
              <a:buChar char="•"/>
            </a:pPr>
            <a:r>
              <a:rPr lang="en-US" sz="2400" b="1" dirty="0"/>
              <a:t>Encoding Categorical Features</a:t>
            </a:r>
            <a:r>
              <a:rPr lang="en-US" sz="2400" dirty="0"/>
              <a:t>: Converting wind direction and rain prediction labels into numerical values using Label Encoding.</a:t>
            </a:r>
          </a:p>
          <a:p>
            <a:pPr>
              <a:buFont typeface="Arial" panose="020B0604020202020204" pitchFamily="34" charset="0"/>
              <a:buChar char="•"/>
            </a:pPr>
            <a:r>
              <a:rPr lang="en-US" sz="2400" b="1" dirty="0"/>
              <a:t>Feature Selection</a:t>
            </a:r>
            <a:r>
              <a:rPr lang="en-US" sz="2400" dirty="0"/>
              <a:t>: Selecting relevant features like temperature, humidity, pressure, wind speed, and direction.</a:t>
            </a:r>
          </a:p>
          <a:p>
            <a:pPr>
              <a:buFont typeface="Arial" panose="020B0604020202020204" pitchFamily="34" charset="0"/>
              <a:buChar char="•"/>
            </a:pPr>
            <a:r>
              <a:rPr lang="en-US" sz="2400" b="1" dirty="0"/>
              <a:t>Scaling</a:t>
            </a:r>
            <a:r>
              <a:rPr lang="en-US" sz="2400" dirty="0"/>
              <a:t>: Normalizing numerical features to improve model performance.</a:t>
            </a:r>
          </a:p>
          <a:p>
            <a:pPr lvl="0" eaLnBrk="0" fontAlgn="base" hangingPunct="0">
              <a:spcBef>
                <a:spcPct val="0"/>
              </a:spcBef>
              <a:spcAft>
                <a:spcPct val="0"/>
              </a:spcAft>
              <a:buClrTx/>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06030097-E47B-2BDC-8A29-A32352B394D1}"/>
              </a:ext>
            </a:extLst>
          </p:cNvPr>
          <p:cNvSpPr txBox="1"/>
          <p:nvPr/>
        </p:nvSpPr>
        <p:spPr>
          <a:xfrm>
            <a:off x="512507" y="3782643"/>
            <a:ext cx="7277099" cy="523220"/>
          </a:xfrm>
          <a:prstGeom prst="rect">
            <a:avLst/>
          </a:prstGeom>
          <a:noFill/>
        </p:spPr>
        <p:txBody>
          <a:bodyPr wrap="square">
            <a:spAutoFit/>
          </a:bodyPr>
          <a:lstStyle/>
          <a:p>
            <a:r>
              <a:rPr lang="en-IN" sz="2800" b="1" dirty="0">
                <a:latin typeface="+mj-lt"/>
                <a:ea typeface="Calibri" panose="020F0502020204030204" pitchFamily="34" charset="0"/>
                <a:cs typeface="Calibri" panose="020F0502020204030204" pitchFamily="34" charset="0"/>
              </a:rPr>
              <a:t>2.Model Selection and Development</a:t>
            </a:r>
          </a:p>
        </p:txBody>
      </p:sp>
      <p:sp>
        <p:nvSpPr>
          <p:cNvPr id="14" name="Rectangle 2">
            <a:extLst>
              <a:ext uri="{FF2B5EF4-FFF2-40B4-BE49-F238E27FC236}">
                <a16:creationId xmlns:a16="http://schemas.microsoft.com/office/drawing/2014/main" id="{6F02E065-AA56-99A3-8FE8-C5B3FBEAF746}"/>
              </a:ext>
            </a:extLst>
          </p:cNvPr>
          <p:cNvSpPr>
            <a:spLocks noChangeArrowheads="1"/>
          </p:cNvSpPr>
          <p:nvPr/>
        </p:nvSpPr>
        <p:spPr bwMode="auto">
          <a:xfrm>
            <a:off x="228600" y="2448019"/>
            <a:ext cx="11450893"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ClrTx/>
              <a:buFont typeface="Wingdings" panose="05000000000000000000" pitchFamily="2" charset="2"/>
              <a:buChar char="q"/>
            </a:pPr>
            <a:endParaRPr lang="en-IN" sz="2400" b="1" dirty="0"/>
          </a:p>
          <a:p>
            <a:pPr marL="285750" indent="-285750" eaLnBrk="0" fontAlgn="base" hangingPunct="0">
              <a:spcBef>
                <a:spcPct val="0"/>
              </a:spcBef>
              <a:spcAft>
                <a:spcPct val="0"/>
              </a:spcAft>
              <a:buClrTx/>
              <a:buFont typeface="Wingdings" panose="05000000000000000000" pitchFamily="2" charset="2"/>
              <a:buChar char="q"/>
            </a:pPr>
            <a:endParaRPr lang="en-IN" sz="2400" b="1" dirty="0"/>
          </a:p>
          <a:p>
            <a:pPr marL="285750" indent="-285750" eaLnBrk="0" fontAlgn="base" hangingPunct="0">
              <a:spcBef>
                <a:spcPct val="0"/>
              </a:spcBef>
              <a:spcAft>
                <a:spcPct val="0"/>
              </a:spcAft>
              <a:buClrTx/>
              <a:buFont typeface="Wingdings" panose="05000000000000000000" pitchFamily="2" charset="2"/>
              <a:buChar char="q"/>
            </a:pPr>
            <a:endParaRPr lang="en-IN" sz="2400" b="1" dirty="0"/>
          </a:p>
          <a:p>
            <a:pPr marL="285750" indent="-285750" eaLnBrk="0" fontAlgn="base" hangingPunct="0">
              <a:spcBef>
                <a:spcPct val="0"/>
              </a:spcBef>
              <a:spcAft>
                <a:spcPct val="0"/>
              </a:spcAft>
              <a:buClrTx/>
              <a:buFont typeface="Wingdings" panose="05000000000000000000" pitchFamily="2" charset="2"/>
              <a:buChar char="q"/>
            </a:pPr>
            <a:endParaRPr lang="en-IN" sz="2400" b="1" dirty="0"/>
          </a:p>
          <a:p>
            <a:pPr marL="285750" indent="-285750" eaLnBrk="0" fontAlgn="base" hangingPunct="0">
              <a:spcBef>
                <a:spcPct val="0"/>
              </a:spcBef>
              <a:spcAft>
                <a:spcPct val="0"/>
              </a:spcAft>
              <a:buClrTx/>
              <a:buFont typeface="Wingdings" panose="05000000000000000000" pitchFamily="2" charset="2"/>
              <a:buChar char="q"/>
            </a:pPr>
            <a:endParaRPr lang="en-IN" sz="2400" b="1" dirty="0"/>
          </a:p>
          <a:p>
            <a:pPr marL="285750" indent="-285750" eaLnBrk="0" fontAlgn="base" hangingPunct="0">
              <a:spcBef>
                <a:spcPct val="0"/>
              </a:spcBef>
              <a:spcAft>
                <a:spcPct val="0"/>
              </a:spcAft>
              <a:buClrTx/>
              <a:buFont typeface="Wingdings" panose="05000000000000000000" pitchFamily="2" charset="2"/>
              <a:buChar char="q"/>
            </a:pPr>
            <a:endParaRPr lang="en-IN" sz="2400" b="1" dirty="0"/>
          </a:p>
          <a:p>
            <a:pPr marL="285750" indent="-285750" eaLnBrk="0" fontAlgn="base" hangingPunct="0">
              <a:spcBef>
                <a:spcPct val="0"/>
              </a:spcBef>
              <a:spcAft>
                <a:spcPct val="0"/>
              </a:spcAft>
              <a:buClrTx/>
              <a:buFont typeface="Wingdings" panose="05000000000000000000" pitchFamily="2" charset="2"/>
              <a:buChar char="q"/>
            </a:pPr>
            <a:endParaRPr lang="en-IN" sz="2400" b="1" dirty="0"/>
          </a:p>
          <a:p>
            <a:pPr marL="342900" indent="-342900" eaLnBrk="0" fontAlgn="base" hangingPunct="0">
              <a:spcBef>
                <a:spcPct val="0"/>
              </a:spcBef>
              <a:spcAft>
                <a:spcPct val="0"/>
              </a:spcAft>
              <a:buClrTx/>
              <a:buFont typeface="Wingdings" panose="05000000000000000000" pitchFamily="2" charset="2"/>
              <a:buChar char="§"/>
            </a:pPr>
            <a:endParaRPr lang="en-US" sz="2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
        <p:nvSpPr>
          <p:cNvPr id="2" name="Rectangle 2">
            <a:extLst>
              <a:ext uri="{FF2B5EF4-FFF2-40B4-BE49-F238E27FC236}">
                <a16:creationId xmlns:a16="http://schemas.microsoft.com/office/drawing/2014/main" id="{ABCA7AAA-4FE3-657B-1E19-32C1CC95B75D}"/>
              </a:ext>
            </a:extLst>
          </p:cNvPr>
          <p:cNvSpPr>
            <a:spLocks noChangeArrowheads="1"/>
          </p:cNvSpPr>
          <p:nvPr/>
        </p:nvSpPr>
        <p:spPr bwMode="auto">
          <a:xfrm>
            <a:off x="228600" y="1692342"/>
            <a:ext cx="1160329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2800" b="1" dirty="0"/>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B0579EA4-7EFD-BA99-2BD1-A81B9C754C7C}"/>
              </a:ext>
            </a:extLst>
          </p:cNvPr>
          <p:cNvSpPr>
            <a:spLocks noChangeArrowheads="1"/>
          </p:cNvSpPr>
          <p:nvPr/>
        </p:nvSpPr>
        <p:spPr bwMode="auto">
          <a:xfrm>
            <a:off x="462116" y="970692"/>
            <a:ext cx="11217377" cy="686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ClrTx/>
              <a:buFont typeface="Wingdings" panose="05000000000000000000" pitchFamily="2" charset="2"/>
              <a:buChar char="q"/>
            </a:pPr>
            <a:endParaRPr lang="en-IN" sz="2400" b="1" dirty="0"/>
          </a:p>
          <a:p>
            <a:pPr eaLnBrk="0" fontAlgn="base" hangingPunct="0">
              <a:spcBef>
                <a:spcPct val="0"/>
              </a:spcBef>
              <a:spcAft>
                <a:spcPct val="0"/>
              </a:spcAft>
              <a:buClrTx/>
            </a:pPr>
            <a:endParaRPr lang="en-IN" sz="2400" b="1" dirty="0"/>
          </a:p>
          <a:p>
            <a:pPr eaLnBrk="0" fontAlgn="base" hangingPunct="0">
              <a:spcBef>
                <a:spcPct val="0"/>
              </a:spcBef>
              <a:spcAft>
                <a:spcPct val="0"/>
              </a:spcAft>
              <a:buClrTx/>
            </a:pPr>
            <a:endParaRPr lang="en-IN" sz="2400" b="1" dirty="0"/>
          </a:p>
          <a:p>
            <a:pPr marL="285750" indent="-285750" eaLnBrk="0" fontAlgn="base" hangingPunct="0">
              <a:spcBef>
                <a:spcPct val="0"/>
              </a:spcBef>
              <a:spcAft>
                <a:spcPct val="0"/>
              </a:spcAft>
              <a:buClrTx/>
              <a:buFont typeface="Wingdings" panose="05000000000000000000" pitchFamily="2" charset="2"/>
              <a:buChar char="q"/>
            </a:pPr>
            <a:endParaRPr lang="en-IN" sz="2400" b="1" dirty="0"/>
          </a:p>
          <a:p>
            <a:pPr marL="285750" indent="-285750" eaLnBrk="0" fontAlgn="base" hangingPunct="0">
              <a:spcBef>
                <a:spcPct val="0"/>
              </a:spcBef>
              <a:spcAft>
                <a:spcPct val="0"/>
              </a:spcAft>
              <a:buClrTx/>
              <a:buFont typeface="Wingdings" panose="05000000000000000000" pitchFamily="2" charset="2"/>
              <a:buChar char="q"/>
            </a:pPr>
            <a:endParaRPr lang="en-IN" sz="2400" b="1" dirty="0"/>
          </a:p>
          <a:p>
            <a:pPr marL="285750" indent="-285750" eaLnBrk="0" fontAlgn="base" hangingPunct="0">
              <a:spcBef>
                <a:spcPct val="0"/>
              </a:spcBef>
              <a:spcAft>
                <a:spcPct val="0"/>
              </a:spcAft>
              <a:buClrTx/>
              <a:buFont typeface="Wingdings" panose="05000000000000000000" pitchFamily="2" charset="2"/>
              <a:buChar char="q"/>
            </a:pPr>
            <a:endParaRPr lang="en-IN" sz="2400" b="1" dirty="0"/>
          </a:p>
          <a:p>
            <a:pPr marL="285750" indent="-285750" eaLnBrk="0" fontAlgn="base" hangingPunct="0">
              <a:spcBef>
                <a:spcPct val="0"/>
              </a:spcBef>
              <a:spcAft>
                <a:spcPct val="0"/>
              </a:spcAft>
              <a:buClrTx/>
              <a:buFont typeface="Wingdings" panose="05000000000000000000" pitchFamily="2" charset="2"/>
              <a:buChar char="q"/>
            </a:pPr>
            <a:endParaRPr lang="en-IN" sz="2400" b="1" dirty="0"/>
          </a:p>
          <a:p>
            <a:pPr marL="285750" indent="-285750" eaLnBrk="0" fontAlgn="base" hangingPunct="0">
              <a:spcBef>
                <a:spcPct val="0"/>
              </a:spcBef>
              <a:spcAft>
                <a:spcPct val="0"/>
              </a:spcAft>
              <a:buClrTx/>
              <a:buFont typeface="Wingdings" panose="05000000000000000000" pitchFamily="2" charset="2"/>
              <a:buChar char="q"/>
            </a:pPr>
            <a:endParaRPr lang="en-IN" sz="2400" b="1" dirty="0"/>
          </a:p>
          <a:p>
            <a:pPr marL="285750" indent="-285750" eaLnBrk="0" fontAlgn="base" hangingPunct="0">
              <a:spcBef>
                <a:spcPct val="0"/>
              </a:spcBef>
              <a:spcAft>
                <a:spcPct val="0"/>
              </a:spcAft>
              <a:buClrTx/>
              <a:buFont typeface="Wingdings" panose="05000000000000000000" pitchFamily="2" charset="2"/>
              <a:buChar char="q"/>
            </a:pPr>
            <a:endParaRPr lang="en-IN" sz="2400" b="1" dirty="0"/>
          </a:p>
          <a:p>
            <a:pPr marL="285750" indent="-285750" eaLnBrk="0" fontAlgn="base" hangingPunct="0">
              <a:spcBef>
                <a:spcPct val="0"/>
              </a:spcBef>
              <a:spcAft>
                <a:spcPct val="0"/>
              </a:spcAft>
              <a:buClrTx/>
              <a:buFont typeface="Wingdings" panose="05000000000000000000" pitchFamily="2" charset="2"/>
              <a:buChar char="q"/>
            </a:pPr>
            <a:r>
              <a:rPr lang="en-IN" sz="2400" b="1" dirty="0"/>
              <a:t>Reason for Model Selection:</a:t>
            </a:r>
          </a:p>
          <a:p>
            <a:pPr marL="342900" indent="-342900" eaLnBrk="0" fontAlgn="base" hangingPunct="0">
              <a:spcBef>
                <a:spcPct val="0"/>
              </a:spcBef>
              <a:spcAft>
                <a:spcPct val="0"/>
              </a:spcAft>
              <a:buClrTx/>
              <a:buFont typeface="Wingdings" panose="05000000000000000000" pitchFamily="2" charset="2"/>
              <a:buChar char="§"/>
            </a:pPr>
            <a:r>
              <a:rPr lang="en-US" sz="2400" dirty="0"/>
              <a:t>The choice of models is based on the nature of predictions:</a:t>
            </a:r>
          </a:p>
          <a:p>
            <a:pPr marL="342900" indent="-342900" eaLnBrk="0" fontAlgn="base" hangingPunct="0">
              <a:spcBef>
                <a:spcPct val="0"/>
              </a:spcBef>
              <a:spcAft>
                <a:spcPct val="0"/>
              </a:spcAft>
              <a:buClrTx/>
              <a:buFont typeface="Wingdings" panose="05000000000000000000" pitchFamily="2" charset="2"/>
              <a:buChar char="§"/>
            </a:pPr>
            <a:r>
              <a:rPr lang="en-US" sz="2400" b="1" dirty="0" err="1"/>
              <a:t>RandomForestClassifier</a:t>
            </a:r>
            <a:r>
              <a:rPr lang="en-US" sz="2400" dirty="0"/>
              <a:t>: Used for predicting whether it will rain the next day (binary classification problem).</a:t>
            </a:r>
          </a:p>
          <a:p>
            <a:pPr marL="342900" indent="-342900" eaLnBrk="0" fontAlgn="base" hangingPunct="0">
              <a:spcBef>
                <a:spcPct val="0"/>
              </a:spcBef>
              <a:spcAft>
                <a:spcPct val="0"/>
              </a:spcAft>
              <a:buClrTx/>
              <a:buFont typeface="Wingdings" panose="05000000000000000000" pitchFamily="2" charset="2"/>
              <a:buChar char="§"/>
            </a:pPr>
            <a:r>
              <a:rPr lang="en-US" sz="2400" b="1" dirty="0" err="1"/>
              <a:t>RandomForestRegressor</a:t>
            </a:r>
            <a:r>
              <a:rPr lang="en-US" sz="2400" dirty="0"/>
              <a:t>: Used for predicting future temperature and humidity based on historical trends (regression problem)</a:t>
            </a:r>
          </a:p>
          <a:p>
            <a:pPr marL="342900" indent="-342900" eaLnBrk="0" fontAlgn="base" hangingPunct="0">
              <a:spcBef>
                <a:spcPct val="0"/>
              </a:spcBef>
              <a:spcAft>
                <a:spcPct val="0"/>
              </a:spcAft>
              <a:buClrTx/>
              <a:buFont typeface="Wingdings" panose="05000000000000000000" pitchFamily="2" charset="2"/>
              <a:buChar char="§"/>
            </a:pPr>
            <a:endParaRPr lang="en-US" sz="2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24073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4B5CC-C9ED-0BC1-7C35-3D192E89FFE5}"/>
            </a:ext>
          </a:extLst>
        </p:cNvPr>
        <p:cNvGrpSpPr/>
        <p:nvPr/>
      </p:nvGrpSpPr>
      <p:grpSpPr>
        <a:xfrm>
          <a:off x="0" y="0"/>
          <a:ext cx="0" cy="0"/>
          <a:chOff x="0" y="0"/>
          <a:chExt cx="0" cy="0"/>
        </a:xfrm>
      </p:grpSpPr>
      <p:sp>
        <p:nvSpPr>
          <p:cNvPr id="10" name="Rectangle 1">
            <a:extLst>
              <a:ext uri="{FF2B5EF4-FFF2-40B4-BE49-F238E27FC236}">
                <a16:creationId xmlns:a16="http://schemas.microsoft.com/office/drawing/2014/main" id="{7489C231-8FC6-EA88-CB85-073E04C8194F}"/>
              </a:ext>
            </a:extLst>
          </p:cNvPr>
          <p:cNvSpPr>
            <a:spLocks noChangeArrowheads="1"/>
          </p:cNvSpPr>
          <p:nvPr/>
        </p:nvSpPr>
        <p:spPr bwMode="auto">
          <a:xfrm>
            <a:off x="462116" y="2116057"/>
            <a:ext cx="50526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lvl="0" eaLnBrk="0" fontAlgn="base" hangingPunct="0">
              <a:spcBef>
                <a:spcPct val="0"/>
              </a:spcBef>
              <a:spcAft>
                <a:spcPct val="0"/>
              </a:spcAft>
              <a:buClrTx/>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
        <p:nvSpPr>
          <p:cNvPr id="14" name="Rectangle 2">
            <a:extLst>
              <a:ext uri="{FF2B5EF4-FFF2-40B4-BE49-F238E27FC236}">
                <a16:creationId xmlns:a16="http://schemas.microsoft.com/office/drawing/2014/main" id="{118218EB-8948-369B-77C0-8439F6DB570C}"/>
              </a:ext>
            </a:extLst>
          </p:cNvPr>
          <p:cNvSpPr>
            <a:spLocks noChangeArrowheads="1"/>
          </p:cNvSpPr>
          <p:nvPr/>
        </p:nvSpPr>
        <p:spPr bwMode="auto">
          <a:xfrm>
            <a:off x="360107" y="3556014"/>
            <a:ext cx="11319386"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ClrTx/>
              <a:buFont typeface="Wingdings" panose="05000000000000000000" pitchFamily="2" charset="2"/>
              <a:buChar char="q"/>
            </a:pPr>
            <a:endParaRPr lang="en-IN" sz="2400" b="1" dirty="0"/>
          </a:p>
          <a:p>
            <a:pPr eaLnBrk="0" fontAlgn="base" hangingPunct="0">
              <a:spcBef>
                <a:spcPct val="0"/>
              </a:spcBef>
              <a:spcAft>
                <a:spcPct val="0"/>
              </a:spcAft>
              <a:buClrTx/>
            </a:pPr>
            <a:endParaRPr lang="en-US" sz="2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
        <p:nvSpPr>
          <p:cNvPr id="2" name="Rectangle 2">
            <a:extLst>
              <a:ext uri="{FF2B5EF4-FFF2-40B4-BE49-F238E27FC236}">
                <a16:creationId xmlns:a16="http://schemas.microsoft.com/office/drawing/2014/main" id="{DBB6D0F5-C3F8-A239-CC28-26AA299C47DD}"/>
              </a:ext>
            </a:extLst>
          </p:cNvPr>
          <p:cNvSpPr>
            <a:spLocks noChangeArrowheads="1"/>
          </p:cNvSpPr>
          <p:nvPr/>
        </p:nvSpPr>
        <p:spPr bwMode="auto">
          <a:xfrm>
            <a:off x="228600" y="-308206"/>
            <a:ext cx="11603293"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2400" b="1" dirty="0"/>
          </a:p>
          <a:p>
            <a:endParaRPr lang="en-US" sz="2400" b="1" dirty="0"/>
          </a:p>
          <a:p>
            <a:endParaRPr lang="en-US" sz="2400" b="1" dirty="0"/>
          </a:p>
          <a:p>
            <a:pPr marL="342900" indent="-342900">
              <a:buFont typeface="Wingdings" panose="05000000000000000000" pitchFamily="2" charset="2"/>
              <a:buChar char="q"/>
            </a:pPr>
            <a:r>
              <a:rPr lang="en-US" sz="2400" b="1" dirty="0"/>
              <a:t>Model Descriptions:</a:t>
            </a:r>
          </a:p>
          <a:p>
            <a:pPr>
              <a:buFont typeface="Arial" panose="020B0604020202020204" pitchFamily="34" charset="0"/>
              <a:buChar char="•"/>
            </a:pPr>
            <a:r>
              <a:rPr lang="en-US" sz="2400" b="1" dirty="0"/>
              <a:t>Random Forest Classifier</a:t>
            </a:r>
            <a:r>
              <a:rPr lang="en-US" sz="2400" dirty="0"/>
              <a:t>:</a:t>
            </a:r>
          </a:p>
          <a:p>
            <a:pPr marL="971550" lvl="1" indent="-514350">
              <a:buFont typeface="Courier New" panose="02070309020205020404" pitchFamily="49" charset="0"/>
              <a:buChar char="o"/>
            </a:pPr>
            <a:r>
              <a:rPr lang="en-US" sz="2400" dirty="0"/>
              <a:t>An ensemble learning method that uses multiple decision trees to classify rain predictions.</a:t>
            </a:r>
          </a:p>
          <a:p>
            <a:pPr marL="971550" lvl="1" indent="-514350">
              <a:buFont typeface="Courier New" panose="02070309020205020404" pitchFamily="49" charset="0"/>
              <a:buChar char="o"/>
            </a:pPr>
            <a:r>
              <a:rPr lang="en-US" sz="2400" dirty="0"/>
              <a:t>It reduces overfitting and improves accuracy compared to a single decision tree.</a:t>
            </a:r>
          </a:p>
          <a:p>
            <a:pPr>
              <a:buFont typeface="Arial" panose="020B0604020202020204" pitchFamily="34" charset="0"/>
              <a:buChar char="•"/>
            </a:pPr>
            <a:r>
              <a:rPr lang="en-US" sz="2400" b="1" dirty="0"/>
              <a:t>Random Forest Regressor</a:t>
            </a:r>
            <a:r>
              <a:rPr lang="en-US" sz="2400" dirty="0"/>
              <a:t>:</a:t>
            </a:r>
          </a:p>
          <a:p>
            <a:pPr marL="971550" lvl="1" indent="-514350">
              <a:buFont typeface="Courier New" panose="02070309020205020404" pitchFamily="49" charset="0"/>
              <a:buChar char="o"/>
            </a:pPr>
            <a:r>
              <a:rPr lang="en-US" sz="2400" dirty="0"/>
              <a:t>Predicts future weather parameters based on past trends.</a:t>
            </a:r>
          </a:p>
          <a:p>
            <a:pPr marL="971550" lvl="1" indent="-514350">
              <a:buFont typeface="Courier New" panose="02070309020205020404" pitchFamily="49" charset="0"/>
              <a:buChar char="o"/>
            </a:pPr>
            <a:r>
              <a:rPr lang="en-US" sz="2400" dirty="0"/>
              <a:t>Handles non-linear relationships and complex dependencies effectively.</a:t>
            </a:r>
          </a:p>
          <a:p>
            <a:endParaRPr lang="en-US" sz="2800" b="1" dirty="0"/>
          </a:p>
        </p:txBody>
      </p:sp>
      <p:sp>
        <p:nvSpPr>
          <p:cNvPr id="3" name="TextBox 2">
            <a:extLst>
              <a:ext uri="{FF2B5EF4-FFF2-40B4-BE49-F238E27FC236}">
                <a16:creationId xmlns:a16="http://schemas.microsoft.com/office/drawing/2014/main" id="{DB048527-6153-131B-C221-EBE5BFB530DA}"/>
              </a:ext>
            </a:extLst>
          </p:cNvPr>
          <p:cNvSpPr txBox="1"/>
          <p:nvPr/>
        </p:nvSpPr>
        <p:spPr>
          <a:xfrm>
            <a:off x="228600" y="4385387"/>
            <a:ext cx="6334432" cy="523220"/>
          </a:xfrm>
          <a:prstGeom prst="rect">
            <a:avLst/>
          </a:prstGeom>
          <a:noFill/>
        </p:spPr>
        <p:txBody>
          <a:bodyPr wrap="square">
            <a:spAutoFit/>
          </a:bodyPr>
          <a:lstStyle/>
          <a:p>
            <a:r>
              <a:rPr lang="en-IN" sz="2800" b="1" dirty="0">
                <a:latin typeface="+mj-lt"/>
                <a:ea typeface="Calibri" panose="020F0502020204030204" pitchFamily="34" charset="0"/>
                <a:cs typeface="Calibri" panose="020F0502020204030204" pitchFamily="34" charset="0"/>
              </a:rPr>
              <a:t>3.Evaluation Metrics</a:t>
            </a:r>
          </a:p>
        </p:txBody>
      </p:sp>
      <p:sp>
        <p:nvSpPr>
          <p:cNvPr id="4" name="Rectangle 3">
            <a:extLst>
              <a:ext uri="{FF2B5EF4-FFF2-40B4-BE49-F238E27FC236}">
                <a16:creationId xmlns:a16="http://schemas.microsoft.com/office/drawing/2014/main" id="{C1B62C8F-7DEA-A61C-7039-16C4B595F194}"/>
              </a:ext>
            </a:extLst>
          </p:cNvPr>
          <p:cNvSpPr>
            <a:spLocks noChangeArrowheads="1"/>
          </p:cNvSpPr>
          <p:nvPr/>
        </p:nvSpPr>
        <p:spPr bwMode="auto">
          <a:xfrm>
            <a:off x="562897" y="4802906"/>
            <a:ext cx="12038873"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indent="-342900">
              <a:buFont typeface="Wingdings" panose="05000000000000000000" pitchFamily="2" charset="2"/>
              <a:buChar char="q"/>
            </a:pPr>
            <a:r>
              <a:rPr lang="en-US" sz="2400" b="1" dirty="0"/>
              <a:t>Metrics Used and Justification:</a:t>
            </a:r>
          </a:p>
          <a:p>
            <a:pPr marL="342900" indent="-342900">
              <a:buFont typeface="Wingdings" panose="05000000000000000000" pitchFamily="2" charset="2"/>
              <a:buChar char="§"/>
            </a:pPr>
            <a:r>
              <a:rPr lang="en-US" sz="2400" b="1" dirty="0"/>
              <a:t>Mean Squared Error (MSE)</a:t>
            </a:r>
            <a:r>
              <a:rPr lang="en-US" sz="2400" dirty="0"/>
              <a:t>:</a:t>
            </a:r>
          </a:p>
          <a:p>
            <a:pPr marL="971550" lvl="1" indent="-514350">
              <a:buFont typeface="Courier New" panose="02070309020205020404" pitchFamily="49" charset="0"/>
              <a:buChar char="o"/>
            </a:pPr>
            <a:r>
              <a:rPr lang="en-US" sz="2400" dirty="0"/>
              <a:t>Used for regression models (temperature and humidity prediction).</a:t>
            </a:r>
          </a:p>
          <a:p>
            <a:pPr marL="971550" lvl="1" indent="-514350">
              <a:buFont typeface="Courier New" panose="02070309020205020404" pitchFamily="49" charset="0"/>
              <a:buChar char="o"/>
            </a:pPr>
            <a:r>
              <a:rPr lang="en-US" sz="2400" dirty="0"/>
              <a:t>Measures the average squared difference between actual and predicted values.</a:t>
            </a:r>
          </a:p>
          <a:p>
            <a:pPr marL="971550" lvl="1" indent="-514350">
              <a:buFont typeface="Courier New" panose="02070309020205020404" pitchFamily="49" charset="0"/>
              <a:buChar char="o"/>
            </a:pPr>
            <a:r>
              <a:rPr lang="en-US" sz="2400" dirty="0"/>
              <a:t>Lower MSE indicates better model performance.</a:t>
            </a:r>
          </a:p>
          <a:p>
            <a:pPr marR="0" lvl="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8473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502D9B-2BC3-C357-2F41-F037E4D14040}"/>
            </a:ext>
          </a:extLst>
        </p:cNvPr>
        <p:cNvGrpSpPr/>
        <p:nvPr/>
      </p:nvGrpSpPr>
      <p:grpSpPr>
        <a:xfrm>
          <a:off x="0" y="0"/>
          <a:ext cx="0" cy="0"/>
          <a:chOff x="0" y="0"/>
          <a:chExt cx="0" cy="0"/>
        </a:xfrm>
      </p:grpSpPr>
      <p:sp>
        <p:nvSpPr>
          <p:cNvPr id="10" name="Rectangle 1">
            <a:extLst>
              <a:ext uri="{FF2B5EF4-FFF2-40B4-BE49-F238E27FC236}">
                <a16:creationId xmlns:a16="http://schemas.microsoft.com/office/drawing/2014/main" id="{74D572CE-38A6-7B90-1A4C-32F3A1F2D9D9}"/>
              </a:ext>
            </a:extLst>
          </p:cNvPr>
          <p:cNvSpPr>
            <a:spLocks noChangeArrowheads="1"/>
          </p:cNvSpPr>
          <p:nvPr/>
        </p:nvSpPr>
        <p:spPr bwMode="auto">
          <a:xfrm>
            <a:off x="462116" y="2116057"/>
            <a:ext cx="50526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lvl="0" eaLnBrk="0" fontAlgn="base" hangingPunct="0">
              <a:spcBef>
                <a:spcPct val="0"/>
              </a:spcBef>
              <a:spcAft>
                <a:spcPct val="0"/>
              </a:spcAft>
              <a:buClrTx/>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
        <p:nvSpPr>
          <p:cNvPr id="14" name="Rectangle 2">
            <a:extLst>
              <a:ext uri="{FF2B5EF4-FFF2-40B4-BE49-F238E27FC236}">
                <a16:creationId xmlns:a16="http://schemas.microsoft.com/office/drawing/2014/main" id="{BF6AFDCC-0ED6-7056-8FA4-74B499204725}"/>
              </a:ext>
            </a:extLst>
          </p:cNvPr>
          <p:cNvSpPr>
            <a:spLocks noChangeArrowheads="1"/>
          </p:cNvSpPr>
          <p:nvPr/>
        </p:nvSpPr>
        <p:spPr bwMode="auto">
          <a:xfrm>
            <a:off x="360107" y="3556014"/>
            <a:ext cx="11319386"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ClrTx/>
              <a:buFont typeface="Wingdings" panose="05000000000000000000" pitchFamily="2" charset="2"/>
              <a:buChar char="q"/>
            </a:pPr>
            <a:endParaRPr lang="en-IN" sz="2400" b="1" dirty="0"/>
          </a:p>
          <a:p>
            <a:pPr eaLnBrk="0" fontAlgn="base" hangingPunct="0">
              <a:spcBef>
                <a:spcPct val="0"/>
              </a:spcBef>
              <a:spcAft>
                <a:spcPct val="0"/>
              </a:spcAft>
              <a:buClrTx/>
            </a:pPr>
            <a:endParaRPr lang="en-US" sz="24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
        <p:nvSpPr>
          <p:cNvPr id="2" name="Rectangle 2">
            <a:extLst>
              <a:ext uri="{FF2B5EF4-FFF2-40B4-BE49-F238E27FC236}">
                <a16:creationId xmlns:a16="http://schemas.microsoft.com/office/drawing/2014/main" id="{0C4FA17C-56EC-93C1-757B-20ED96B33AD6}"/>
              </a:ext>
            </a:extLst>
          </p:cNvPr>
          <p:cNvSpPr>
            <a:spLocks noChangeArrowheads="1"/>
          </p:cNvSpPr>
          <p:nvPr/>
        </p:nvSpPr>
        <p:spPr bwMode="auto">
          <a:xfrm>
            <a:off x="228600" y="1538453"/>
            <a:ext cx="11603293"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2400" b="1" dirty="0"/>
          </a:p>
          <a:p>
            <a:endParaRPr lang="en-US" sz="2400" b="1" dirty="0"/>
          </a:p>
          <a:p>
            <a:endParaRPr lang="en-US" sz="2800" b="1" dirty="0"/>
          </a:p>
        </p:txBody>
      </p:sp>
      <p:sp>
        <p:nvSpPr>
          <p:cNvPr id="6" name="Rectangle 2">
            <a:extLst>
              <a:ext uri="{FF2B5EF4-FFF2-40B4-BE49-F238E27FC236}">
                <a16:creationId xmlns:a16="http://schemas.microsoft.com/office/drawing/2014/main" id="{E3499CC9-F726-45CF-73A5-27192CFF5BD3}"/>
              </a:ext>
            </a:extLst>
          </p:cNvPr>
          <p:cNvSpPr>
            <a:spLocks noChangeArrowheads="1"/>
          </p:cNvSpPr>
          <p:nvPr/>
        </p:nvSpPr>
        <p:spPr bwMode="auto">
          <a:xfrm>
            <a:off x="0" y="-6971132"/>
            <a:ext cx="11963400" cy="13942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Accuracy Score</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514350" marR="0" lvl="0" indent="-5143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Arial" panose="020B0604020202020204" pitchFamily="34" charset="0"/>
              </a:rPr>
              <a:t>Used for classification models (rain prediction).</a:t>
            </a:r>
          </a:p>
          <a:p>
            <a:pPr marL="514350" marR="0" lvl="0" indent="-5143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Arial" panose="020B0604020202020204" pitchFamily="34" charset="0"/>
              </a:rPr>
              <a:t>Measures the proportion of correctly predicted instances.</a:t>
            </a:r>
          </a:p>
          <a:p>
            <a:pPr marL="514350" marR="0" lvl="0" indent="-5143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Arial" panose="020B0604020202020204" pitchFamily="34" charset="0"/>
              </a:rPr>
              <a:t>Ensures the model effectively classifies rain occurrences.</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r>
              <a:rPr lang="en-US" sz="2400" b="1" dirty="0"/>
              <a:t>4.Carbon Dioxide Emission Reduction Strategies</a:t>
            </a:r>
          </a:p>
          <a:p>
            <a:pPr marL="342900" indent="-342900">
              <a:buFont typeface="Wingdings" panose="05000000000000000000" pitchFamily="2" charset="2"/>
              <a:buChar char="q"/>
            </a:pPr>
            <a:r>
              <a:rPr lang="en-US" sz="2400" b="1" dirty="0"/>
              <a:t>Utilization of Predictions for Emission Reduction:</a:t>
            </a:r>
          </a:p>
          <a:p>
            <a:pPr>
              <a:buFont typeface="Arial" panose="020B0604020202020204" pitchFamily="34" charset="0"/>
              <a:buChar char="•"/>
            </a:pPr>
            <a:r>
              <a:rPr lang="en-US" sz="2400" b="1" dirty="0"/>
              <a:t>Smart Energy Usage</a:t>
            </a:r>
            <a:r>
              <a:rPr lang="en-US" sz="2400" dirty="0"/>
              <a:t>:</a:t>
            </a:r>
          </a:p>
          <a:p>
            <a:pPr marL="800100" lvl="1" indent="-342900">
              <a:buFont typeface="Courier New" panose="02070309020205020404" pitchFamily="49" charset="0"/>
              <a:buChar char="o"/>
            </a:pPr>
            <a:r>
              <a:rPr lang="en-US" sz="2400" dirty="0"/>
              <a:t>Forecasted temperature variations help optimize heating and cooling systems, reducing energy consumption.</a:t>
            </a:r>
          </a:p>
          <a:p>
            <a:pPr>
              <a:buFont typeface="Arial" panose="020B0604020202020204" pitchFamily="34" charset="0"/>
              <a:buChar char="•"/>
            </a:pPr>
            <a:r>
              <a:rPr lang="en-US" sz="2400" b="1" dirty="0"/>
              <a:t>Agricultural Planning</a:t>
            </a:r>
            <a:r>
              <a:rPr lang="en-US" sz="2400" dirty="0"/>
              <a:t>:</a:t>
            </a:r>
          </a:p>
          <a:p>
            <a:pPr marL="800100" lvl="1" indent="-342900">
              <a:buFont typeface="Courier New" panose="02070309020205020404" pitchFamily="49" charset="0"/>
              <a:buChar char="o"/>
            </a:pPr>
            <a:r>
              <a:rPr lang="en-US" sz="2400" dirty="0"/>
              <a:t>Predicted rainfall data assists farmers in irrigation scheduling, reducing water waste and excess fuel use.</a:t>
            </a:r>
          </a:p>
          <a:p>
            <a:pPr>
              <a:buFont typeface="Arial" panose="020B0604020202020204" pitchFamily="34" charset="0"/>
              <a:buChar char="•"/>
            </a:pPr>
            <a:r>
              <a:rPr lang="en-US" sz="2400" b="1" dirty="0"/>
              <a:t>Renewable Energy Efficiency</a:t>
            </a:r>
            <a:r>
              <a:rPr lang="en-US" sz="2400" dirty="0"/>
              <a:t>:</a:t>
            </a:r>
          </a:p>
          <a:p>
            <a:pPr marL="800100" lvl="1" indent="-342900">
              <a:buFont typeface="Courier New" panose="02070309020205020404" pitchFamily="49" charset="0"/>
              <a:buChar char="o"/>
            </a:pPr>
            <a:r>
              <a:rPr lang="en-US" sz="2400" dirty="0"/>
              <a:t>Wind and solar power generation can be adjusted based on predicted weather conditions to maximize energy 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7715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7" name="TextBox 6">
            <a:extLst>
              <a:ext uri="{FF2B5EF4-FFF2-40B4-BE49-F238E27FC236}">
                <a16:creationId xmlns:a16="http://schemas.microsoft.com/office/drawing/2014/main" id="{E9BD5779-74A6-8DEE-FF11-29346671C139}"/>
              </a:ext>
            </a:extLst>
          </p:cNvPr>
          <p:cNvSpPr txBox="1"/>
          <p:nvPr/>
        </p:nvSpPr>
        <p:spPr>
          <a:xfrm>
            <a:off x="356418" y="896637"/>
            <a:ext cx="8036467" cy="707886"/>
          </a:xfrm>
          <a:prstGeom prst="rect">
            <a:avLst/>
          </a:prstGeom>
          <a:noFill/>
        </p:spPr>
        <p:txBody>
          <a:bodyPr wrap="square">
            <a:spAutoFit/>
          </a:bodyPr>
          <a:lstStyle/>
          <a:p>
            <a:r>
              <a:rPr lang="en-IN" sz="4000" b="1" dirty="0">
                <a:latin typeface="+mj-lt"/>
                <a:ea typeface="Calibri" panose="020F0502020204030204" pitchFamily="34" charset="0"/>
                <a:cs typeface="Calibri" panose="020F0502020204030204" pitchFamily="34" charset="0"/>
              </a:rPr>
              <a:t>Implementation and Results</a:t>
            </a:r>
          </a:p>
        </p:txBody>
      </p:sp>
      <p:sp>
        <p:nvSpPr>
          <p:cNvPr id="9" name="TextBox 8">
            <a:extLst>
              <a:ext uri="{FF2B5EF4-FFF2-40B4-BE49-F238E27FC236}">
                <a16:creationId xmlns:a16="http://schemas.microsoft.com/office/drawing/2014/main" id="{07D823DE-9832-8ACC-ED03-116F995F15F7}"/>
              </a:ext>
            </a:extLst>
          </p:cNvPr>
          <p:cNvSpPr txBox="1"/>
          <p:nvPr/>
        </p:nvSpPr>
        <p:spPr>
          <a:xfrm>
            <a:off x="356417" y="1494546"/>
            <a:ext cx="6100916" cy="461665"/>
          </a:xfrm>
          <a:prstGeom prst="rect">
            <a:avLst/>
          </a:prstGeom>
          <a:noFill/>
        </p:spPr>
        <p:txBody>
          <a:bodyPr wrap="square">
            <a:spAutoFit/>
          </a:bodyPr>
          <a:lstStyle/>
          <a:p>
            <a:r>
              <a:rPr lang="en-IN" sz="2400" b="1" dirty="0">
                <a:latin typeface="+mj-lt"/>
                <a:ea typeface="Calibri" panose="020F0502020204030204" pitchFamily="34" charset="0"/>
                <a:cs typeface="Calibri" panose="020F0502020204030204" pitchFamily="34" charset="0"/>
              </a:rPr>
              <a:t>Implementation Details</a:t>
            </a:r>
          </a:p>
        </p:txBody>
      </p:sp>
      <p:sp>
        <p:nvSpPr>
          <p:cNvPr id="10" name="Rectangle 1">
            <a:extLst>
              <a:ext uri="{FF2B5EF4-FFF2-40B4-BE49-F238E27FC236}">
                <a16:creationId xmlns:a16="http://schemas.microsoft.com/office/drawing/2014/main" id="{4523911F-22B8-B24A-05E8-BEC25E6F8A32}"/>
              </a:ext>
            </a:extLst>
          </p:cNvPr>
          <p:cNvSpPr>
            <a:spLocks noChangeArrowheads="1"/>
          </p:cNvSpPr>
          <p:nvPr/>
        </p:nvSpPr>
        <p:spPr bwMode="auto">
          <a:xfrm>
            <a:off x="356419" y="-3028317"/>
            <a:ext cx="9340031" cy="1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endParaRPr lang="en-IN" sz="2400" b="1" dirty="0"/>
          </a:p>
          <a:p>
            <a:endParaRPr lang="en-IN" sz="2400" b="1" dirty="0"/>
          </a:p>
          <a:p>
            <a:endParaRPr lang="en-IN" sz="2400" b="1" dirty="0"/>
          </a:p>
          <a:p>
            <a:endParaRPr lang="en-IN" sz="2400" b="1" dirty="0"/>
          </a:p>
          <a:p>
            <a:endParaRPr lang="en-IN" sz="2400" b="1" dirty="0"/>
          </a:p>
          <a:p>
            <a:endParaRPr lang="en-IN" sz="2400" b="1" dirty="0"/>
          </a:p>
          <a:p>
            <a:endParaRPr lang="en-IN" sz="2400" b="1" dirty="0"/>
          </a:p>
          <a:p>
            <a:endParaRPr lang="en-IN" sz="2400" b="1" dirty="0"/>
          </a:p>
          <a:p>
            <a:pPr>
              <a:buFont typeface="Arial" panose="020B0604020202020204" pitchFamily="34" charset="0"/>
              <a:buChar char="•"/>
            </a:pPr>
            <a:endParaRPr lang="en-IN" sz="2400" dirty="0"/>
          </a:p>
          <a:p>
            <a:pPr marR="0" lvl="0" algn="l" defTabSz="914400" rtl="0" eaLnBrk="0" fontAlgn="base" latinLnBrk="0" hangingPunct="0">
              <a:lnSpc>
                <a:spcPct val="100000"/>
              </a:lnSpc>
              <a:spcBef>
                <a:spcPct val="0"/>
              </a:spcBef>
              <a:spcAft>
                <a:spcPct val="0"/>
              </a:spcAft>
              <a:buClrTx/>
              <a:buSzTx/>
              <a:tabLst/>
            </a:pPr>
            <a:endParaRPr lang="en-US" altLang="en-US" sz="2800" dirty="0">
              <a:solidFill>
                <a:schemeClr val="tx1"/>
              </a:solidFill>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rPr>
              <a:t>	</a:t>
            </a:r>
          </a:p>
          <a:p>
            <a:endParaRPr lang="en-IN" sz="2400" b="1" dirty="0"/>
          </a:p>
          <a:p>
            <a:endParaRPr lang="en-IN" sz="2400" b="1" dirty="0"/>
          </a:p>
          <a:p>
            <a:endParaRPr lang="en-IN" sz="2400" b="1" dirty="0"/>
          </a:p>
          <a:p>
            <a:endParaRPr lang="en-IN" sz="2400" b="1" dirty="0"/>
          </a:p>
          <a:p>
            <a:endParaRPr lang="en-IN" sz="2400" b="1" dirty="0"/>
          </a:p>
          <a:p>
            <a:pPr marR="0" lvl="0" algn="l" defTabSz="914400" rtl="0" eaLnBrk="0" fontAlgn="base" latinLnBrk="0" hangingPunct="0">
              <a:lnSpc>
                <a:spcPct val="100000"/>
              </a:lnSpc>
              <a:spcBef>
                <a:spcPct val="0"/>
              </a:spcBef>
              <a:spcAft>
                <a:spcPct val="0"/>
              </a:spcAft>
              <a:buClrTx/>
              <a:buSzTx/>
              <a:tabLst/>
            </a:pPr>
            <a:r>
              <a:rPr lang="en-US" altLang="en-US" sz="2800" dirty="0">
                <a:solidFill>
                  <a:schemeClr val="tx1"/>
                </a:solidFill>
                <a:latin typeface="+mj-lt"/>
                <a:ea typeface="Calibri" panose="020F0502020204030204" pitchFamily="34" charset="0"/>
                <a:cs typeface="Calibri" panose="020F0502020204030204" pitchFamily="34" charset="0"/>
              </a:rPr>
              <a:t>	</a:t>
            </a: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
        <p:nvSpPr>
          <p:cNvPr id="5" name="Rectangle 2">
            <a:extLst>
              <a:ext uri="{FF2B5EF4-FFF2-40B4-BE49-F238E27FC236}">
                <a16:creationId xmlns:a16="http://schemas.microsoft.com/office/drawing/2014/main" id="{6D1C94B4-BE20-CFCA-0F7B-EA782FE5DA19}"/>
              </a:ext>
            </a:extLst>
          </p:cNvPr>
          <p:cNvSpPr>
            <a:spLocks noChangeArrowheads="1"/>
          </p:cNvSpPr>
          <p:nvPr/>
        </p:nvSpPr>
        <p:spPr bwMode="auto">
          <a:xfrm>
            <a:off x="356416" y="-5775263"/>
            <a:ext cx="12282530" cy="12464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endParaRPr lang="en-IN" sz="2400" b="1" dirty="0"/>
          </a:p>
          <a:p>
            <a:r>
              <a:rPr lang="en-IN" sz="2400" b="1" dirty="0"/>
              <a:t>1. Software and Hardware Used</a:t>
            </a:r>
          </a:p>
          <a:p>
            <a:pPr marL="342900" indent="-342900">
              <a:buFont typeface="Wingdings" panose="05000000000000000000" pitchFamily="2" charset="2"/>
              <a:buChar char="q"/>
            </a:pPr>
            <a:r>
              <a:rPr lang="en-IN" sz="2400" b="1" dirty="0"/>
              <a:t> Software Requirements:</a:t>
            </a:r>
          </a:p>
          <a:p>
            <a:pPr>
              <a:buFont typeface="Arial" panose="020B0604020202020204" pitchFamily="34" charset="0"/>
              <a:buChar char="•"/>
            </a:pPr>
            <a:r>
              <a:rPr lang="en-IN" sz="2400" b="1" dirty="0"/>
              <a:t>Programming Language:</a:t>
            </a:r>
            <a:r>
              <a:rPr lang="en-IN" sz="2400" dirty="0"/>
              <a:t> Python</a:t>
            </a:r>
          </a:p>
          <a:p>
            <a:pPr>
              <a:buFont typeface="Arial" panose="020B0604020202020204" pitchFamily="34" charset="0"/>
              <a:buChar char="•"/>
            </a:pPr>
            <a:r>
              <a:rPr lang="en-IN" sz="2400" b="1" dirty="0"/>
              <a:t>Libraries Used:</a:t>
            </a:r>
            <a:r>
              <a:rPr lang="en-IN" sz="2400" dirty="0"/>
              <a:t> pandas, </a:t>
            </a:r>
            <a:r>
              <a:rPr lang="en-IN" sz="2400" dirty="0" err="1"/>
              <a:t>numpy</a:t>
            </a:r>
            <a:r>
              <a:rPr lang="en-IN" sz="2400" dirty="0"/>
              <a:t>, requests, </a:t>
            </a:r>
            <a:r>
              <a:rPr lang="en-IN" sz="2400" dirty="0" err="1"/>
              <a:t>sklearn</a:t>
            </a:r>
            <a:r>
              <a:rPr lang="en-IN" sz="2400" dirty="0"/>
              <a:t>, datetime, </a:t>
            </a:r>
            <a:r>
              <a:rPr lang="en-IN" sz="2400" dirty="0" err="1"/>
              <a:t>pytz</a:t>
            </a:r>
            <a:endParaRPr lang="en-IN" sz="2400" dirty="0"/>
          </a:p>
          <a:p>
            <a:pPr>
              <a:buFont typeface="Arial" panose="020B0604020202020204" pitchFamily="34" charset="0"/>
              <a:buChar char="•"/>
            </a:pPr>
            <a:r>
              <a:rPr lang="en-IN" sz="2400" b="1" dirty="0"/>
              <a:t>Machine Learning Algorithms:</a:t>
            </a:r>
            <a:r>
              <a:rPr lang="en-IN" sz="2400" dirty="0"/>
              <a:t> Random Forest Classifier &amp; Random Forest Regressor</a:t>
            </a:r>
          </a:p>
          <a:p>
            <a:pPr>
              <a:buFont typeface="Arial" panose="020B0604020202020204" pitchFamily="34" charset="0"/>
              <a:buChar char="•"/>
            </a:pPr>
            <a:r>
              <a:rPr lang="en-IN" sz="2400" b="1" dirty="0"/>
              <a:t>Weather Data Source:</a:t>
            </a:r>
            <a:r>
              <a:rPr lang="en-IN" sz="2400" dirty="0"/>
              <a:t> </a:t>
            </a:r>
            <a:r>
              <a:rPr lang="en-IN" sz="2400" dirty="0" err="1"/>
              <a:t>OpenWeatherMap</a:t>
            </a:r>
            <a:r>
              <a:rPr lang="en-IN" sz="2400" dirty="0"/>
              <a:t> API</a:t>
            </a:r>
          </a:p>
          <a:p>
            <a:pPr>
              <a:buFont typeface="Arial" panose="020B0604020202020204" pitchFamily="34" charset="0"/>
              <a:buChar char="•"/>
            </a:pPr>
            <a:r>
              <a:rPr lang="en-IN" sz="2400" b="1" dirty="0"/>
              <a:t>Development Environment:</a:t>
            </a:r>
            <a:r>
              <a:rPr lang="en-IN" sz="2400" dirty="0"/>
              <a:t> </a:t>
            </a:r>
            <a:r>
              <a:rPr lang="en-IN" sz="2400" dirty="0" err="1"/>
              <a:t>Jupyter</a:t>
            </a:r>
            <a:r>
              <a:rPr lang="en-IN" sz="2400" dirty="0"/>
              <a:t> Notebook or Google </a:t>
            </a:r>
            <a:r>
              <a:rPr lang="en-IN" sz="2400" dirty="0" err="1"/>
              <a:t>Colab</a:t>
            </a:r>
            <a:endParaRPr lang="en-IN" sz="2400" dirty="0"/>
          </a:p>
          <a:p>
            <a:pPr marL="342900" indent="-342900">
              <a:buFont typeface="Wingdings" panose="05000000000000000000" pitchFamily="2" charset="2"/>
              <a:buChar char="q"/>
            </a:pPr>
            <a:r>
              <a:rPr lang="en-IN" sz="2400" b="1" dirty="0"/>
              <a:t> Hardware Requirements:</a:t>
            </a:r>
          </a:p>
          <a:p>
            <a:pPr>
              <a:buFont typeface="Arial" panose="020B0604020202020204" pitchFamily="34" charset="0"/>
              <a:buChar char="•"/>
            </a:pPr>
            <a:r>
              <a:rPr lang="en-IN" sz="2400" b="1" dirty="0"/>
              <a:t>Processor:</a:t>
            </a:r>
            <a:r>
              <a:rPr lang="en-IN" sz="2400" dirty="0"/>
              <a:t> Intel Core i5/i7 or equivalent</a:t>
            </a:r>
          </a:p>
          <a:p>
            <a:pPr>
              <a:buFont typeface="Arial" panose="020B0604020202020204" pitchFamily="34" charset="0"/>
              <a:buChar char="•"/>
            </a:pPr>
            <a:r>
              <a:rPr lang="en-IN" sz="2400" b="1" dirty="0"/>
              <a:t>RAM:</a:t>
            </a:r>
            <a:r>
              <a:rPr lang="en-IN" sz="2400" dirty="0"/>
              <a:t> Minimum 8GB (Recommended: 16GB for faster computation)</a:t>
            </a:r>
          </a:p>
          <a:p>
            <a:pPr>
              <a:buFont typeface="Arial" panose="020B0604020202020204" pitchFamily="34" charset="0"/>
              <a:buChar char="•"/>
            </a:pPr>
            <a:r>
              <a:rPr lang="en-IN" sz="2400" b="1" dirty="0"/>
              <a:t>Storage:</a:t>
            </a:r>
            <a:r>
              <a:rPr lang="en-IN" sz="2400" dirty="0"/>
              <a:t> Minimum 100GB for dataset storage and model training</a:t>
            </a:r>
          </a:p>
          <a:p>
            <a:pPr>
              <a:buFont typeface="Arial" panose="020B0604020202020204" pitchFamily="34" charset="0"/>
              <a:buChar char="•"/>
            </a:pPr>
            <a:r>
              <a:rPr lang="en-IN" sz="2400" b="1" dirty="0"/>
              <a:t>GPU (Optional):</a:t>
            </a:r>
            <a:r>
              <a:rPr lang="en-IN" sz="2400" dirty="0"/>
              <a:t> Recommended for large-scale deep learning models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552273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9162</TotalTime>
  <Words>6279</Words>
  <Application>Microsoft Office PowerPoint</Application>
  <PresentationFormat>Widescreen</PresentationFormat>
  <Paragraphs>1128</Paragraphs>
  <Slides>25</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Unicode MS</vt:lpstr>
      <vt:lpstr>Calibri</vt:lpstr>
      <vt:lpstr>Courier New</vt:lpstr>
      <vt:lpstr>Symbol</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dileep chandran</cp:lastModifiedBy>
  <cp:revision>365</cp:revision>
  <dcterms:modified xsi:type="dcterms:W3CDTF">2025-02-14T11:51:10Z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