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2" r:id="rId6"/>
    <p:sldId id="263" r:id="rId7"/>
    <p:sldId id="260" r:id="rId8"/>
    <p:sldId id="261"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5" r:id="rId27"/>
    <p:sldId id="286" r:id="rId28"/>
    <p:sldId id="287" r:id="rId29"/>
    <p:sldId id="288" r:id="rId30"/>
    <p:sldId id="290" r:id="rId31"/>
    <p:sldId id="289" r:id="rId32"/>
    <p:sldId id="291" r:id="rId33"/>
    <p:sldId id="292" r:id="rId34"/>
    <p:sldId id="293" r:id="rId35"/>
    <p:sldId id="295" r:id="rId36"/>
    <p:sldId id="296" r:id="rId37"/>
    <p:sldId id="266"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944" autoAdjust="0"/>
  </p:normalViewPr>
  <p:slideViewPr>
    <p:cSldViewPr>
      <p:cViewPr>
        <p:scale>
          <a:sx n="90" d="100"/>
          <a:sy n="90" d="100"/>
        </p:scale>
        <p:origin x="-1234"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119C07-52C9-464F-A4CB-B9AB1550B1CC}"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8382C-3895-416E-A39E-76908200239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119C07-52C9-464F-A4CB-B9AB1550B1CC}"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8382C-3895-416E-A39E-76908200239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119C07-52C9-464F-A4CB-B9AB1550B1CC}"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8382C-3895-416E-A39E-76908200239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119C07-52C9-464F-A4CB-B9AB1550B1CC}"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8382C-3895-416E-A39E-76908200239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4119C07-52C9-464F-A4CB-B9AB1550B1CC}"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8382C-3895-416E-A39E-76908200239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119C07-52C9-464F-A4CB-B9AB1550B1CC}"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8382C-3895-416E-A39E-769082002390}"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119C07-52C9-464F-A4CB-B9AB1550B1CC}" type="datetimeFigureOut">
              <a:rPr lang="en-IN" smtClean="0"/>
              <a:t>18-11-2020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E8382C-3895-416E-A39E-76908200239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119C07-52C9-464F-A4CB-B9AB1550B1CC}" type="datetimeFigureOut">
              <a:rPr lang="en-IN" smtClean="0"/>
              <a:t>18-11-2020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E8382C-3895-416E-A39E-76908200239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9C07-52C9-464F-A4CB-B9AB1550B1CC}" type="datetimeFigureOut">
              <a:rPr lang="en-IN" smtClean="0"/>
              <a:t>18-11-2020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E8382C-3895-416E-A39E-76908200239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4119C07-52C9-464F-A4CB-B9AB1550B1CC}" type="datetimeFigureOut">
              <a:rPr lang="en-IN" smtClean="0"/>
              <a:t>18-11-2020</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BE8382C-3895-416E-A39E-76908200239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119C07-52C9-464F-A4CB-B9AB1550B1CC}"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E8382C-3895-416E-A39E-76908200239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4119C07-52C9-464F-A4CB-B9AB1550B1CC}" type="datetimeFigureOut">
              <a:rPr lang="en-IN" smtClean="0"/>
              <a:t>18-11-2020</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BE8382C-3895-416E-A39E-76908200239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Earnings_before_interest_and_taxes" TargetMode="External"/><Relationship Id="rId2" Type="http://schemas.openxmlformats.org/officeDocument/2006/relationships/hyperlink" Target="https://en.wikipedia.org/wiki/Mathematical_model" TargetMode="External"/><Relationship Id="rId1" Type="http://schemas.openxmlformats.org/officeDocument/2006/relationships/slideLayout" Target="../slideLayouts/slideLayout2.xml"/><Relationship Id="rId4" Type="http://schemas.openxmlformats.org/officeDocument/2006/relationships/hyperlink" Target="https://en.wikipedia.org/wiki/Dat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0550" y="1942340"/>
            <a:ext cx="7772400" cy="2566780"/>
          </a:xfrm>
        </p:spPr>
        <p:txBody>
          <a:bodyPr>
            <a:noAutofit/>
          </a:bodyPr>
          <a:lstStyle/>
          <a:p>
            <a:r>
              <a:rPr lang="en-IN" sz="7200" dirty="0" smtClean="0"/>
              <a:t>PRICE OPTIMIZATION OF PRODUCTS </a:t>
            </a:r>
            <a:endParaRPr lang="en-IN" sz="7200" dirty="0"/>
          </a:p>
        </p:txBody>
      </p:sp>
      <p:sp>
        <p:nvSpPr>
          <p:cNvPr id="3" name="Subtitle 2"/>
          <p:cNvSpPr>
            <a:spLocks noGrp="1"/>
          </p:cNvSpPr>
          <p:nvPr>
            <p:ph type="subTitle" idx="1"/>
          </p:nvPr>
        </p:nvSpPr>
        <p:spPr/>
        <p:txBody>
          <a:bodyPr/>
          <a:lstStyle/>
          <a:p>
            <a:endParaRPr lang="en-IN"/>
          </a:p>
        </p:txBody>
      </p:sp>
      <p:sp>
        <p:nvSpPr>
          <p:cNvPr id="4" name="TextBox 3"/>
          <p:cNvSpPr txBox="1"/>
          <p:nvPr/>
        </p:nvSpPr>
        <p:spPr>
          <a:xfrm>
            <a:off x="93052" y="5373216"/>
            <a:ext cx="9036496" cy="1938992"/>
          </a:xfrm>
          <a:prstGeom prst="rect">
            <a:avLst/>
          </a:prstGeom>
          <a:noFill/>
        </p:spPr>
        <p:txBody>
          <a:bodyPr wrap="square" rtlCol="0">
            <a:spAutoFit/>
          </a:bodyPr>
          <a:lstStyle/>
          <a:p>
            <a:pPr algn="ctr"/>
            <a:r>
              <a:rPr lang="en-IN" sz="4000" b="1" dirty="0" smtClean="0">
                <a:solidFill>
                  <a:srgbClr val="002060"/>
                </a:solidFill>
              </a:rPr>
              <a:t>SUBMITTED TO :-MR. SHUBHAM VERMA</a:t>
            </a:r>
          </a:p>
          <a:p>
            <a:pPr algn="ctr"/>
            <a:r>
              <a:rPr lang="en-IN" sz="4000" b="1" dirty="0" smtClean="0">
                <a:solidFill>
                  <a:srgbClr val="002060"/>
                </a:solidFill>
              </a:rPr>
              <a:t>SUBMITTED By :-Rahul </a:t>
            </a:r>
            <a:r>
              <a:rPr lang="en-IN" sz="4000" b="1" dirty="0" err="1" smtClean="0">
                <a:solidFill>
                  <a:srgbClr val="002060"/>
                </a:solidFill>
              </a:rPr>
              <a:t>Nyati</a:t>
            </a:r>
            <a:r>
              <a:rPr lang="en-IN" sz="4000" b="1" dirty="0" smtClean="0">
                <a:solidFill>
                  <a:srgbClr val="002060"/>
                </a:solidFill>
              </a:rPr>
              <a:t> </a:t>
            </a:r>
          </a:p>
          <a:p>
            <a:pPr algn="ctr"/>
            <a:endParaRPr lang="en-IN" sz="4000" b="1" dirty="0">
              <a:solidFill>
                <a:srgbClr val="002060"/>
              </a:solidFill>
            </a:endParaRPr>
          </a:p>
        </p:txBody>
      </p:sp>
    </p:spTree>
    <p:extLst>
      <p:ext uri="{BB962C8B-B14F-4D97-AF65-F5344CB8AC3E}">
        <p14:creationId xmlns:p14="http://schemas.microsoft.com/office/powerpoint/2010/main" val="5541839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anim calcmode="lin" valueType="num">
                                      <p:cBhvr>
                                        <p:cTn id="1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1:-Study about the PRICE OPTIMIZATION </a:t>
            </a:r>
            <a:br>
              <a:rPr lang="en-IN" dirty="0"/>
            </a:br>
            <a:endParaRPr lang="en-GB" dirty="0"/>
          </a:p>
        </p:txBody>
      </p:sp>
      <p:sp>
        <p:nvSpPr>
          <p:cNvPr id="3" name="Content Placeholder 2"/>
          <p:cNvSpPr>
            <a:spLocks noGrp="1"/>
          </p:cNvSpPr>
          <p:nvPr>
            <p:ph idx="1"/>
          </p:nvPr>
        </p:nvSpPr>
        <p:spPr/>
        <p:txBody>
          <a:bodyPr>
            <a:noAutofit/>
          </a:bodyPr>
          <a:lstStyle/>
          <a:p>
            <a:pPr algn="just"/>
            <a:r>
              <a:rPr lang="en-US" sz="2400" dirty="0" smtClean="0"/>
              <a:t>     Price </a:t>
            </a:r>
            <a:r>
              <a:rPr lang="en-US" sz="2400" dirty="0"/>
              <a:t>optimization</a:t>
            </a:r>
            <a:r>
              <a:rPr lang="en-US" sz="2400" b="0" dirty="0"/>
              <a:t> is the use of </a:t>
            </a:r>
            <a:r>
              <a:rPr lang="en-US" sz="2400" b="0" dirty="0">
                <a:hlinkClick r:id="rId2" tooltip="Mathematical model"/>
              </a:rPr>
              <a:t>mathematical analysis</a:t>
            </a:r>
            <a:r>
              <a:rPr lang="en-US" sz="2400" b="0" dirty="0"/>
              <a:t> by a company to determine how customers will respond to different prices for its products and services through different </a:t>
            </a:r>
            <a:r>
              <a:rPr lang="en-US" sz="2400" b="0" dirty="0" err="1" smtClean="0"/>
              <a:t>channels.It</a:t>
            </a:r>
            <a:r>
              <a:rPr lang="en-US" sz="2400" b="0" dirty="0" smtClean="0"/>
              <a:t> </a:t>
            </a:r>
            <a:r>
              <a:rPr lang="en-US" sz="2400" b="0" dirty="0"/>
              <a:t>is also used to determine the prices that the company determines will best meet its objectives such as maximizing </a:t>
            </a:r>
            <a:r>
              <a:rPr lang="en-US" sz="2400" b="0" dirty="0">
                <a:hlinkClick r:id="rId3" tooltip="Earnings before interest and taxes"/>
              </a:rPr>
              <a:t>operating profit</a:t>
            </a:r>
            <a:r>
              <a:rPr lang="en-US" sz="2400" b="0" dirty="0" smtClean="0"/>
              <a:t>.</a:t>
            </a:r>
            <a:r>
              <a:rPr lang="en-US" sz="2400" b="0" dirty="0"/>
              <a:t> The </a:t>
            </a:r>
            <a:r>
              <a:rPr lang="en-US" sz="2400" b="0" dirty="0">
                <a:hlinkClick r:id="rId4" tooltip="Data"/>
              </a:rPr>
              <a:t>data</a:t>
            </a:r>
            <a:r>
              <a:rPr lang="en-US" sz="2400" b="0" dirty="0"/>
              <a:t> used in price optimization can include survey data, operating costs, inventories, and historic prices &amp; sales</a:t>
            </a:r>
            <a:r>
              <a:rPr lang="en-US" sz="2400" b="0" dirty="0" smtClean="0"/>
              <a:t>.</a:t>
            </a:r>
            <a:r>
              <a:rPr lang="en-US" sz="2400" b="0" dirty="0"/>
              <a:t> Price optimization practice has been implemented in industries including retail, banking, airlines, casinos, hotels, car rental, cruise lines and insurance </a:t>
            </a:r>
            <a:r>
              <a:rPr lang="en-US" sz="2400" b="0" dirty="0" smtClean="0"/>
              <a:t>industries.</a:t>
            </a:r>
            <a:endParaRPr lang="en-GB" sz="2400" dirty="0"/>
          </a:p>
        </p:txBody>
      </p:sp>
    </p:spTree>
    <p:extLst>
      <p:ext uri="{BB962C8B-B14F-4D97-AF65-F5344CB8AC3E}">
        <p14:creationId xmlns:p14="http://schemas.microsoft.com/office/powerpoint/2010/main" val="190322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1:-Study about the PRICE </a:t>
            </a:r>
            <a:r>
              <a:rPr lang="en-IN" dirty="0" smtClean="0"/>
              <a:t>OPTIMIZATION </a:t>
            </a:r>
            <a:r>
              <a:rPr lang="en-IN" dirty="0" err="1" smtClean="0"/>
              <a:t>cont</a:t>
            </a:r>
            <a:r>
              <a:rPr lang="en-IN" dirty="0" smtClean="0"/>
              <a:t>……</a:t>
            </a:r>
            <a:endParaRPr lang="en-GB" dirty="0"/>
          </a:p>
        </p:txBody>
      </p:sp>
      <p:sp>
        <p:nvSpPr>
          <p:cNvPr id="3" name="Content Placeholder 2"/>
          <p:cNvSpPr>
            <a:spLocks noGrp="1"/>
          </p:cNvSpPr>
          <p:nvPr>
            <p:ph idx="1"/>
          </p:nvPr>
        </p:nvSpPr>
        <p:spPr/>
        <p:txBody>
          <a:bodyPr>
            <a:normAutofit lnSpcReduction="10000"/>
          </a:bodyPr>
          <a:lstStyle/>
          <a:p>
            <a:r>
              <a:rPr lang="en-US" sz="3200" b="0" dirty="0"/>
              <a:t>Mathematically speaking, the price elasticity of demand is defined to be the percentage change in quantity demanded, </a:t>
            </a:r>
            <a:r>
              <a:rPr lang="en-US" sz="3200" b="0" dirty="0" err="1"/>
              <a:t>q,divided</a:t>
            </a:r>
            <a:r>
              <a:rPr lang="en-US" sz="3200" b="0" dirty="0"/>
              <a:t> by the percentage change in price, p. The formula for the price elasticity (ǫ) is</a:t>
            </a:r>
            <a:r>
              <a:rPr lang="en-US" sz="3200" b="0" dirty="0" smtClean="0"/>
              <a:t>:</a:t>
            </a:r>
          </a:p>
          <a:p>
            <a:r>
              <a:rPr lang="en-US" sz="3200" b="0" dirty="0"/>
              <a:t> </a:t>
            </a:r>
            <a:r>
              <a:rPr lang="en-US" sz="3200" b="0" dirty="0" smtClean="0"/>
              <a:t>                         </a:t>
            </a:r>
            <a:r>
              <a:rPr lang="en-US" sz="3600" b="0" dirty="0" smtClean="0"/>
              <a:t>𝑒</a:t>
            </a:r>
            <a:r>
              <a:rPr lang="en-US" sz="3600" b="0" dirty="0"/>
              <a:t>=%Δ</a:t>
            </a:r>
            <a:r>
              <a:rPr lang="en-US" sz="3600" b="0" dirty="0" smtClean="0"/>
              <a:t>𝑄/%</a:t>
            </a:r>
            <a:r>
              <a:rPr lang="en-US" sz="3600" b="0" dirty="0"/>
              <a:t>Δ𝑃</a:t>
            </a:r>
          </a:p>
          <a:p>
            <a:endParaRPr lang="en-GB" dirty="0"/>
          </a:p>
        </p:txBody>
      </p:sp>
    </p:spTree>
    <p:extLst>
      <p:ext uri="{BB962C8B-B14F-4D97-AF65-F5344CB8AC3E}">
        <p14:creationId xmlns:p14="http://schemas.microsoft.com/office/powerpoint/2010/main" val="2643267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2:-Data Collection</a:t>
            </a:r>
            <a:br>
              <a:rPr lang="en-IN" dirty="0"/>
            </a:br>
            <a:endParaRPr lang="en-GB" dirty="0"/>
          </a:p>
        </p:txBody>
      </p:sp>
      <p:sp>
        <p:nvSpPr>
          <p:cNvPr id="3" name="Content Placeholder 2"/>
          <p:cNvSpPr>
            <a:spLocks noGrp="1"/>
          </p:cNvSpPr>
          <p:nvPr>
            <p:ph idx="1"/>
          </p:nvPr>
        </p:nvSpPr>
        <p:spPr/>
        <p:txBody>
          <a:bodyPr>
            <a:normAutofit/>
          </a:bodyPr>
          <a:lstStyle/>
          <a:p>
            <a:r>
              <a:rPr lang="en-IN" sz="2400" b="0" dirty="0" smtClean="0"/>
              <a:t>     we collected the data from below link in my case the data contains 3 CSV Files which contains Transaction </a:t>
            </a:r>
            <a:r>
              <a:rPr lang="en-IN" sz="2400" b="0" dirty="0" err="1" smtClean="0"/>
              <a:t>Data,product</a:t>
            </a:r>
            <a:r>
              <a:rPr lang="en-IN" sz="2400" b="0" dirty="0" smtClean="0"/>
              <a:t> selling data ,and Transaction Details Data</a:t>
            </a:r>
          </a:p>
          <a:p>
            <a:r>
              <a:rPr lang="en-IN" sz="2400" b="0" dirty="0" smtClean="0"/>
              <a:t>Data Set Link :-</a:t>
            </a:r>
            <a:endParaRPr lang="en-GB" sz="2400" b="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3314700"/>
            <a:ext cx="7272808" cy="126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389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3:-Data Pre-processing </a:t>
            </a:r>
            <a:br>
              <a:rPr lang="en-IN" dirty="0"/>
            </a:br>
            <a:endParaRPr lang="en-GB" dirty="0"/>
          </a:p>
        </p:txBody>
      </p:sp>
      <p:sp>
        <p:nvSpPr>
          <p:cNvPr id="3" name="Content Placeholder 2"/>
          <p:cNvSpPr>
            <a:spLocks noGrp="1"/>
          </p:cNvSpPr>
          <p:nvPr>
            <p:ph idx="1"/>
          </p:nvPr>
        </p:nvSpPr>
        <p:spPr/>
        <p:txBody>
          <a:bodyPr>
            <a:normAutofit lnSpcReduction="10000"/>
          </a:bodyPr>
          <a:lstStyle/>
          <a:p>
            <a:r>
              <a:rPr lang="en-IN" sz="2400" b="0" dirty="0" smtClean="0"/>
              <a:t>We divide the Data pre-processing in to different </a:t>
            </a:r>
            <a:r>
              <a:rPr lang="en-IN" sz="2400" b="0" dirty="0" err="1" smtClean="0"/>
              <a:t>segements</a:t>
            </a:r>
            <a:r>
              <a:rPr lang="en-IN" sz="2400" b="0" dirty="0"/>
              <a:t> </a:t>
            </a:r>
            <a:r>
              <a:rPr lang="en-IN" sz="2400" b="0" dirty="0" smtClean="0"/>
              <a:t>like</a:t>
            </a:r>
          </a:p>
          <a:p>
            <a:r>
              <a:rPr lang="en-US" sz="2400" b="0" dirty="0" smtClean="0"/>
              <a:t>1.</a:t>
            </a:r>
            <a:r>
              <a:rPr lang="en-GB" sz="2400" b="0" dirty="0"/>
              <a:t> Loading the </a:t>
            </a:r>
            <a:r>
              <a:rPr lang="en-GB" sz="2400" b="0" dirty="0" smtClean="0"/>
              <a:t>dataset</a:t>
            </a:r>
            <a:endParaRPr lang="en-US" sz="2400" b="0" dirty="0" smtClean="0"/>
          </a:p>
          <a:p>
            <a:r>
              <a:rPr lang="en-US" sz="2400" b="0" dirty="0"/>
              <a:t>2</a:t>
            </a:r>
            <a:r>
              <a:rPr lang="en-US" sz="2400" b="0" dirty="0" smtClean="0"/>
              <a:t>.Dealing </a:t>
            </a:r>
            <a:r>
              <a:rPr lang="en-US" sz="2400" b="0" dirty="0"/>
              <a:t>with missing data</a:t>
            </a:r>
          </a:p>
          <a:p>
            <a:r>
              <a:rPr lang="en-US" sz="2400" b="0" dirty="0"/>
              <a:t>3</a:t>
            </a:r>
            <a:r>
              <a:rPr lang="en-US" sz="2400" b="0" dirty="0" smtClean="0"/>
              <a:t>.Classifying </a:t>
            </a:r>
            <a:r>
              <a:rPr lang="en-US" sz="2400" b="0" dirty="0"/>
              <a:t>the dependent and Independent Variables</a:t>
            </a:r>
            <a:endParaRPr lang="en-US" sz="2400" dirty="0"/>
          </a:p>
          <a:p>
            <a:r>
              <a:rPr lang="en-US" sz="2400" b="0" dirty="0" smtClean="0"/>
              <a:t>4.Dealing </a:t>
            </a:r>
            <a:r>
              <a:rPr lang="en-US" sz="2400" b="0" dirty="0"/>
              <a:t>with categorical data</a:t>
            </a:r>
          </a:p>
          <a:p>
            <a:r>
              <a:rPr lang="en-US" sz="2400" b="0" dirty="0"/>
              <a:t>5</a:t>
            </a:r>
            <a:r>
              <a:rPr lang="en-US" sz="2400" b="0" dirty="0" smtClean="0"/>
              <a:t>.Splitting </a:t>
            </a:r>
            <a:r>
              <a:rPr lang="en-US" sz="2400" b="0" dirty="0"/>
              <a:t>the dataset into training and testing sets</a:t>
            </a:r>
          </a:p>
          <a:p>
            <a:r>
              <a:rPr lang="en-GB" sz="2400" b="0" dirty="0"/>
              <a:t>6</a:t>
            </a:r>
            <a:r>
              <a:rPr lang="en-GB" sz="2400" b="0" dirty="0" smtClean="0"/>
              <a:t>.Scaling </a:t>
            </a:r>
            <a:r>
              <a:rPr lang="en-GB" sz="2400" b="0" dirty="0"/>
              <a:t>the features</a:t>
            </a:r>
          </a:p>
          <a:p>
            <a:endParaRPr lang="en-IN" b="0" dirty="0" smtClean="0"/>
          </a:p>
        </p:txBody>
      </p:sp>
    </p:spTree>
    <p:extLst>
      <p:ext uri="{BB962C8B-B14F-4D97-AF65-F5344CB8AC3E}">
        <p14:creationId xmlns:p14="http://schemas.microsoft.com/office/powerpoint/2010/main" val="12005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GB" dirty="0"/>
              <a:t> Loading the dataset</a:t>
            </a:r>
            <a:r>
              <a:rPr lang="en-US" dirty="0"/>
              <a:t/>
            </a:r>
            <a:br>
              <a:rPr lang="en-US" dirty="0"/>
            </a:br>
            <a:endParaRPr lang="en-GB" dirty="0"/>
          </a:p>
        </p:txBody>
      </p:sp>
      <p:sp>
        <p:nvSpPr>
          <p:cNvPr id="3" name="Content Placeholder 2"/>
          <p:cNvSpPr>
            <a:spLocks noGrp="1"/>
          </p:cNvSpPr>
          <p:nvPr>
            <p:ph idx="1"/>
          </p:nvPr>
        </p:nvSpPr>
        <p:spPr/>
        <p:txBody>
          <a:bodyPr>
            <a:normAutofit/>
          </a:bodyPr>
          <a:lstStyle/>
          <a:p>
            <a:r>
              <a:rPr lang="en-GB" sz="2000" b="0" dirty="0"/>
              <a:t>sold = </a:t>
            </a:r>
            <a:r>
              <a:rPr lang="en-GB" sz="2000" b="0" dirty="0" err="1"/>
              <a:t>pd.read_csv</a:t>
            </a:r>
            <a:r>
              <a:rPr lang="en-GB" sz="2000" b="0" dirty="0"/>
              <a:t>('sell.csv')</a:t>
            </a:r>
          </a:p>
          <a:p>
            <a:r>
              <a:rPr lang="en-GB" sz="2000" b="0" dirty="0"/>
              <a:t>trans = </a:t>
            </a:r>
            <a:r>
              <a:rPr lang="en-GB" sz="2000" b="0" dirty="0" err="1"/>
              <a:t>pd.read_csv</a:t>
            </a:r>
            <a:r>
              <a:rPr lang="en-GB" sz="2000" b="0" dirty="0"/>
              <a:t>('transaction.csv')</a:t>
            </a:r>
          </a:p>
          <a:p>
            <a:r>
              <a:rPr lang="en-GB" sz="2000" b="0" dirty="0" err="1"/>
              <a:t>dinfo</a:t>
            </a:r>
            <a:r>
              <a:rPr lang="en-GB" sz="2000" b="0" dirty="0"/>
              <a:t> = </a:t>
            </a:r>
            <a:r>
              <a:rPr lang="en-GB" sz="2000" b="0" dirty="0" err="1"/>
              <a:t>pd.read_csv</a:t>
            </a:r>
            <a:r>
              <a:rPr lang="en-GB" sz="2000" b="0" dirty="0"/>
              <a:t>('info.csv')</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564904"/>
            <a:ext cx="7416824" cy="3744416"/>
          </a:xfrm>
          <a:prstGeom prst="rect">
            <a:avLst/>
          </a:prstGeom>
        </p:spPr>
      </p:pic>
    </p:spTree>
    <p:extLst>
      <p:ext uri="{BB962C8B-B14F-4D97-AF65-F5344CB8AC3E}">
        <p14:creationId xmlns:p14="http://schemas.microsoft.com/office/powerpoint/2010/main" val="3464978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9144000" cy="328498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 y="3501008"/>
            <a:ext cx="9144000" cy="3312368"/>
          </a:xfrm>
          <a:prstGeom prst="rect">
            <a:avLst/>
          </a:prstGeom>
        </p:spPr>
      </p:pic>
    </p:spTree>
    <p:extLst>
      <p:ext uri="{BB962C8B-B14F-4D97-AF65-F5344CB8AC3E}">
        <p14:creationId xmlns:p14="http://schemas.microsoft.com/office/powerpoint/2010/main" val="2309495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2.Dealing with missing data</a:t>
            </a:r>
            <a:br>
              <a:rPr lang="en-US" dirty="0"/>
            </a:br>
            <a:endParaRPr lang="en-GB" dirty="0"/>
          </a:p>
        </p:txBody>
      </p:sp>
      <p:sp>
        <p:nvSpPr>
          <p:cNvPr id="3" name="Content Placeholder 2"/>
          <p:cNvSpPr>
            <a:spLocks noGrp="1"/>
          </p:cNvSpPr>
          <p:nvPr>
            <p:ph idx="1"/>
          </p:nvPr>
        </p:nvSpPr>
        <p:spPr/>
        <p:txBody>
          <a:bodyPr/>
          <a:lstStyle/>
          <a:p>
            <a:r>
              <a:rPr lang="en-US" b="0" dirty="0" smtClean="0"/>
              <a:t>       </a:t>
            </a:r>
            <a:r>
              <a:rPr lang="en-US" sz="2400" b="0" dirty="0" smtClean="0"/>
              <a:t>We </a:t>
            </a:r>
            <a:r>
              <a:rPr lang="en-US" sz="2400" b="0" dirty="0"/>
              <a:t>have already noticed the missing fields in the data denoted by </a:t>
            </a:r>
            <a:r>
              <a:rPr lang="en-US" sz="2400" b="0" dirty="0" smtClean="0"/>
              <a:t>“NAN”. </a:t>
            </a:r>
            <a:r>
              <a:rPr lang="en-US" sz="2400" b="0" dirty="0"/>
              <a:t>Machine learning models cannot accommodate missing fields in the data they are provided </a:t>
            </a:r>
            <a:r>
              <a:rPr lang="en-US" sz="2400" b="0" dirty="0" err="1"/>
              <a:t>with.So</a:t>
            </a:r>
            <a:r>
              <a:rPr lang="en-US" sz="2400" b="0" dirty="0"/>
              <a:t> the missing fields must be filled with values that will not affect the variance of the data or make it more noisy</a:t>
            </a:r>
            <a:r>
              <a:rPr lang="en-US" sz="2400" b="0" dirty="0" smtClean="0"/>
              <a:t>.</a:t>
            </a:r>
          </a:p>
          <a:p>
            <a:r>
              <a:rPr lang="en-US" sz="2400" b="0" dirty="0" smtClean="0"/>
              <a:t>     Now, we check the missing values in our data sets in python  and if any missing values found then filled with appropriate value instead of ‘NAN’</a:t>
            </a:r>
            <a:endParaRPr lang="en-GB" sz="2400" dirty="0"/>
          </a:p>
        </p:txBody>
      </p:sp>
    </p:spTree>
    <p:extLst>
      <p:ext uri="{BB962C8B-B14F-4D97-AF65-F5344CB8AC3E}">
        <p14:creationId xmlns:p14="http://schemas.microsoft.com/office/powerpoint/2010/main" val="1495732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9144000" cy="6825136"/>
          </a:xfrm>
          <a:prstGeom prst="rect">
            <a:avLst/>
          </a:prstGeom>
        </p:spPr>
      </p:pic>
    </p:spTree>
    <p:extLst>
      <p:ext uri="{BB962C8B-B14F-4D97-AF65-F5344CB8AC3E}">
        <p14:creationId xmlns:p14="http://schemas.microsoft.com/office/powerpoint/2010/main" val="1803353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deal with missing values</a:t>
            </a:r>
            <a:endParaRPr lang="en-GB" dirty="0"/>
          </a:p>
        </p:txBody>
      </p:sp>
      <p:sp>
        <p:nvSpPr>
          <p:cNvPr id="3" name="Content Placeholder 2"/>
          <p:cNvSpPr>
            <a:spLocks noGrp="1"/>
          </p:cNvSpPr>
          <p:nvPr>
            <p:ph idx="1"/>
          </p:nvPr>
        </p:nvSpPr>
        <p:spPr/>
        <p:txBody>
          <a:bodyPr/>
          <a:lstStyle/>
          <a:p>
            <a:pPr algn="just"/>
            <a:r>
              <a:rPr lang="en-IN" sz="2400" b="0" dirty="0" smtClean="0"/>
              <a:t>       In Our case the missing values found in </a:t>
            </a:r>
            <a:r>
              <a:rPr lang="en-IN" sz="2400" b="0" dirty="0" err="1" smtClean="0"/>
              <a:t>dinfo</a:t>
            </a:r>
            <a:r>
              <a:rPr lang="en-IN" sz="2400" b="0" dirty="0" smtClean="0"/>
              <a:t> data and in </a:t>
            </a:r>
            <a:r>
              <a:rPr lang="en-IN" sz="2400" b="0" dirty="0" err="1" smtClean="0"/>
              <a:t>dinfo</a:t>
            </a:r>
            <a:r>
              <a:rPr lang="en-IN" sz="2400" b="0" dirty="0" smtClean="0"/>
              <a:t> data set the missing values are in ‘Holiday’ column.</a:t>
            </a:r>
          </a:p>
          <a:p>
            <a:pPr algn="just"/>
            <a:r>
              <a:rPr lang="en-IN" sz="2400" b="0" dirty="0"/>
              <a:t> </a:t>
            </a:r>
            <a:r>
              <a:rPr lang="en-IN" sz="2400" b="0" dirty="0" smtClean="0"/>
              <a:t>      Now filled the missing values.</a:t>
            </a:r>
          </a:p>
          <a:p>
            <a:pPr algn="just"/>
            <a:r>
              <a:rPr lang="en-US" sz="2400" b="0" dirty="0" smtClean="0"/>
              <a:t>       </a:t>
            </a:r>
            <a:r>
              <a:rPr lang="en-US" sz="2400" b="0" dirty="0" err="1" smtClean="0"/>
              <a:t>dinfo</a:t>
            </a:r>
            <a:r>
              <a:rPr lang="en-US" sz="2400" b="0" dirty="0"/>
              <a:t>['HOLIDAY'] </a:t>
            </a:r>
            <a:r>
              <a:rPr lang="en-US" sz="2400" b="0" dirty="0" smtClean="0"/>
              <a:t>=</a:t>
            </a:r>
            <a:r>
              <a:rPr lang="en-US" sz="2400" b="0" dirty="0" err="1" smtClean="0"/>
              <a:t>dinfo</a:t>
            </a:r>
            <a:r>
              <a:rPr lang="en-US" sz="2400" b="0" dirty="0"/>
              <a:t>['HOLIDAY'].</a:t>
            </a:r>
            <a:r>
              <a:rPr lang="en-US" sz="2400" b="0" dirty="0" err="1"/>
              <a:t>fillna</a:t>
            </a:r>
            <a:r>
              <a:rPr lang="en-US" sz="2400" b="0" dirty="0"/>
              <a:t>("No Holiday</a:t>
            </a:r>
            <a:r>
              <a:rPr lang="en-US" sz="2400" b="0" dirty="0" smtClean="0"/>
              <a:t>")</a:t>
            </a:r>
          </a:p>
          <a:p>
            <a:pPr algn="just"/>
            <a:r>
              <a:rPr lang="en-US" sz="2400" b="0" dirty="0"/>
              <a:t> </a:t>
            </a:r>
            <a:r>
              <a:rPr lang="en-US" sz="2400" b="0" dirty="0" smtClean="0"/>
              <a:t>      we filled the missing value by ‘No Holiday’ because our data in nominal</a:t>
            </a:r>
            <a:endParaRPr lang="en-GB" sz="2400" b="0" dirty="0"/>
          </a:p>
        </p:txBody>
      </p:sp>
    </p:spTree>
    <p:extLst>
      <p:ext uri="{BB962C8B-B14F-4D97-AF65-F5344CB8AC3E}">
        <p14:creationId xmlns:p14="http://schemas.microsoft.com/office/powerpoint/2010/main" val="2705871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3.Classifying the dependent and Independent Variables</a:t>
            </a:r>
            <a:br>
              <a:rPr lang="en-US" dirty="0"/>
            </a:br>
            <a:endParaRPr lang="en-GB" dirty="0"/>
          </a:p>
        </p:txBody>
      </p:sp>
      <p:sp>
        <p:nvSpPr>
          <p:cNvPr id="3" name="Content Placeholder 2"/>
          <p:cNvSpPr>
            <a:spLocks noGrp="1"/>
          </p:cNvSpPr>
          <p:nvPr>
            <p:ph idx="1"/>
          </p:nvPr>
        </p:nvSpPr>
        <p:spPr>
          <a:xfrm>
            <a:off x="822960" y="1100629"/>
            <a:ext cx="7520940" cy="816203"/>
          </a:xfrm>
        </p:spPr>
        <p:txBody>
          <a:bodyPr/>
          <a:lstStyle/>
          <a:p>
            <a:r>
              <a:rPr lang="en-IN" b="0" dirty="0" smtClean="0"/>
              <a:t>In our case the quantity is the independent variable and price is the dependent variable</a:t>
            </a:r>
            <a:endParaRPr lang="en-IN" b="0" dirty="0"/>
          </a:p>
          <a:p>
            <a:endParaRPr lang="en-GB" b="0" dirty="0"/>
          </a:p>
        </p:txBody>
      </p:sp>
      <p:sp>
        <p:nvSpPr>
          <p:cNvPr id="5" name="TextBox 4"/>
          <p:cNvSpPr txBox="1"/>
          <p:nvPr/>
        </p:nvSpPr>
        <p:spPr>
          <a:xfrm>
            <a:off x="1043608" y="2060848"/>
            <a:ext cx="5976664" cy="861774"/>
          </a:xfrm>
          <a:prstGeom prst="rect">
            <a:avLst/>
          </a:prstGeom>
          <a:noFill/>
        </p:spPr>
        <p:txBody>
          <a:bodyPr wrap="square" rtlCol="0">
            <a:spAutoFit/>
          </a:bodyPr>
          <a:lstStyle/>
          <a:p>
            <a:pPr marL="342900" lvl="0" indent="-342900">
              <a:spcBef>
                <a:spcPts val="800"/>
              </a:spcBef>
            </a:pPr>
            <a:r>
              <a:rPr lang="en-US" sz="3200" b="1" dirty="0">
                <a:solidFill>
                  <a:prstClr val="black"/>
                </a:solidFill>
                <a:latin typeface="+mj-lt"/>
              </a:rPr>
              <a:t>4.Dealing with categorical data</a:t>
            </a:r>
          </a:p>
          <a:p>
            <a:endParaRPr lang="en-GB" dirty="0"/>
          </a:p>
        </p:txBody>
      </p:sp>
      <p:sp>
        <p:nvSpPr>
          <p:cNvPr id="6" name="TextBox 5"/>
          <p:cNvSpPr txBox="1"/>
          <p:nvPr/>
        </p:nvSpPr>
        <p:spPr>
          <a:xfrm>
            <a:off x="1115616" y="2922622"/>
            <a:ext cx="5904656" cy="923330"/>
          </a:xfrm>
          <a:prstGeom prst="rect">
            <a:avLst/>
          </a:prstGeom>
          <a:noFill/>
        </p:spPr>
        <p:txBody>
          <a:bodyPr wrap="square" rtlCol="0">
            <a:spAutoFit/>
          </a:bodyPr>
          <a:lstStyle/>
          <a:p>
            <a:r>
              <a:rPr lang="en-IN" dirty="0" smtClean="0"/>
              <a:t>In our case the dependent and independent variable both are numerical so we no need to deal with and categorical data but we required when we combine  the data.</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45952"/>
            <a:ext cx="9144000" cy="2967425"/>
          </a:xfrm>
          <a:prstGeom prst="rect">
            <a:avLst/>
          </a:prstGeom>
        </p:spPr>
      </p:pic>
    </p:spTree>
    <p:extLst>
      <p:ext uri="{BB962C8B-B14F-4D97-AF65-F5344CB8AC3E}">
        <p14:creationId xmlns:p14="http://schemas.microsoft.com/office/powerpoint/2010/main" val="2182723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smtClean="0">
                <a:solidFill>
                  <a:schemeClr val="accent3">
                    <a:lumMod val="75000"/>
                  </a:schemeClr>
                </a:solidFill>
              </a:rPr>
              <a:t>INTRODUCTION </a:t>
            </a:r>
            <a:endParaRPr lang="en-IN" sz="4800" b="1"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algn="just"/>
            <a:r>
              <a:rPr lang="en-US" sz="2400" dirty="0" smtClean="0"/>
              <a:t>    Pricing </a:t>
            </a:r>
            <a:r>
              <a:rPr lang="en-US" sz="2400" dirty="0"/>
              <a:t>a product is a crucial aspect in any business. </a:t>
            </a:r>
            <a:r>
              <a:rPr lang="en-US" sz="2400" dirty="0" err="1"/>
              <a:t>Alot</a:t>
            </a:r>
            <a:r>
              <a:rPr lang="en-US" sz="2400" dirty="0"/>
              <a:t> of thought process is out into it. There are different strategies to price different kinds of products. There are products whose sales are quite sensitive to their prices and as such a small change in their price can lead to noticeable change in their sales. While there are products whose sales are not much affected by their price - these tend to be either luxury items or necessities (like certain medicines).</a:t>
            </a:r>
            <a:endParaRPr lang="en-IN" sz="2400" dirty="0"/>
          </a:p>
        </p:txBody>
      </p:sp>
    </p:spTree>
    <p:extLst>
      <p:ext uri="{BB962C8B-B14F-4D97-AF65-F5344CB8AC3E}">
        <p14:creationId xmlns:p14="http://schemas.microsoft.com/office/powerpoint/2010/main" val="1743231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5.Splitting the dataset into training and testing sets</a:t>
            </a:r>
            <a:br>
              <a:rPr lang="en-US" dirty="0"/>
            </a:br>
            <a:endParaRPr lang="en-GB" dirty="0"/>
          </a:p>
        </p:txBody>
      </p:sp>
      <p:sp>
        <p:nvSpPr>
          <p:cNvPr id="3" name="Content Placeholder 2"/>
          <p:cNvSpPr>
            <a:spLocks noGrp="1"/>
          </p:cNvSpPr>
          <p:nvPr>
            <p:ph idx="1"/>
          </p:nvPr>
        </p:nvSpPr>
        <p:spPr>
          <a:xfrm>
            <a:off x="822960" y="1100628"/>
            <a:ext cx="7520940" cy="4704636"/>
          </a:xfrm>
        </p:spPr>
        <p:txBody>
          <a:bodyPr>
            <a:normAutofit lnSpcReduction="10000"/>
          </a:bodyPr>
          <a:lstStyle/>
          <a:p>
            <a:r>
              <a:rPr lang="en-US" sz="1800" b="0" dirty="0"/>
              <a:t>All machine learning models require us to provide a training set for the machine so that the model can train from that data to understand the relations between features and can predict for new </a:t>
            </a:r>
            <a:r>
              <a:rPr lang="en-US" sz="1800" b="0" dirty="0" err="1"/>
              <a:t>observations.When</a:t>
            </a:r>
            <a:r>
              <a:rPr lang="en-US" sz="1800" b="0" dirty="0"/>
              <a:t> we are provided a single huge dataset with too much of observations ,it is a good idea to split the dataset into to two, a </a:t>
            </a:r>
            <a:r>
              <a:rPr lang="en-US" sz="1800" b="0" dirty="0" err="1"/>
              <a:t>training_set</a:t>
            </a:r>
            <a:r>
              <a:rPr lang="en-US" sz="1800" b="0" dirty="0"/>
              <a:t> and a </a:t>
            </a:r>
            <a:r>
              <a:rPr lang="en-US" sz="1800" b="0" dirty="0" err="1"/>
              <a:t>test_set</a:t>
            </a:r>
            <a:r>
              <a:rPr lang="en-US" sz="1800" b="0" dirty="0"/>
              <a:t>, so that we can test our model after its been trained with the </a:t>
            </a:r>
            <a:r>
              <a:rPr lang="en-US" sz="1800" b="0" dirty="0" err="1"/>
              <a:t>training_set</a:t>
            </a:r>
            <a:r>
              <a:rPr lang="en-US" sz="1800" b="0" dirty="0"/>
              <a:t>.</a:t>
            </a:r>
          </a:p>
          <a:p>
            <a:r>
              <a:rPr lang="en-US" sz="1800" b="0" dirty="0" err="1"/>
              <a:t>Scikit</a:t>
            </a:r>
            <a:r>
              <a:rPr lang="en-US" sz="1800" b="0" dirty="0"/>
              <a:t>-learn comes with a method called </a:t>
            </a:r>
            <a:r>
              <a:rPr lang="en-US" sz="1800" b="0" dirty="0" err="1"/>
              <a:t>train_test_split</a:t>
            </a:r>
            <a:r>
              <a:rPr lang="en-US" sz="1800" b="0" dirty="0"/>
              <a:t> to help us with this task.</a:t>
            </a:r>
          </a:p>
          <a:p>
            <a:r>
              <a:rPr lang="en-US" sz="1800" b="0" dirty="0"/>
              <a:t>from </a:t>
            </a:r>
            <a:r>
              <a:rPr lang="en-US" sz="1800" b="0" dirty="0" err="1"/>
              <a:t>sklearn.model_selection</a:t>
            </a:r>
            <a:r>
              <a:rPr lang="en-US" sz="1800" b="0" dirty="0"/>
              <a:t> import </a:t>
            </a:r>
            <a:r>
              <a:rPr lang="en-US" sz="1800" b="0" dirty="0" err="1"/>
              <a:t>train_test_split</a:t>
            </a:r>
            <a:r>
              <a:rPr lang="en-US" sz="1800" b="0" dirty="0"/>
              <a:t/>
            </a:r>
            <a:br>
              <a:rPr lang="en-US" sz="1800" b="0" dirty="0"/>
            </a:br>
            <a:r>
              <a:rPr lang="en-US" sz="1800" b="0" dirty="0" err="1"/>
              <a:t>X_train</a:t>
            </a:r>
            <a:r>
              <a:rPr lang="en-US" sz="1800" b="0" dirty="0"/>
              <a:t>, </a:t>
            </a:r>
            <a:r>
              <a:rPr lang="en-US" sz="1800" b="0" dirty="0" err="1"/>
              <a:t>X_test</a:t>
            </a:r>
            <a:r>
              <a:rPr lang="en-US" sz="1800" b="0" dirty="0"/>
              <a:t>, </a:t>
            </a:r>
            <a:r>
              <a:rPr lang="en-US" sz="1800" b="0" dirty="0" err="1"/>
              <a:t>Y_train</a:t>
            </a:r>
            <a:r>
              <a:rPr lang="en-US" sz="1800" b="0" dirty="0"/>
              <a:t>, </a:t>
            </a:r>
            <a:r>
              <a:rPr lang="en-US" sz="1800" b="0" dirty="0" err="1"/>
              <a:t>Y_test</a:t>
            </a:r>
            <a:r>
              <a:rPr lang="en-US" sz="1800" b="0" dirty="0"/>
              <a:t> = </a:t>
            </a:r>
            <a:r>
              <a:rPr lang="en-US" sz="1800" b="0" dirty="0" err="1"/>
              <a:t>train_test_split</a:t>
            </a:r>
            <a:r>
              <a:rPr lang="en-US" sz="1800" b="0" dirty="0"/>
              <a:t>(X, Y, </a:t>
            </a:r>
            <a:r>
              <a:rPr lang="en-US" sz="1800" b="0" dirty="0" err="1"/>
              <a:t>test_size</a:t>
            </a:r>
            <a:r>
              <a:rPr lang="en-US" sz="1800" b="0" dirty="0"/>
              <a:t> = 0.3, </a:t>
            </a:r>
            <a:r>
              <a:rPr lang="en-US" sz="1800" b="0" dirty="0" err="1"/>
              <a:t>random_state</a:t>
            </a:r>
            <a:r>
              <a:rPr lang="en-US" sz="1800" b="0" dirty="0"/>
              <a:t> = 0)</a:t>
            </a:r>
          </a:p>
          <a:p>
            <a:r>
              <a:rPr lang="en-US" sz="1800" b="0" dirty="0" err="1"/>
              <a:t>test_size</a:t>
            </a:r>
            <a:r>
              <a:rPr lang="en-US" sz="1800" b="0" dirty="0"/>
              <a:t>: the desired size of the </a:t>
            </a:r>
            <a:r>
              <a:rPr lang="en-US" sz="1800" b="0" dirty="0" err="1"/>
              <a:t>test_set</a:t>
            </a:r>
            <a:r>
              <a:rPr lang="en-US" sz="1800" b="0" dirty="0"/>
              <a:t>. 0.3 denotes 30%.</a:t>
            </a:r>
          </a:p>
          <a:p>
            <a:r>
              <a:rPr lang="en-US" sz="1800" b="0" dirty="0" err="1"/>
              <a:t>random_state</a:t>
            </a:r>
            <a:r>
              <a:rPr lang="en-US" sz="1800" b="0" dirty="0"/>
              <a:t>:  This is used to preserve the uniqueness. The split will happen uniquely for a </a:t>
            </a:r>
            <a:r>
              <a:rPr lang="en-US" sz="1800" b="0" dirty="0" err="1"/>
              <a:t>random_state</a:t>
            </a:r>
            <a:r>
              <a:rPr lang="en-US" sz="1800" b="0" dirty="0"/>
              <a:t>.</a:t>
            </a:r>
          </a:p>
          <a:p>
            <a:r>
              <a:rPr lang="en-IN" dirty="0" smtClean="0"/>
              <a:t>Note:-But In Our Case No Need to split the data in to Training  and testing sets</a:t>
            </a:r>
            <a:endParaRPr lang="en-GB" dirty="0"/>
          </a:p>
        </p:txBody>
      </p:sp>
    </p:spTree>
    <p:extLst>
      <p:ext uri="{BB962C8B-B14F-4D97-AF65-F5344CB8AC3E}">
        <p14:creationId xmlns:p14="http://schemas.microsoft.com/office/powerpoint/2010/main" val="1867158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6.Scaling the features</a:t>
            </a:r>
            <a:br>
              <a:rPr lang="en-GB" dirty="0"/>
            </a:br>
            <a:endParaRPr lang="en-GB" dirty="0"/>
          </a:p>
        </p:txBody>
      </p:sp>
      <p:sp>
        <p:nvSpPr>
          <p:cNvPr id="3" name="Content Placeholder 2"/>
          <p:cNvSpPr>
            <a:spLocks noGrp="1"/>
          </p:cNvSpPr>
          <p:nvPr>
            <p:ph idx="1"/>
          </p:nvPr>
        </p:nvSpPr>
        <p:spPr>
          <a:xfrm>
            <a:off x="822960" y="1100628"/>
            <a:ext cx="7520940" cy="4560620"/>
          </a:xfrm>
        </p:spPr>
        <p:txBody>
          <a:bodyPr>
            <a:normAutofit fontScale="92500" lnSpcReduction="10000"/>
          </a:bodyPr>
          <a:lstStyle/>
          <a:p>
            <a:r>
              <a:rPr lang="en-GB" sz="1800" b="0" dirty="0"/>
              <a:t>Since machine learning models rely on numbers to solve relations it is important to have similarly scaled data in a dataset. Scaling ensures that all data in a dataset falls in the same </a:t>
            </a:r>
            <a:r>
              <a:rPr lang="en-GB" sz="1800" b="0" dirty="0" err="1"/>
              <a:t>range.Unscaled</a:t>
            </a:r>
            <a:r>
              <a:rPr lang="en-GB" sz="1800" b="0" dirty="0"/>
              <a:t> data can cause inaccurate or false </a:t>
            </a:r>
            <a:r>
              <a:rPr lang="en-GB" sz="1800" b="0" dirty="0" err="1"/>
              <a:t>predictions.Some</a:t>
            </a:r>
            <a:r>
              <a:rPr lang="en-GB" sz="1800" b="0" dirty="0"/>
              <a:t> machine learning algorithms can handle feature scaling on its own and doesn’t require it explicitly.</a:t>
            </a:r>
          </a:p>
          <a:p>
            <a:r>
              <a:rPr lang="en-GB" sz="1800" b="0" dirty="0"/>
              <a:t>The </a:t>
            </a:r>
            <a:r>
              <a:rPr lang="en-GB" sz="1800" b="0" dirty="0" err="1"/>
              <a:t>StandardScaler</a:t>
            </a:r>
            <a:r>
              <a:rPr lang="en-GB" sz="1800" b="0" dirty="0"/>
              <a:t> class from the </a:t>
            </a:r>
            <a:r>
              <a:rPr lang="en-GB" sz="1800" b="0" dirty="0" err="1"/>
              <a:t>scikit</a:t>
            </a:r>
            <a:r>
              <a:rPr lang="en-GB" sz="1800" b="0" dirty="0"/>
              <a:t>-learn library can help us scale the dataset.</a:t>
            </a:r>
          </a:p>
          <a:p>
            <a:r>
              <a:rPr lang="en-GB" sz="1800" b="0" dirty="0"/>
              <a:t>from </a:t>
            </a:r>
            <a:r>
              <a:rPr lang="en-GB" sz="1800" b="0" dirty="0" err="1"/>
              <a:t>sklearn.preprocessing</a:t>
            </a:r>
            <a:r>
              <a:rPr lang="en-GB" sz="1800" b="0" dirty="0"/>
              <a:t> import </a:t>
            </a:r>
            <a:r>
              <a:rPr lang="en-GB" sz="1800" b="0" dirty="0" err="1"/>
              <a:t>StandardScaler</a:t>
            </a:r>
            <a:r>
              <a:rPr lang="en-GB" sz="1800" b="0" dirty="0"/>
              <a:t/>
            </a:r>
            <a:br>
              <a:rPr lang="en-GB" sz="1800" b="0" dirty="0"/>
            </a:br>
            <a:r>
              <a:rPr lang="en-GB" sz="1800" b="0" dirty="0" err="1"/>
              <a:t>sc_X</a:t>
            </a:r>
            <a:r>
              <a:rPr lang="en-GB" sz="1800" b="0" dirty="0"/>
              <a:t> = </a:t>
            </a:r>
            <a:r>
              <a:rPr lang="en-GB" sz="1800" b="0" dirty="0" err="1"/>
              <a:t>StandardScaler</a:t>
            </a:r>
            <a:r>
              <a:rPr lang="en-GB" sz="1800" b="0" dirty="0"/>
              <a:t>()</a:t>
            </a:r>
            <a:br>
              <a:rPr lang="en-GB" sz="1800" b="0" dirty="0"/>
            </a:br>
            <a:r>
              <a:rPr lang="en-GB" sz="1800" b="0" dirty="0" err="1"/>
              <a:t>X_train</a:t>
            </a:r>
            <a:r>
              <a:rPr lang="en-GB" sz="1800" b="0" dirty="0"/>
              <a:t> = </a:t>
            </a:r>
            <a:r>
              <a:rPr lang="en-GB" sz="1800" b="0" dirty="0" err="1"/>
              <a:t>sc_X.fit_transform</a:t>
            </a:r>
            <a:r>
              <a:rPr lang="en-GB" sz="1800" b="0" dirty="0"/>
              <a:t>(</a:t>
            </a:r>
            <a:r>
              <a:rPr lang="en-GB" sz="1800" b="0" dirty="0" err="1"/>
              <a:t>X_train</a:t>
            </a:r>
            <a:r>
              <a:rPr lang="en-GB" sz="1800" b="0" dirty="0"/>
              <a:t>)</a:t>
            </a:r>
            <a:br>
              <a:rPr lang="en-GB" sz="1800" b="0" dirty="0"/>
            </a:br>
            <a:r>
              <a:rPr lang="en-GB" sz="1800" b="0" dirty="0" err="1"/>
              <a:t>X_test</a:t>
            </a:r>
            <a:r>
              <a:rPr lang="en-GB" sz="1800" b="0" dirty="0"/>
              <a:t> = </a:t>
            </a:r>
            <a:r>
              <a:rPr lang="en-GB" sz="1800" b="0" dirty="0" err="1"/>
              <a:t>sc_X.transform</a:t>
            </a:r>
            <a:r>
              <a:rPr lang="en-GB" sz="1800" b="0" dirty="0"/>
              <a:t>(</a:t>
            </a:r>
            <a:r>
              <a:rPr lang="en-GB" sz="1800" b="0" dirty="0" err="1"/>
              <a:t>X_test</a:t>
            </a:r>
            <a:r>
              <a:rPr lang="en-GB" sz="1800" b="0" dirty="0"/>
              <a:t>)</a:t>
            </a:r>
          </a:p>
          <a:p>
            <a:r>
              <a:rPr lang="en-GB" sz="1800" b="0" dirty="0" err="1"/>
              <a:t>sc_y</a:t>
            </a:r>
            <a:r>
              <a:rPr lang="en-GB" sz="1800" b="0" dirty="0"/>
              <a:t> = </a:t>
            </a:r>
            <a:r>
              <a:rPr lang="en-GB" sz="1800" b="0" dirty="0" err="1"/>
              <a:t>StandardScaler</a:t>
            </a:r>
            <a:r>
              <a:rPr lang="en-GB" sz="1800" b="0" dirty="0"/>
              <a:t>()</a:t>
            </a:r>
            <a:br>
              <a:rPr lang="en-GB" sz="1800" b="0" dirty="0"/>
            </a:br>
            <a:r>
              <a:rPr lang="en-GB" sz="1800" b="0" dirty="0" err="1"/>
              <a:t>Y_train</a:t>
            </a:r>
            <a:r>
              <a:rPr lang="en-GB" sz="1800" b="0" dirty="0"/>
              <a:t> = </a:t>
            </a:r>
            <a:r>
              <a:rPr lang="en-GB" sz="1800" b="0" dirty="0" err="1"/>
              <a:t>Y_train.reshape</a:t>
            </a:r>
            <a:r>
              <a:rPr lang="en-GB" sz="1800" b="0" dirty="0"/>
              <a:t>((</a:t>
            </a:r>
            <a:r>
              <a:rPr lang="en-GB" sz="1800" b="0" dirty="0" err="1"/>
              <a:t>len</a:t>
            </a:r>
            <a:r>
              <a:rPr lang="en-GB" sz="1800" b="0" dirty="0"/>
              <a:t>(</a:t>
            </a:r>
            <a:r>
              <a:rPr lang="en-GB" sz="1800" b="0" dirty="0" err="1"/>
              <a:t>Y_train</a:t>
            </a:r>
            <a:r>
              <a:rPr lang="en-GB" sz="1800" b="0" dirty="0"/>
              <a:t>), 1))</a:t>
            </a:r>
            <a:br>
              <a:rPr lang="en-GB" sz="1800" b="0" dirty="0"/>
            </a:br>
            <a:r>
              <a:rPr lang="en-GB" sz="1800" b="0" dirty="0" err="1"/>
              <a:t>Y_train</a:t>
            </a:r>
            <a:r>
              <a:rPr lang="en-GB" sz="1800" b="0" dirty="0"/>
              <a:t> = </a:t>
            </a:r>
            <a:r>
              <a:rPr lang="en-GB" sz="1800" b="0" dirty="0" err="1"/>
              <a:t>sc_y.fit_transform</a:t>
            </a:r>
            <a:r>
              <a:rPr lang="en-GB" sz="1800" b="0" dirty="0"/>
              <a:t>(</a:t>
            </a:r>
            <a:r>
              <a:rPr lang="en-GB" sz="1800" b="0" dirty="0" err="1"/>
              <a:t>Y_train</a:t>
            </a:r>
            <a:r>
              <a:rPr lang="en-GB" sz="1800" b="0" dirty="0"/>
              <a:t>)</a:t>
            </a:r>
            <a:br>
              <a:rPr lang="en-GB" sz="1800" b="0" dirty="0"/>
            </a:br>
            <a:r>
              <a:rPr lang="en-GB" sz="1800" b="0" dirty="0" err="1"/>
              <a:t>Y_train</a:t>
            </a:r>
            <a:r>
              <a:rPr lang="en-GB" sz="1800" b="0" dirty="0"/>
              <a:t> = </a:t>
            </a:r>
            <a:r>
              <a:rPr lang="en-GB" sz="1800" b="0" dirty="0" err="1"/>
              <a:t>Y_train.ravel</a:t>
            </a:r>
            <a:r>
              <a:rPr lang="en-GB" sz="1800" b="0" dirty="0" smtClean="0"/>
              <a:t>()</a:t>
            </a:r>
          </a:p>
          <a:p>
            <a:r>
              <a:rPr lang="en-IN" sz="1800" b="0" dirty="0" smtClean="0"/>
              <a:t>Note:-</a:t>
            </a:r>
            <a:r>
              <a:rPr lang="en-IN" sz="1800" dirty="0" smtClean="0"/>
              <a:t>In Our case No need to scale the data because the data is fallen in range that’s why we don’t need</a:t>
            </a:r>
            <a:endParaRPr lang="en-GB" sz="1800" b="0" dirty="0"/>
          </a:p>
          <a:p>
            <a:endParaRPr lang="en-GB" dirty="0"/>
          </a:p>
        </p:txBody>
      </p:sp>
    </p:spTree>
    <p:extLst>
      <p:ext uri="{BB962C8B-B14F-4D97-AF65-F5344CB8AC3E}">
        <p14:creationId xmlns:p14="http://schemas.microsoft.com/office/powerpoint/2010/main" val="3412928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4:-EDA(Exploratory Data Analysis)</a:t>
            </a:r>
            <a:br>
              <a:rPr lang="en-IN"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8720"/>
            <a:ext cx="9144000" cy="5904656"/>
          </a:xfrm>
        </p:spPr>
      </p:pic>
    </p:spTree>
    <p:extLst>
      <p:ext uri="{BB962C8B-B14F-4D97-AF65-F5344CB8AC3E}">
        <p14:creationId xmlns:p14="http://schemas.microsoft.com/office/powerpoint/2010/main" val="642826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638"/>
            <a:ext cx="9144000" cy="6761362"/>
          </a:xfrm>
          <a:prstGeom prst="rect">
            <a:avLst/>
          </a:prstGeom>
        </p:spPr>
      </p:pic>
    </p:spTree>
    <p:extLst>
      <p:ext uri="{BB962C8B-B14F-4D97-AF65-F5344CB8AC3E}">
        <p14:creationId xmlns:p14="http://schemas.microsoft.com/office/powerpoint/2010/main" val="39257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0723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38610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05064"/>
            <a:ext cx="9143999" cy="2852936"/>
          </a:xfrm>
          <a:prstGeom prst="rect">
            <a:avLst/>
          </a:prstGeom>
        </p:spPr>
      </p:pic>
    </p:spTree>
    <p:extLst>
      <p:ext uri="{BB962C8B-B14F-4D97-AF65-F5344CB8AC3E}">
        <p14:creationId xmlns:p14="http://schemas.microsoft.com/office/powerpoint/2010/main" val="775358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5:-Combining the datasets</a:t>
            </a:r>
            <a:br>
              <a:rPr lang="en-IN"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0728"/>
            <a:ext cx="9108504" cy="4032448"/>
          </a:xfrm>
        </p:spPr>
      </p:pic>
    </p:spTree>
    <p:extLst>
      <p:ext uri="{BB962C8B-B14F-4D97-AF65-F5344CB8AC3E}">
        <p14:creationId xmlns:p14="http://schemas.microsoft.com/office/powerpoint/2010/main" val="3594932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6:-Uncovering Facets of Data With  help of visualization </a:t>
            </a:r>
            <a:br>
              <a:rPr lang="en-IN" dirty="0"/>
            </a:br>
            <a:endParaRPr lang="en-GB" dirty="0"/>
          </a:p>
        </p:txBody>
      </p:sp>
      <p:sp>
        <p:nvSpPr>
          <p:cNvPr id="3" name="Content Placeholder 2"/>
          <p:cNvSpPr>
            <a:spLocks noGrp="1"/>
          </p:cNvSpPr>
          <p:nvPr>
            <p:ph idx="1"/>
          </p:nvPr>
        </p:nvSpPr>
        <p:spPr/>
        <p:txBody>
          <a:bodyPr/>
          <a:lstStyle/>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736"/>
            <a:ext cx="9144000" cy="5805264"/>
          </a:xfrm>
          <a:prstGeom prst="rect">
            <a:avLst/>
          </a:prstGeom>
        </p:spPr>
      </p:pic>
    </p:spTree>
    <p:extLst>
      <p:ext uri="{BB962C8B-B14F-4D97-AF65-F5344CB8AC3E}">
        <p14:creationId xmlns:p14="http://schemas.microsoft.com/office/powerpoint/2010/main" val="1768405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40203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7:-Calculating the  Price elasticity of any one product  using  function .</a:t>
            </a:r>
            <a:br>
              <a:rPr lang="en-IN"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2736"/>
            <a:ext cx="9143999" cy="3960440"/>
          </a:xfrm>
        </p:spPr>
      </p:pic>
    </p:spTree>
    <p:extLst>
      <p:ext uri="{BB962C8B-B14F-4D97-AF65-F5344CB8AC3E}">
        <p14:creationId xmlns:p14="http://schemas.microsoft.com/office/powerpoint/2010/main" val="1021457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520940" cy="548640"/>
          </a:xfrm>
        </p:spPr>
        <p:txBody>
          <a:bodyPr>
            <a:normAutofit fontScale="90000"/>
          </a:bodyPr>
          <a:lstStyle/>
          <a:p>
            <a:r>
              <a:rPr lang="en-IN" sz="3600" b="1" i="1" dirty="0" smtClean="0">
                <a:solidFill>
                  <a:schemeClr val="accent3">
                    <a:lumMod val="75000"/>
                  </a:schemeClr>
                </a:solidFill>
              </a:rPr>
              <a:t>What  is price of a product ?</a:t>
            </a:r>
            <a:endParaRPr lang="en-IN" sz="3600" b="1" i="1" dirty="0">
              <a:solidFill>
                <a:schemeClr val="accent3">
                  <a:lumMod val="75000"/>
                </a:schemeClr>
              </a:solidFill>
            </a:endParaRPr>
          </a:p>
        </p:txBody>
      </p:sp>
      <p:sp>
        <p:nvSpPr>
          <p:cNvPr id="3" name="Content Placeholder 2"/>
          <p:cNvSpPr>
            <a:spLocks noGrp="1"/>
          </p:cNvSpPr>
          <p:nvPr>
            <p:ph idx="1"/>
          </p:nvPr>
        </p:nvSpPr>
        <p:spPr>
          <a:xfrm>
            <a:off x="827584" y="1124744"/>
            <a:ext cx="7520940" cy="3579849"/>
          </a:xfrm>
        </p:spPr>
        <p:txBody>
          <a:bodyPr>
            <a:noAutofit/>
          </a:bodyPr>
          <a:lstStyle/>
          <a:p>
            <a:pPr algn="just"/>
            <a:r>
              <a:rPr lang="en-US" sz="2800" dirty="0" smtClean="0"/>
              <a:t>    Pricing </a:t>
            </a:r>
            <a:r>
              <a:rPr lang="en-US" sz="2800" dirty="0"/>
              <a:t>is the process whereby a business sets the price at which it will sell its products and services, and may be part of the business's marketing plan. In setting prices, the business will take into account the price at which it could acquire the goods, the manufacturing cost, the marketplace, competition, market condition, brand, and quality of product.</a:t>
            </a:r>
            <a:endParaRPr lang="en-IN" sz="2800" dirty="0"/>
          </a:p>
        </p:txBody>
      </p:sp>
    </p:spTree>
    <p:extLst>
      <p:ext uri="{BB962C8B-B14F-4D97-AF65-F5344CB8AC3E}">
        <p14:creationId xmlns:p14="http://schemas.microsoft.com/office/powerpoint/2010/main" val="16883182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
            </a:r>
            <a:br>
              <a:rPr lang="en-IN" dirty="0" smtClean="0">
                <a:solidFill>
                  <a:srgbClr val="000000"/>
                </a:solidFill>
              </a:rPr>
            </a:br>
            <a:r>
              <a:rPr lang="en-IN" dirty="0">
                <a:solidFill>
                  <a:srgbClr val="000000"/>
                </a:solidFill>
              </a:rPr>
              <a:t/>
            </a:r>
            <a:br>
              <a:rPr lang="en-IN" dirty="0">
                <a:solidFill>
                  <a:srgbClr val="000000"/>
                </a:solidFill>
              </a:rPr>
            </a:br>
            <a:r>
              <a:rPr lang="en-IN" dirty="0" smtClean="0">
                <a:solidFill>
                  <a:srgbClr val="000000"/>
                </a:solidFill>
              </a:rPr>
              <a:t>TASK  </a:t>
            </a:r>
            <a:r>
              <a:rPr lang="en-IN" dirty="0">
                <a:solidFill>
                  <a:srgbClr val="000000"/>
                </a:solidFill>
              </a:rPr>
              <a:t>8:-Then Calculate the price elasticity of other product using function calling.</a:t>
            </a:r>
            <a:br>
              <a:rPr lang="en-IN" dirty="0">
                <a:solidFill>
                  <a:srgbClr val="000000"/>
                </a:solidFill>
              </a:rPr>
            </a:br>
            <a:endParaRPr lang="en-GB" dirty="0"/>
          </a:p>
        </p:txBody>
      </p:sp>
      <p:sp>
        <p:nvSpPr>
          <p:cNvPr id="3" name="Content Placeholder 2"/>
          <p:cNvSpPr>
            <a:spLocks noGrp="1"/>
          </p:cNvSpPr>
          <p:nvPr>
            <p:ph idx="1"/>
          </p:nvPr>
        </p:nvSpPr>
        <p:spPr>
          <a:xfrm>
            <a:off x="822960" y="1772816"/>
            <a:ext cx="7520940" cy="2907661"/>
          </a:xfrm>
        </p:spPr>
        <p:txBody>
          <a:bodyPr>
            <a:normAutofit fontScale="25000" lnSpcReduction="20000"/>
          </a:bodyPr>
          <a:lstStyle/>
          <a:p>
            <a:r>
              <a:rPr lang="en-GB" sz="5500" b="0" dirty="0" smtClean="0"/>
              <a:t>1)burger1070_data </a:t>
            </a:r>
            <a:r>
              <a:rPr lang="en-GB" sz="5500" b="0" dirty="0"/>
              <a:t>= bau2_data[(bau2_data['ITEM_NAME'] == "BURGER") &amp; (bau2_data['SELL_ID'] == </a:t>
            </a:r>
            <a:r>
              <a:rPr lang="en-GB" sz="5500" b="0" dirty="0" smtClean="0"/>
              <a:t>1070)]</a:t>
            </a:r>
            <a:endParaRPr lang="en-GB" sz="5500" b="0" dirty="0"/>
          </a:p>
          <a:p>
            <a:r>
              <a:rPr lang="en-GB" sz="5500" b="0" dirty="0" err="1" smtClean="0"/>
              <a:t>elasticities</a:t>
            </a:r>
            <a:r>
              <a:rPr lang="en-GB" sz="5500" b="0" dirty="0"/>
              <a:t>[</a:t>
            </a:r>
            <a:r>
              <a:rPr lang="en-GB" sz="5500" b="0" dirty="0" smtClean="0"/>
              <a:t>'burger_1070'], model_burger_1070 </a:t>
            </a:r>
            <a:r>
              <a:rPr lang="en-GB" sz="5500" b="0" dirty="0"/>
              <a:t>= </a:t>
            </a:r>
            <a:r>
              <a:rPr lang="en-GB" sz="5500" b="0" dirty="0" err="1" smtClean="0"/>
              <a:t>create_model_and_find_elasticity</a:t>
            </a:r>
            <a:r>
              <a:rPr lang="en-GB" sz="5500" b="0" dirty="0" smtClean="0"/>
              <a:t>(burger1070_data)</a:t>
            </a:r>
          </a:p>
          <a:p>
            <a:endParaRPr lang="en-IN" sz="5500" b="0" dirty="0" smtClean="0"/>
          </a:p>
          <a:p>
            <a:r>
              <a:rPr lang="en-IN" sz="5500" b="0" dirty="0" smtClean="0"/>
              <a:t>2)</a:t>
            </a:r>
            <a:r>
              <a:rPr lang="en-GB" sz="5500" b="0" dirty="0"/>
              <a:t> </a:t>
            </a:r>
            <a:r>
              <a:rPr lang="en-GB" sz="5500" b="0" dirty="0" smtClean="0"/>
              <a:t>burger2051_data </a:t>
            </a:r>
            <a:r>
              <a:rPr lang="en-GB" sz="5500" b="0" dirty="0"/>
              <a:t>= bau2_data[(bau2_data['ITEM_NAME'] == "BURGER") &amp; (bau2_data['SELL_ID'] == </a:t>
            </a:r>
            <a:r>
              <a:rPr lang="en-GB" sz="5500" b="0" dirty="0" smtClean="0"/>
              <a:t>2051)]</a:t>
            </a:r>
            <a:endParaRPr lang="en-GB" sz="5500" b="0" dirty="0"/>
          </a:p>
          <a:p>
            <a:r>
              <a:rPr lang="en-GB" sz="5500" b="0" dirty="0" err="1"/>
              <a:t>elasticities</a:t>
            </a:r>
            <a:r>
              <a:rPr lang="en-GB" sz="5500" b="0" dirty="0"/>
              <a:t>[</a:t>
            </a:r>
            <a:r>
              <a:rPr lang="en-GB" sz="5500" b="0" dirty="0" smtClean="0"/>
              <a:t>'burger_2051'], model_burger_2051 </a:t>
            </a:r>
            <a:r>
              <a:rPr lang="en-GB" sz="5500" b="0" dirty="0"/>
              <a:t>= </a:t>
            </a:r>
            <a:r>
              <a:rPr lang="en-GB" sz="5500" b="0" dirty="0" err="1" smtClean="0"/>
              <a:t>create_model_and_find_elasticity</a:t>
            </a:r>
            <a:r>
              <a:rPr lang="en-GB" sz="5500" b="0" dirty="0" smtClean="0"/>
              <a:t>(burger2051_data</a:t>
            </a:r>
            <a:r>
              <a:rPr lang="en-GB" sz="5500" b="0" dirty="0"/>
              <a:t>)</a:t>
            </a:r>
          </a:p>
          <a:p>
            <a:endParaRPr lang="en-IN" sz="5500" b="0" dirty="0" smtClean="0"/>
          </a:p>
          <a:p>
            <a:r>
              <a:rPr lang="en-IN" sz="5500" b="0" dirty="0" smtClean="0"/>
              <a:t>3)</a:t>
            </a:r>
            <a:r>
              <a:rPr lang="en-GB" sz="5500" b="0" dirty="0" smtClean="0"/>
              <a:t>burger2053_data </a:t>
            </a:r>
            <a:r>
              <a:rPr lang="en-GB" sz="5500" b="0" dirty="0"/>
              <a:t>= bau2_data[(bau2_data['ITEM_NAME'] == "BURGER") &amp; (bau2_data['SELL_ID'] == 2053)]</a:t>
            </a:r>
          </a:p>
          <a:p>
            <a:r>
              <a:rPr lang="en-GB" sz="5500" b="0" dirty="0" err="1"/>
              <a:t>elasticities</a:t>
            </a:r>
            <a:r>
              <a:rPr lang="en-GB" sz="5500" b="0" dirty="0"/>
              <a:t>['burger_2053'], model_burger_2053 = </a:t>
            </a:r>
            <a:r>
              <a:rPr lang="en-GB" sz="5500" b="0" dirty="0" err="1"/>
              <a:t>create_model_and_find_elasticity</a:t>
            </a:r>
            <a:r>
              <a:rPr lang="en-GB" sz="5500" b="0" dirty="0"/>
              <a:t>(burger2053_data)</a:t>
            </a:r>
          </a:p>
          <a:p>
            <a:endParaRPr lang="en-IN" sz="5500" b="0" dirty="0" smtClean="0"/>
          </a:p>
          <a:p>
            <a:r>
              <a:rPr lang="en-IN" sz="5500" b="0" dirty="0" smtClean="0"/>
              <a:t>4)</a:t>
            </a:r>
            <a:r>
              <a:rPr lang="en-GB" sz="5500" b="0" dirty="0"/>
              <a:t> </a:t>
            </a:r>
            <a:r>
              <a:rPr lang="en-GB" sz="5500" b="0" dirty="0" smtClean="0"/>
              <a:t>1)burger2052_data </a:t>
            </a:r>
            <a:r>
              <a:rPr lang="en-GB" sz="5500" b="0" dirty="0"/>
              <a:t>= bau2_data[(bau2_data['ITEM_NAME'] == "BURGER") &amp; (bau2_data['SELL_ID'] == </a:t>
            </a:r>
            <a:r>
              <a:rPr lang="en-GB" sz="5500" b="0" dirty="0" smtClean="0"/>
              <a:t>2052)]</a:t>
            </a:r>
            <a:endParaRPr lang="en-GB" sz="5500" b="0" dirty="0"/>
          </a:p>
          <a:p>
            <a:r>
              <a:rPr lang="en-GB" sz="5500" b="0" dirty="0" err="1"/>
              <a:t>elasticities</a:t>
            </a:r>
            <a:r>
              <a:rPr lang="en-GB" sz="5500" b="0" dirty="0"/>
              <a:t>[</a:t>
            </a:r>
            <a:r>
              <a:rPr lang="en-GB" sz="5500" b="0" dirty="0" smtClean="0"/>
              <a:t>'burger_2052'], model_burger_2052 </a:t>
            </a:r>
            <a:r>
              <a:rPr lang="en-GB" sz="5500" b="0" dirty="0"/>
              <a:t>= </a:t>
            </a:r>
            <a:r>
              <a:rPr lang="en-GB" sz="5500" b="0" dirty="0" err="1" smtClean="0"/>
              <a:t>create_model_and_find_elasticity</a:t>
            </a:r>
            <a:r>
              <a:rPr lang="en-GB" sz="5500" b="0" dirty="0" smtClean="0"/>
              <a:t>(burger2052_data</a:t>
            </a:r>
            <a:r>
              <a:rPr lang="en-GB" sz="5500" b="0" dirty="0"/>
              <a:t>)</a:t>
            </a:r>
          </a:p>
          <a:p>
            <a:endParaRPr lang="en-IN" sz="2600" b="0" dirty="0" smtClean="0"/>
          </a:p>
          <a:p>
            <a:endParaRPr lang="en-IN" sz="1200" b="0" dirty="0"/>
          </a:p>
          <a:p>
            <a:endParaRPr lang="en-IN" sz="1200" b="0" dirty="0" smtClean="0"/>
          </a:p>
          <a:p>
            <a:r>
              <a:rPr lang="en-IN" sz="1200" b="0" dirty="0" smtClean="0"/>
              <a:t>)</a:t>
            </a:r>
          </a:p>
        </p:txBody>
      </p:sp>
    </p:spTree>
    <p:extLst>
      <p:ext uri="{BB962C8B-B14F-4D97-AF65-F5344CB8AC3E}">
        <p14:creationId xmlns:p14="http://schemas.microsoft.com/office/powerpoint/2010/main" val="3819543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r>
              <a:rPr lang="en-IN" sz="1800" b="0" dirty="0"/>
              <a:t>5</a:t>
            </a:r>
            <a:r>
              <a:rPr lang="en-IN" sz="1800" b="0" dirty="0" smtClean="0"/>
              <a:t>) </a:t>
            </a:r>
            <a:r>
              <a:rPr lang="en-IN" sz="1800" b="0" dirty="0"/>
              <a:t>coke_data_2053 = bau2_data[(bau2_data['ITEM_NAME'] == "COKE") &amp; (bau2_data['SELL_ID'] == 2053)]</a:t>
            </a:r>
          </a:p>
          <a:p>
            <a:r>
              <a:rPr lang="en-IN" sz="1800" b="0" dirty="0" err="1"/>
              <a:t>elasticities</a:t>
            </a:r>
            <a:r>
              <a:rPr lang="en-IN" sz="1800" b="0" dirty="0"/>
              <a:t>['coke_2053'], model_coke_2053 = </a:t>
            </a:r>
            <a:r>
              <a:rPr lang="en-IN" sz="1800" b="0" dirty="0" err="1"/>
              <a:t>create_model_and_find_elasticity</a:t>
            </a:r>
            <a:r>
              <a:rPr lang="en-IN" sz="1800" b="0" dirty="0"/>
              <a:t>(coke_data_2053)</a:t>
            </a:r>
          </a:p>
          <a:p>
            <a:r>
              <a:rPr lang="en-IN" sz="1800" b="0" dirty="0" smtClean="0"/>
              <a:t>6) </a:t>
            </a:r>
            <a:r>
              <a:rPr lang="en-IN" sz="1800" b="0" dirty="0"/>
              <a:t>coke_data_2051 = bau2_data[(bau2_data['ITEM_NAME'] == "COKE") &amp; (bau2_data['SELL_ID'] == 2051)]</a:t>
            </a:r>
          </a:p>
          <a:p>
            <a:r>
              <a:rPr lang="en-IN" sz="1800" b="0" dirty="0" err="1"/>
              <a:t>elasticities</a:t>
            </a:r>
            <a:r>
              <a:rPr lang="en-IN" sz="1800" b="0" dirty="0"/>
              <a:t>['coke_2051'], model_coke_2051 = </a:t>
            </a:r>
            <a:r>
              <a:rPr lang="en-IN" sz="1800" b="0" dirty="0" err="1" smtClean="0"/>
              <a:t>create_model_and_find_elasticity</a:t>
            </a:r>
            <a:r>
              <a:rPr lang="en-IN" sz="1800" b="0" dirty="0" smtClean="0"/>
              <a:t>(coke_data_2051</a:t>
            </a:r>
          </a:p>
          <a:p>
            <a:r>
              <a:rPr lang="en-IN" sz="1800" b="0" dirty="0"/>
              <a:t>7) lemonade_data_2052 = bau2_data[(bau2_data['ITEM_NAME'] == "LEMONADE") &amp; (bau2_data['SELL_ID'] == 2052)]</a:t>
            </a:r>
          </a:p>
          <a:p>
            <a:r>
              <a:rPr lang="en-IN" sz="1800" b="0" dirty="0" err="1"/>
              <a:t>elasticities</a:t>
            </a:r>
            <a:r>
              <a:rPr lang="en-IN" sz="1800" b="0" dirty="0"/>
              <a:t>['lemonade_2052'], model_lemonade_2052 = </a:t>
            </a:r>
            <a:r>
              <a:rPr lang="en-IN" sz="1800" b="0" dirty="0" err="1"/>
              <a:t>create_model_and_find_elasticity</a:t>
            </a:r>
            <a:r>
              <a:rPr lang="en-IN" sz="1800" b="0" dirty="0"/>
              <a:t>(lemonade_data_2052</a:t>
            </a:r>
            <a:r>
              <a:rPr lang="en-IN" sz="1800" b="0" dirty="0" smtClean="0"/>
              <a:t>)</a:t>
            </a:r>
          </a:p>
          <a:p>
            <a:r>
              <a:rPr lang="en-IN" sz="1800" b="0" dirty="0"/>
              <a:t>8) coffee_data_2053 = bau2_data[(bau2_data['ITEM_NAME'] == "COFFEE") &amp; (bau2_data['SELL_ID'] == 2053)]</a:t>
            </a:r>
          </a:p>
          <a:p>
            <a:r>
              <a:rPr lang="en-IN" sz="1800" b="0" dirty="0" err="1"/>
              <a:t>elasticities</a:t>
            </a:r>
            <a:r>
              <a:rPr lang="en-IN" sz="1800" b="0" dirty="0"/>
              <a:t>['coffee_2053'], model_coffee_2053 = </a:t>
            </a:r>
            <a:r>
              <a:rPr lang="en-IN" sz="1800" b="0" dirty="0" err="1"/>
              <a:t>create_model_and_find_elasticity</a:t>
            </a:r>
            <a:r>
              <a:rPr lang="en-IN" sz="1800" b="0" dirty="0"/>
              <a:t>(coffee_data_2053)</a:t>
            </a:r>
            <a:endParaRPr lang="en-GB" sz="1800" dirty="0"/>
          </a:p>
        </p:txBody>
      </p:sp>
    </p:spTree>
    <p:extLst>
      <p:ext uri="{BB962C8B-B14F-4D97-AF65-F5344CB8AC3E}">
        <p14:creationId xmlns:p14="http://schemas.microsoft.com/office/powerpoint/2010/main" val="2336841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7101408"/>
          </a:xfrm>
        </p:spPr>
      </p:pic>
    </p:spTree>
    <p:extLst>
      <p:ext uri="{BB962C8B-B14F-4D97-AF65-F5344CB8AC3E}">
        <p14:creationId xmlns:p14="http://schemas.microsoft.com/office/powerpoint/2010/main" val="2942380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TASK  9:-Create model using OLS and apply on all products.</a:t>
            </a:r>
            <a:br>
              <a:rPr lang="en-IN" dirty="0">
                <a:solidFill>
                  <a:srgbClr val="000000"/>
                </a:solidFill>
              </a:rPr>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6712"/>
            <a:ext cx="9144000" cy="6021288"/>
          </a:xfrm>
        </p:spPr>
      </p:pic>
    </p:spTree>
    <p:extLst>
      <p:ext uri="{BB962C8B-B14F-4D97-AF65-F5344CB8AC3E}">
        <p14:creationId xmlns:p14="http://schemas.microsoft.com/office/powerpoint/2010/main" val="1414758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TASK  10:-Finding the optimal price for maximum profit.</a:t>
            </a:r>
            <a:br>
              <a:rPr lang="en-IN" dirty="0">
                <a:solidFill>
                  <a:srgbClr val="000000"/>
                </a:solidFill>
              </a:rPr>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2736"/>
            <a:ext cx="9143999" cy="5805264"/>
          </a:xfrm>
        </p:spPr>
      </p:pic>
    </p:spTree>
    <p:extLst>
      <p:ext uri="{BB962C8B-B14F-4D97-AF65-F5344CB8AC3E}">
        <p14:creationId xmlns:p14="http://schemas.microsoft.com/office/powerpoint/2010/main" val="3399358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TASK  11:-Profit Maximization for all products .</a:t>
            </a:r>
            <a:br>
              <a:rPr lang="en-IN" dirty="0">
                <a:solidFill>
                  <a:srgbClr val="000000"/>
                </a:solidFill>
              </a:rPr>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0728"/>
            <a:ext cx="9143999" cy="5877272"/>
          </a:xfrm>
          <a:prstGeom prst="rect">
            <a:avLst/>
          </a:prstGeom>
        </p:spPr>
      </p:pic>
    </p:spTree>
    <p:extLst>
      <p:ext uri="{BB962C8B-B14F-4D97-AF65-F5344CB8AC3E}">
        <p14:creationId xmlns:p14="http://schemas.microsoft.com/office/powerpoint/2010/main" val="674988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TASK  12:-Conclusion.</a:t>
            </a:r>
            <a:br>
              <a:rPr lang="en-IN" dirty="0">
                <a:solidFill>
                  <a:srgbClr val="000000"/>
                </a:solidFill>
              </a:rPr>
            </a:br>
            <a:endParaRPr lang="en-GB" dirty="0"/>
          </a:p>
        </p:txBody>
      </p:sp>
      <p:sp>
        <p:nvSpPr>
          <p:cNvPr id="3" name="Content Placeholder 2"/>
          <p:cNvSpPr>
            <a:spLocks noGrp="1"/>
          </p:cNvSpPr>
          <p:nvPr>
            <p:ph idx="1"/>
          </p:nvPr>
        </p:nvSpPr>
        <p:spPr/>
        <p:txBody>
          <a:bodyPr/>
          <a:lstStyle/>
          <a:p>
            <a:r>
              <a:rPr lang="en-US" b="0" dirty="0" smtClean="0"/>
              <a:t>       This </a:t>
            </a:r>
            <a:r>
              <a:rPr lang="en-US" b="0" dirty="0"/>
              <a:t>is the price the cafe should set on it's item to earn maximum profit based on it's previous sales data. It is important to note that this is on a normal day. On 'other' days such as a holiday, or an event taking place have a different impact on customer buying </a:t>
            </a:r>
            <a:r>
              <a:rPr lang="en-US" b="0" dirty="0" err="1"/>
              <a:t>behaviours</a:t>
            </a:r>
            <a:r>
              <a:rPr lang="en-US" b="0" dirty="0"/>
              <a:t> and pattern. Usually an increase in consumption is seen on such days. These must be treated separately. Similarly, it is important to remove any external effects other than price that will affect the purchase </a:t>
            </a:r>
            <a:r>
              <a:rPr lang="en-US" b="0" dirty="0" err="1"/>
              <a:t>behaviours</a:t>
            </a:r>
            <a:r>
              <a:rPr lang="en-US" b="0" dirty="0"/>
              <a:t> of customers including the </a:t>
            </a:r>
            <a:r>
              <a:rPr lang="en-US" b="0" dirty="0" err="1"/>
              <a:t>datapoints</a:t>
            </a:r>
            <a:r>
              <a:rPr lang="en-US" b="0" dirty="0"/>
              <a:t> when the item was on discount.</a:t>
            </a:r>
          </a:p>
          <a:p>
            <a:r>
              <a:rPr lang="en-US" b="0" dirty="0" smtClean="0"/>
              <a:t>       Once</a:t>
            </a:r>
            <a:r>
              <a:rPr lang="en-US" b="0" dirty="0"/>
              <a:t>, the new prices are put up, it is important to continuously monitor the sales and profit. If this method of pricing is a part of a </a:t>
            </a:r>
            <a:r>
              <a:rPr lang="en-US" b="0" dirty="0" err="1"/>
              <a:t>rpoduct</a:t>
            </a:r>
            <a:r>
              <a:rPr lang="en-US" b="0" dirty="0"/>
              <a:t>, a dashboard can be created for the purpose of monitoring these items and calculating the lift in the profit.</a:t>
            </a:r>
          </a:p>
          <a:p>
            <a:endParaRPr lang="en-GB" dirty="0"/>
          </a:p>
        </p:txBody>
      </p:sp>
    </p:spTree>
    <p:extLst>
      <p:ext uri="{BB962C8B-B14F-4D97-AF65-F5344CB8AC3E}">
        <p14:creationId xmlns:p14="http://schemas.microsoft.com/office/powerpoint/2010/main" val="91053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a:xfrm>
            <a:off x="899592" y="1052736"/>
            <a:ext cx="7520940" cy="3579849"/>
          </a:xfrm>
        </p:spPr>
        <p:txBody>
          <a:bodyPr>
            <a:normAutofit lnSpcReduction="10000"/>
          </a:bodyPr>
          <a:lstStyle/>
          <a:p>
            <a:r>
              <a:rPr lang="en-IN" sz="2400" b="0" dirty="0" smtClean="0"/>
              <a:t>BASICALLY MY PROJECT  GIVES ANSWERS  TO SUCH QUESTIONS LIKE:-</a:t>
            </a:r>
          </a:p>
          <a:p>
            <a:pPr marL="457200" indent="-457200">
              <a:buFont typeface="+mj-lt"/>
              <a:buAutoNum type="arabicPeriod"/>
            </a:pPr>
            <a:r>
              <a:rPr lang="en-US" sz="2400" b="0" dirty="0"/>
              <a:t>“If I lower the price of a product, how much more will sell</a:t>
            </a:r>
            <a:r>
              <a:rPr lang="en-US" sz="2400" b="0" dirty="0" smtClean="0"/>
              <a:t>?”</a:t>
            </a:r>
          </a:p>
          <a:p>
            <a:pPr marL="457200" indent="-457200">
              <a:buFont typeface="+mj-lt"/>
              <a:buAutoNum type="arabicPeriod"/>
            </a:pPr>
            <a:r>
              <a:rPr lang="en-US" sz="2400" b="0" dirty="0" smtClean="0"/>
              <a:t>“</a:t>
            </a:r>
            <a:r>
              <a:rPr lang="en-US" sz="2400" b="0" dirty="0"/>
              <a:t>If I raise the price of one product, how will that affect sales of the other products</a:t>
            </a:r>
            <a:r>
              <a:rPr lang="en-US" sz="2400" b="0" dirty="0" smtClean="0"/>
              <a:t>?”</a:t>
            </a:r>
          </a:p>
          <a:p>
            <a:pPr marL="457200" indent="-457200">
              <a:buFont typeface="+mj-lt"/>
              <a:buAutoNum type="arabicPeriod"/>
            </a:pPr>
            <a:r>
              <a:rPr lang="en-US" sz="2400" b="0" dirty="0" smtClean="0"/>
              <a:t>“</a:t>
            </a:r>
            <a:r>
              <a:rPr lang="en-US" sz="2400" b="0" dirty="0"/>
              <a:t>If the market price of a product goes down, how much will that affect the amount that firms will be willing to supply to the market?”</a:t>
            </a:r>
            <a:endParaRPr lang="en-IN" sz="2400" b="0" dirty="0"/>
          </a:p>
        </p:txBody>
      </p:sp>
    </p:spTree>
    <p:extLst>
      <p:ext uri="{BB962C8B-B14F-4D97-AF65-F5344CB8AC3E}">
        <p14:creationId xmlns:p14="http://schemas.microsoft.com/office/powerpoint/2010/main" val="4063780399"/>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836712"/>
            <a:ext cx="756084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27584" y="836712"/>
            <a:ext cx="7560840" cy="2954655"/>
          </a:xfrm>
          <a:prstGeom prst="rect">
            <a:avLst/>
          </a:prstGeom>
          <a:noFill/>
        </p:spPr>
        <p:txBody>
          <a:bodyPr wrap="square" rtlCol="0">
            <a:spAutoFit/>
          </a:bodyPr>
          <a:lstStyle/>
          <a:p>
            <a:endParaRPr lang="en-IN" dirty="0" smtClean="0"/>
          </a:p>
          <a:p>
            <a:endParaRPr lang="en-IN" dirty="0"/>
          </a:p>
          <a:p>
            <a:endParaRPr lang="en-IN" dirty="0" smtClean="0"/>
          </a:p>
          <a:p>
            <a:endParaRPr lang="en-IN" dirty="0"/>
          </a:p>
          <a:p>
            <a:endParaRPr lang="en-IN" dirty="0" smtClean="0"/>
          </a:p>
          <a:p>
            <a:pPr algn="ctr"/>
            <a:r>
              <a:rPr lang="en-IN" sz="9600" dirty="0" smtClean="0"/>
              <a:t>THANKS </a:t>
            </a:r>
            <a:endParaRPr lang="en-IN" sz="9600" dirty="0"/>
          </a:p>
        </p:txBody>
      </p:sp>
    </p:spTree>
    <p:extLst>
      <p:ext uri="{BB962C8B-B14F-4D97-AF65-F5344CB8AC3E}">
        <p14:creationId xmlns:p14="http://schemas.microsoft.com/office/powerpoint/2010/main" val="1087498069"/>
      </p:ext>
    </p:extLst>
  </p:cSld>
  <p:clrMapOvr>
    <a:masterClrMapping/>
  </p:clrMapOvr>
  <mc:AlternateContent xmlns:mc="http://schemas.openxmlformats.org/markup-compatibility/2006" xmlns:p14="http://schemas.microsoft.com/office/powerpoint/2010/main">
    <mc:Choice Requires="p14">
      <p:transition spd="slow" p14:dur="3900">
        <p14:glitter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chemeClr val="accent2"/>
                                      </p:to>
                                    </p:animClr>
                                    <p:animClr clrSpc="rgb" dir="cw">
                                      <p:cBhvr>
                                        <p:cTn id="7" dur="500" fill="hold"/>
                                        <p:tgtEl>
                                          <p:spTgt spid="3">
                                            <p:txEl>
                                              <p:pRg st="5" end="5"/>
                                            </p:txEl>
                                          </p:spTgt>
                                        </p:tgtEl>
                                        <p:attrNameLst>
                                          <p:attrName>fillcolor</p:attrName>
                                        </p:attrNameLst>
                                      </p:cBhvr>
                                      <p:to>
                                        <a:schemeClr val="accent2"/>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C000"/>
                </a:solidFill>
              </a:rPr>
              <a:t>How the price affects  the sales?</a:t>
            </a:r>
            <a:endParaRPr lang="en-IN" dirty="0">
              <a:solidFill>
                <a:srgbClr val="FFC000"/>
              </a:solidFill>
            </a:endParaRPr>
          </a:p>
        </p:txBody>
      </p:sp>
      <p:sp>
        <p:nvSpPr>
          <p:cNvPr id="3" name="Content Placeholder 2"/>
          <p:cNvSpPr>
            <a:spLocks noGrp="1"/>
          </p:cNvSpPr>
          <p:nvPr>
            <p:ph idx="1"/>
          </p:nvPr>
        </p:nvSpPr>
        <p:spPr/>
        <p:txBody>
          <a:bodyPr>
            <a:normAutofit/>
          </a:bodyPr>
          <a:lstStyle/>
          <a:p>
            <a:pPr algn="just"/>
            <a:r>
              <a:rPr lang="en-US" sz="2800" dirty="0" smtClean="0"/>
              <a:t>    Assuming </a:t>
            </a:r>
            <a:r>
              <a:rPr lang="en-US" sz="2800" dirty="0"/>
              <a:t>your costs remain the same, lowering prices to increase sales also lowers the profit margin you make on each unit that you sell. ... Sometimes, raising the price of your product or service will lead to higher profit margins but will lower your sales volumes.</a:t>
            </a:r>
            <a:endParaRPr lang="en-IN" sz="2800" dirty="0"/>
          </a:p>
        </p:txBody>
      </p:sp>
    </p:spTree>
    <p:extLst>
      <p:ext uri="{BB962C8B-B14F-4D97-AF65-F5344CB8AC3E}">
        <p14:creationId xmlns:p14="http://schemas.microsoft.com/office/powerpoint/2010/main" val="83547454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C000"/>
                </a:solidFill>
              </a:rPr>
              <a:t>How the price affects  the sales?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5450" y="1100138"/>
            <a:ext cx="4235325" cy="3579812"/>
          </a:xfrm>
        </p:spPr>
      </p:pic>
    </p:spTree>
    <p:extLst>
      <p:ext uri="{BB962C8B-B14F-4D97-AF65-F5344CB8AC3E}">
        <p14:creationId xmlns:p14="http://schemas.microsoft.com/office/powerpoint/2010/main" val="175435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just"/>
            <a:r>
              <a:rPr lang="en-US" sz="3600" dirty="0" smtClean="0"/>
              <a:t>   It’s </a:t>
            </a:r>
            <a:r>
              <a:rPr lang="en-US" sz="3600" dirty="0"/>
              <a:t>clear from the </a:t>
            </a:r>
            <a:r>
              <a:rPr lang="en-US" sz="3600" dirty="0" smtClean="0"/>
              <a:t>Above previous </a:t>
            </a:r>
            <a:r>
              <a:rPr lang="en-US" sz="3600" dirty="0"/>
              <a:t>picture that if the price is set at $3.000, the products sold are 4 </a:t>
            </a:r>
            <a:r>
              <a:rPr lang="en-US" sz="3600" dirty="0" err="1" smtClean="0"/>
              <a:t>millions.But</a:t>
            </a:r>
            <a:r>
              <a:rPr lang="en-US" sz="3600" dirty="0" smtClean="0"/>
              <a:t> if </a:t>
            </a:r>
            <a:r>
              <a:rPr lang="en-US" sz="3600" dirty="0"/>
              <a:t>instead the price is increased to $4.000, the products sold are only 2 millions</a:t>
            </a:r>
            <a:r>
              <a:rPr lang="en-US" sz="4000" dirty="0"/>
              <a:t>.</a:t>
            </a:r>
            <a:endParaRPr lang="en-IN" sz="4000" dirty="0"/>
          </a:p>
        </p:txBody>
      </p:sp>
    </p:spTree>
    <p:extLst>
      <p:ext uri="{BB962C8B-B14F-4D97-AF65-F5344CB8AC3E}">
        <p14:creationId xmlns:p14="http://schemas.microsoft.com/office/powerpoint/2010/main" val="4723477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C000"/>
                </a:solidFill>
              </a:rPr>
              <a:t>Before optimize the  price of product  FIRST Define perfect audience</a:t>
            </a:r>
            <a:endParaRPr lang="en-IN" dirty="0">
              <a:solidFill>
                <a:srgbClr val="FFC000"/>
              </a:solidFill>
            </a:endParaRPr>
          </a:p>
        </p:txBody>
      </p:sp>
      <p:sp>
        <p:nvSpPr>
          <p:cNvPr id="5" name="Rectangle 4"/>
          <p:cNvSpPr/>
          <p:nvPr/>
        </p:nvSpPr>
        <p:spPr>
          <a:xfrm>
            <a:off x="782332" y="1268760"/>
            <a:ext cx="7920880" cy="446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a:stCxn id="5" idx="0"/>
            <a:endCxn id="5" idx="2"/>
          </p:cNvCxnSpPr>
          <p:nvPr/>
        </p:nvCxnSpPr>
        <p:spPr>
          <a:xfrm>
            <a:off x="4742772" y="1268760"/>
            <a:ext cx="0" cy="4464496"/>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0" y="1268760"/>
            <a:ext cx="288032" cy="44644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p:cNvSpPr/>
          <p:nvPr/>
        </p:nvSpPr>
        <p:spPr>
          <a:xfrm>
            <a:off x="755576" y="3501008"/>
            <a:ext cx="3816424" cy="2160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p:cNvSpPr/>
          <p:nvPr/>
        </p:nvSpPr>
        <p:spPr>
          <a:xfrm>
            <a:off x="4860032" y="3501008"/>
            <a:ext cx="3816424" cy="2160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Up Arrow 12"/>
          <p:cNvSpPr/>
          <p:nvPr/>
        </p:nvSpPr>
        <p:spPr>
          <a:xfrm>
            <a:off x="323528" y="1556792"/>
            <a:ext cx="216024" cy="41764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39552" y="6093296"/>
            <a:ext cx="79928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3131840" y="6093296"/>
            <a:ext cx="2592288" cy="584775"/>
          </a:xfrm>
          <a:prstGeom prst="rect">
            <a:avLst/>
          </a:prstGeom>
          <a:noFill/>
        </p:spPr>
        <p:txBody>
          <a:bodyPr wrap="square" rtlCol="0">
            <a:spAutoFit/>
          </a:bodyPr>
          <a:lstStyle/>
          <a:p>
            <a:r>
              <a:rPr lang="en-IN" sz="3200" dirty="0" smtClean="0">
                <a:solidFill>
                  <a:srgbClr val="002060"/>
                </a:solidFill>
              </a:rPr>
              <a:t>Quality </a:t>
            </a:r>
            <a:endParaRPr lang="en-IN" sz="3200" dirty="0">
              <a:solidFill>
                <a:srgbClr val="002060"/>
              </a:solidFill>
            </a:endParaRPr>
          </a:p>
        </p:txBody>
      </p:sp>
      <p:sp>
        <p:nvSpPr>
          <p:cNvPr id="17" name="TextBox 16"/>
          <p:cNvSpPr txBox="1"/>
          <p:nvPr/>
        </p:nvSpPr>
        <p:spPr>
          <a:xfrm>
            <a:off x="0" y="2060848"/>
            <a:ext cx="755576"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dirty="0" smtClean="0"/>
              <a:t>Price </a:t>
            </a:r>
            <a:endParaRPr lang="en-IN" dirty="0"/>
          </a:p>
        </p:txBody>
      </p:sp>
      <p:sp>
        <p:nvSpPr>
          <p:cNvPr id="20" name="Rectangle 19"/>
          <p:cNvSpPr/>
          <p:nvPr/>
        </p:nvSpPr>
        <p:spPr>
          <a:xfrm>
            <a:off x="782332" y="1412776"/>
            <a:ext cx="3753664" cy="513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4931505" y="1443407"/>
            <a:ext cx="3816424" cy="513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782332" y="3861048"/>
            <a:ext cx="37536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4860032" y="3861048"/>
            <a:ext cx="38164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782332" y="1412776"/>
            <a:ext cx="3789668" cy="523220"/>
          </a:xfrm>
          <a:prstGeom prst="rect">
            <a:avLst/>
          </a:prstGeom>
          <a:noFill/>
        </p:spPr>
        <p:txBody>
          <a:bodyPr wrap="square" rtlCol="0">
            <a:spAutoFit/>
          </a:bodyPr>
          <a:lstStyle/>
          <a:p>
            <a:pPr algn="ctr"/>
            <a:r>
              <a:rPr lang="en-IN" sz="2800" dirty="0">
                <a:solidFill>
                  <a:srgbClr val="002060"/>
                </a:solidFill>
              </a:rPr>
              <a:t>O</a:t>
            </a:r>
            <a:r>
              <a:rPr lang="en-IN" sz="2800" dirty="0" smtClean="0">
                <a:solidFill>
                  <a:srgbClr val="002060"/>
                </a:solidFill>
              </a:rPr>
              <a:t>pportunistic</a:t>
            </a:r>
            <a:endParaRPr lang="en-IN" sz="2800" dirty="0">
              <a:solidFill>
                <a:srgbClr val="002060"/>
              </a:solidFill>
            </a:endParaRPr>
          </a:p>
        </p:txBody>
      </p:sp>
      <p:sp>
        <p:nvSpPr>
          <p:cNvPr id="27" name="TextBox 26"/>
          <p:cNvSpPr txBox="1"/>
          <p:nvPr/>
        </p:nvSpPr>
        <p:spPr>
          <a:xfrm>
            <a:off x="4931505" y="1443407"/>
            <a:ext cx="3816424" cy="523220"/>
          </a:xfrm>
          <a:prstGeom prst="rect">
            <a:avLst/>
          </a:prstGeom>
          <a:noFill/>
        </p:spPr>
        <p:txBody>
          <a:bodyPr wrap="square" rtlCol="0">
            <a:spAutoFit/>
          </a:bodyPr>
          <a:lstStyle/>
          <a:p>
            <a:pPr algn="ctr"/>
            <a:r>
              <a:rPr lang="en-IN" sz="2800" dirty="0" smtClean="0">
                <a:solidFill>
                  <a:srgbClr val="002060"/>
                </a:solidFill>
              </a:rPr>
              <a:t>Premium Market </a:t>
            </a:r>
            <a:endParaRPr lang="en-IN" sz="2800" dirty="0">
              <a:solidFill>
                <a:srgbClr val="002060"/>
              </a:solidFill>
            </a:endParaRPr>
          </a:p>
        </p:txBody>
      </p:sp>
      <p:sp>
        <p:nvSpPr>
          <p:cNvPr id="28" name="Rectangle 27"/>
          <p:cNvSpPr/>
          <p:nvPr/>
        </p:nvSpPr>
        <p:spPr>
          <a:xfrm>
            <a:off x="1043608" y="2245514"/>
            <a:ext cx="3384376" cy="463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5184068" y="2251149"/>
            <a:ext cx="3384376" cy="463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1096585" y="2924944"/>
            <a:ext cx="33843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5220072" y="2924944"/>
            <a:ext cx="33123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1043608" y="4653136"/>
            <a:ext cx="33843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5148064" y="4653136"/>
            <a:ext cx="33843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1043608" y="5301208"/>
            <a:ext cx="33843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5148064" y="5301208"/>
            <a:ext cx="33843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1043608" y="2245514"/>
            <a:ext cx="3384376" cy="523220"/>
          </a:xfrm>
          <a:prstGeom prst="rect">
            <a:avLst/>
          </a:prstGeom>
          <a:noFill/>
        </p:spPr>
        <p:txBody>
          <a:bodyPr wrap="square" rtlCol="0">
            <a:spAutoFit/>
          </a:bodyPr>
          <a:lstStyle/>
          <a:p>
            <a:pPr algn="ctr"/>
            <a:r>
              <a:rPr lang="en-IN" sz="2800" b="1" dirty="0" smtClean="0">
                <a:solidFill>
                  <a:srgbClr val="002060"/>
                </a:solidFill>
              </a:rPr>
              <a:t>High Price </a:t>
            </a:r>
            <a:endParaRPr lang="en-IN" sz="2800" b="1" dirty="0">
              <a:solidFill>
                <a:srgbClr val="002060"/>
              </a:solidFill>
            </a:endParaRPr>
          </a:p>
        </p:txBody>
      </p:sp>
      <p:sp>
        <p:nvSpPr>
          <p:cNvPr id="38" name="TextBox 37"/>
          <p:cNvSpPr txBox="1"/>
          <p:nvPr/>
        </p:nvSpPr>
        <p:spPr>
          <a:xfrm>
            <a:off x="5184068" y="2245514"/>
            <a:ext cx="3348372" cy="523220"/>
          </a:xfrm>
          <a:prstGeom prst="rect">
            <a:avLst/>
          </a:prstGeom>
          <a:noFill/>
        </p:spPr>
        <p:txBody>
          <a:bodyPr wrap="square" rtlCol="0">
            <a:spAutoFit/>
          </a:bodyPr>
          <a:lstStyle/>
          <a:p>
            <a:pPr algn="ctr"/>
            <a:r>
              <a:rPr lang="en-IN" sz="2800" b="1" dirty="0" smtClean="0">
                <a:solidFill>
                  <a:srgbClr val="002060"/>
                </a:solidFill>
              </a:rPr>
              <a:t>High Price </a:t>
            </a:r>
            <a:endParaRPr lang="en-IN" sz="2800" b="1" dirty="0">
              <a:solidFill>
                <a:srgbClr val="002060"/>
              </a:solidFill>
            </a:endParaRPr>
          </a:p>
        </p:txBody>
      </p:sp>
      <p:sp>
        <p:nvSpPr>
          <p:cNvPr id="39" name="TextBox 38"/>
          <p:cNvSpPr txBox="1"/>
          <p:nvPr/>
        </p:nvSpPr>
        <p:spPr>
          <a:xfrm>
            <a:off x="1043608" y="4653136"/>
            <a:ext cx="3384376" cy="461665"/>
          </a:xfrm>
          <a:prstGeom prst="rect">
            <a:avLst/>
          </a:prstGeom>
          <a:noFill/>
        </p:spPr>
        <p:txBody>
          <a:bodyPr wrap="square" rtlCol="0">
            <a:spAutoFit/>
          </a:bodyPr>
          <a:lstStyle/>
          <a:p>
            <a:pPr algn="ctr"/>
            <a:r>
              <a:rPr lang="en-IN" sz="2400" b="1" dirty="0" smtClean="0">
                <a:solidFill>
                  <a:srgbClr val="002060"/>
                </a:solidFill>
              </a:rPr>
              <a:t>Low Price </a:t>
            </a:r>
            <a:endParaRPr lang="en-IN" sz="2400" b="1" dirty="0">
              <a:solidFill>
                <a:srgbClr val="002060"/>
              </a:solidFill>
            </a:endParaRPr>
          </a:p>
        </p:txBody>
      </p:sp>
      <p:sp>
        <p:nvSpPr>
          <p:cNvPr id="40" name="TextBox 39"/>
          <p:cNvSpPr txBox="1"/>
          <p:nvPr/>
        </p:nvSpPr>
        <p:spPr>
          <a:xfrm>
            <a:off x="5184068" y="4653136"/>
            <a:ext cx="3384376" cy="461665"/>
          </a:xfrm>
          <a:prstGeom prst="rect">
            <a:avLst/>
          </a:prstGeom>
          <a:noFill/>
        </p:spPr>
        <p:txBody>
          <a:bodyPr wrap="square" rtlCol="0">
            <a:spAutoFit/>
          </a:bodyPr>
          <a:lstStyle/>
          <a:p>
            <a:pPr algn="ctr"/>
            <a:r>
              <a:rPr lang="en-IN" sz="2400" b="1" dirty="0" smtClean="0">
                <a:solidFill>
                  <a:srgbClr val="002060"/>
                </a:solidFill>
              </a:rPr>
              <a:t>Low Price </a:t>
            </a:r>
            <a:endParaRPr lang="en-IN" sz="2400" b="1" dirty="0">
              <a:solidFill>
                <a:srgbClr val="002060"/>
              </a:solidFill>
            </a:endParaRPr>
          </a:p>
        </p:txBody>
      </p:sp>
      <p:sp>
        <p:nvSpPr>
          <p:cNvPr id="41" name="TextBox 40"/>
          <p:cNvSpPr txBox="1"/>
          <p:nvPr/>
        </p:nvSpPr>
        <p:spPr>
          <a:xfrm>
            <a:off x="4860032" y="3861048"/>
            <a:ext cx="3816424" cy="461665"/>
          </a:xfrm>
          <a:prstGeom prst="rect">
            <a:avLst/>
          </a:prstGeom>
          <a:noFill/>
        </p:spPr>
        <p:txBody>
          <a:bodyPr wrap="square" rtlCol="0">
            <a:spAutoFit/>
          </a:bodyPr>
          <a:lstStyle/>
          <a:p>
            <a:pPr algn="ctr"/>
            <a:r>
              <a:rPr lang="en-IN" sz="2400" dirty="0" smtClean="0">
                <a:solidFill>
                  <a:srgbClr val="002060"/>
                </a:solidFill>
              </a:rPr>
              <a:t>Value For Money</a:t>
            </a:r>
            <a:endParaRPr lang="en-IN" sz="2400" dirty="0">
              <a:solidFill>
                <a:srgbClr val="002060"/>
              </a:solidFill>
            </a:endParaRPr>
          </a:p>
        </p:txBody>
      </p:sp>
      <p:sp>
        <p:nvSpPr>
          <p:cNvPr id="42" name="TextBox 41"/>
          <p:cNvSpPr txBox="1"/>
          <p:nvPr/>
        </p:nvSpPr>
        <p:spPr>
          <a:xfrm>
            <a:off x="782332" y="3861048"/>
            <a:ext cx="3753664" cy="461665"/>
          </a:xfrm>
          <a:prstGeom prst="rect">
            <a:avLst/>
          </a:prstGeom>
          <a:noFill/>
        </p:spPr>
        <p:txBody>
          <a:bodyPr wrap="square" rtlCol="0">
            <a:spAutoFit/>
          </a:bodyPr>
          <a:lstStyle/>
          <a:p>
            <a:pPr algn="ctr"/>
            <a:r>
              <a:rPr lang="en-IN" sz="2400" dirty="0" smtClean="0">
                <a:solidFill>
                  <a:srgbClr val="002060"/>
                </a:solidFill>
              </a:rPr>
              <a:t>Chinese Good Market</a:t>
            </a:r>
            <a:endParaRPr lang="en-IN" sz="2400" dirty="0">
              <a:solidFill>
                <a:srgbClr val="002060"/>
              </a:solidFill>
            </a:endParaRPr>
          </a:p>
        </p:txBody>
      </p:sp>
      <p:sp>
        <p:nvSpPr>
          <p:cNvPr id="43" name="TextBox 42"/>
          <p:cNvSpPr txBox="1"/>
          <p:nvPr/>
        </p:nvSpPr>
        <p:spPr>
          <a:xfrm>
            <a:off x="1109014" y="5301208"/>
            <a:ext cx="3384376" cy="461665"/>
          </a:xfrm>
          <a:prstGeom prst="rect">
            <a:avLst/>
          </a:prstGeom>
          <a:noFill/>
        </p:spPr>
        <p:txBody>
          <a:bodyPr wrap="square" rtlCol="0">
            <a:spAutoFit/>
          </a:bodyPr>
          <a:lstStyle/>
          <a:p>
            <a:pPr algn="ctr"/>
            <a:r>
              <a:rPr lang="en-IN" sz="2400" b="1" dirty="0" smtClean="0">
                <a:solidFill>
                  <a:srgbClr val="002060"/>
                </a:solidFill>
              </a:rPr>
              <a:t>Low  Quality </a:t>
            </a:r>
            <a:endParaRPr lang="en-IN" sz="2400" b="1" dirty="0">
              <a:solidFill>
                <a:srgbClr val="002060"/>
              </a:solidFill>
            </a:endParaRPr>
          </a:p>
        </p:txBody>
      </p:sp>
      <p:sp>
        <p:nvSpPr>
          <p:cNvPr id="46" name="TextBox 45"/>
          <p:cNvSpPr txBox="1"/>
          <p:nvPr/>
        </p:nvSpPr>
        <p:spPr>
          <a:xfrm>
            <a:off x="5148064" y="5301208"/>
            <a:ext cx="3384376" cy="461665"/>
          </a:xfrm>
          <a:prstGeom prst="rect">
            <a:avLst/>
          </a:prstGeom>
          <a:noFill/>
        </p:spPr>
        <p:txBody>
          <a:bodyPr wrap="square" rtlCol="0">
            <a:spAutoFit/>
          </a:bodyPr>
          <a:lstStyle/>
          <a:p>
            <a:pPr algn="ctr"/>
            <a:r>
              <a:rPr lang="en-IN" sz="2400" b="1" dirty="0" smtClean="0">
                <a:solidFill>
                  <a:srgbClr val="002060"/>
                </a:solidFill>
              </a:rPr>
              <a:t>Good  Quality </a:t>
            </a:r>
            <a:endParaRPr lang="en-IN" sz="2400" b="1" dirty="0">
              <a:solidFill>
                <a:srgbClr val="002060"/>
              </a:solidFill>
            </a:endParaRPr>
          </a:p>
        </p:txBody>
      </p:sp>
      <p:sp>
        <p:nvSpPr>
          <p:cNvPr id="47" name="TextBox 46"/>
          <p:cNvSpPr txBox="1"/>
          <p:nvPr/>
        </p:nvSpPr>
        <p:spPr>
          <a:xfrm>
            <a:off x="5220072" y="2924944"/>
            <a:ext cx="3312368" cy="523220"/>
          </a:xfrm>
          <a:prstGeom prst="rect">
            <a:avLst/>
          </a:prstGeom>
          <a:noFill/>
        </p:spPr>
        <p:txBody>
          <a:bodyPr wrap="square" rtlCol="0">
            <a:spAutoFit/>
          </a:bodyPr>
          <a:lstStyle/>
          <a:p>
            <a:pPr algn="ctr"/>
            <a:r>
              <a:rPr lang="en-IN" sz="2800" b="1" dirty="0" smtClean="0">
                <a:solidFill>
                  <a:srgbClr val="002060"/>
                </a:solidFill>
              </a:rPr>
              <a:t>High Quality </a:t>
            </a:r>
            <a:endParaRPr lang="en-IN" sz="2800" b="1" dirty="0">
              <a:solidFill>
                <a:srgbClr val="002060"/>
              </a:solidFill>
            </a:endParaRPr>
          </a:p>
        </p:txBody>
      </p:sp>
      <p:sp>
        <p:nvSpPr>
          <p:cNvPr id="48" name="TextBox 47"/>
          <p:cNvSpPr txBox="1"/>
          <p:nvPr/>
        </p:nvSpPr>
        <p:spPr>
          <a:xfrm>
            <a:off x="1109014" y="2924944"/>
            <a:ext cx="3318970" cy="523220"/>
          </a:xfrm>
          <a:prstGeom prst="rect">
            <a:avLst/>
          </a:prstGeom>
          <a:noFill/>
        </p:spPr>
        <p:txBody>
          <a:bodyPr wrap="square" rtlCol="0">
            <a:spAutoFit/>
          </a:bodyPr>
          <a:lstStyle/>
          <a:p>
            <a:pPr algn="ctr"/>
            <a:r>
              <a:rPr lang="en-IN" sz="2800" b="1" dirty="0" smtClean="0">
                <a:solidFill>
                  <a:srgbClr val="002060"/>
                </a:solidFill>
              </a:rPr>
              <a:t>Low Quality </a:t>
            </a:r>
            <a:endParaRPr lang="en-IN" sz="2800" b="1" dirty="0">
              <a:solidFill>
                <a:srgbClr val="002060"/>
              </a:solidFill>
            </a:endParaRPr>
          </a:p>
        </p:txBody>
      </p:sp>
    </p:spTree>
    <p:extLst>
      <p:ext uri="{BB962C8B-B14F-4D97-AF65-F5344CB8AC3E}">
        <p14:creationId xmlns:p14="http://schemas.microsoft.com/office/powerpoint/2010/main" val="35357458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flow  of project:-</a:t>
            </a:r>
            <a:endParaRPr lang="en-IN" dirty="0"/>
          </a:p>
        </p:txBody>
      </p:sp>
      <p:sp>
        <p:nvSpPr>
          <p:cNvPr id="3" name="Content Placeholder 2"/>
          <p:cNvSpPr>
            <a:spLocks noGrp="1"/>
          </p:cNvSpPr>
          <p:nvPr>
            <p:ph idx="1"/>
          </p:nvPr>
        </p:nvSpPr>
        <p:spPr>
          <a:xfrm>
            <a:off x="827584" y="1124744"/>
            <a:ext cx="7520940" cy="3579849"/>
          </a:xfrm>
        </p:spPr>
        <p:txBody>
          <a:bodyPr>
            <a:normAutofit fontScale="92500" lnSpcReduction="10000"/>
          </a:bodyPr>
          <a:lstStyle/>
          <a:p>
            <a:r>
              <a:rPr lang="en-IN" sz="2000" dirty="0" smtClean="0"/>
              <a:t> </a:t>
            </a:r>
            <a:r>
              <a:rPr lang="en-IN" sz="2800" dirty="0" smtClean="0"/>
              <a:t>I Divide my project  into 12 Tasks</a:t>
            </a:r>
          </a:p>
          <a:p>
            <a:pPr marL="0" indent="0">
              <a:buClr>
                <a:srgbClr val="FF0000"/>
              </a:buClr>
            </a:pPr>
            <a:r>
              <a:rPr lang="en-IN" sz="2800" dirty="0" smtClean="0"/>
              <a:t>TASK  1:-Study about the PRICE OPTIMIZATION </a:t>
            </a:r>
          </a:p>
          <a:p>
            <a:pPr marL="0" indent="0">
              <a:buClr>
                <a:srgbClr val="FF0000"/>
              </a:buClr>
            </a:pPr>
            <a:r>
              <a:rPr lang="en-IN" sz="2800" dirty="0" smtClean="0"/>
              <a:t>TASK  2:-Data Collection</a:t>
            </a:r>
          </a:p>
          <a:p>
            <a:pPr marL="0" indent="0">
              <a:buClr>
                <a:srgbClr val="FF0000"/>
              </a:buClr>
            </a:pPr>
            <a:r>
              <a:rPr lang="en-IN" sz="2800" dirty="0" smtClean="0"/>
              <a:t>TASK  3:-Data Pre-processing </a:t>
            </a:r>
          </a:p>
          <a:p>
            <a:pPr marL="0" indent="0">
              <a:buClr>
                <a:srgbClr val="FF0000"/>
              </a:buClr>
            </a:pPr>
            <a:r>
              <a:rPr lang="en-IN" sz="2800" dirty="0" smtClean="0"/>
              <a:t>TASK  4:-EDA(Exploratory Data Analysis)</a:t>
            </a:r>
          </a:p>
          <a:p>
            <a:pPr marL="0" indent="0">
              <a:buClr>
                <a:srgbClr val="FF0000"/>
              </a:buClr>
            </a:pPr>
            <a:r>
              <a:rPr lang="en-IN" sz="2800" dirty="0" smtClean="0"/>
              <a:t>TASK  5:-Combining the datasets</a:t>
            </a:r>
          </a:p>
          <a:p>
            <a:pPr marL="0" indent="0">
              <a:buClr>
                <a:srgbClr val="FF0000"/>
              </a:buClr>
            </a:pPr>
            <a:r>
              <a:rPr lang="en-IN" sz="2800" dirty="0" smtClean="0"/>
              <a:t>TASK  6:-Uncovering Facets of Data With  help of visualization </a:t>
            </a:r>
          </a:p>
          <a:p>
            <a:pPr marL="0" indent="0">
              <a:buClr>
                <a:srgbClr val="FF0000"/>
              </a:buClr>
            </a:pPr>
            <a:endParaRPr lang="en-IN" sz="2400" dirty="0"/>
          </a:p>
        </p:txBody>
      </p:sp>
    </p:spTree>
    <p:extLst>
      <p:ext uri="{BB962C8B-B14F-4D97-AF65-F5344CB8AC3E}">
        <p14:creationId xmlns:p14="http://schemas.microsoft.com/office/powerpoint/2010/main" val="30597102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22960" y="116632"/>
            <a:ext cx="7520940" cy="249128"/>
          </a:xfrm>
        </p:spPr>
        <p:txBody>
          <a:bodyPr/>
          <a:lstStyle/>
          <a:p>
            <a:endParaRPr lang="en-IN" dirty="0"/>
          </a:p>
        </p:txBody>
      </p:sp>
      <p:sp>
        <p:nvSpPr>
          <p:cNvPr id="3" name="Content Placeholder 2"/>
          <p:cNvSpPr>
            <a:spLocks noGrp="1"/>
          </p:cNvSpPr>
          <p:nvPr>
            <p:ph idx="1"/>
          </p:nvPr>
        </p:nvSpPr>
        <p:spPr>
          <a:xfrm>
            <a:off x="899592" y="332656"/>
            <a:ext cx="7520940" cy="4275813"/>
          </a:xfrm>
        </p:spPr>
        <p:txBody>
          <a:bodyPr>
            <a:normAutofit fontScale="92500" lnSpcReduction="10000"/>
          </a:bodyPr>
          <a:lstStyle/>
          <a:p>
            <a:r>
              <a:rPr lang="en-IN" sz="2800" dirty="0" smtClean="0"/>
              <a:t>TASK  7:-Calculating the  Price elasticity of any one product  using  function .</a:t>
            </a:r>
          </a:p>
          <a:p>
            <a:r>
              <a:rPr lang="en-IN" sz="2800" dirty="0" smtClean="0">
                <a:solidFill>
                  <a:srgbClr val="000000"/>
                </a:solidFill>
              </a:rPr>
              <a:t>TASK  8:-Then Calculate the price elasticity of other product using function calling.</a:t>
            </a:r>
          </a:p>
          <a:p>
            <a:r>
              <a:rPr lang="en-IN" sz="2800" dirty="0" smtClean="0">
                <a:solidFill>
                  <a:srgbClr val="000000"/>
                </a:solidFill>
              </a:rPr>
              <a:t>TASK  9:-Create model using OLS and apply on all products.</a:t>
            </a:r>
          </a:p>
          <a:p>
            <a:r>
              <a:rPr lang="en-IN" sz="2800" dirty="0" smtClean="0">
                <a:solidFill>
                  <a:srgbClr val="000000"/>
                </a:solidFill>
              </a:rPr>
              <a:t>TASK  10:-Finding the optimal price for maximum profit.</a:t>
            </a:r>
          </a:p>
          <a:p>
            <a:r>
              <a:rPr lang="en-IN" sz="2800" dirty="0" smtClean="0">
                <a:solidFill>
                  <a:srgbClr val="000000"/>
                </a:solidFill>
              </a:rPr>
              <a:t>TASK  11:-Profit Maximization for all products .</a:t>
            </a:r>
          </a:p>
          <a:p>
            <a:r>
              <a:rPr lang="en-IN" sz="2800" dirty="0" smtClean="0">
                <a:solidFill>
                  <a:srgbClr val="000000"/>
                </a:solidFill>
              </a:rPr>
              <a:t>TASK  12:-Conclusion.</a:t>
            </a:r>
          </a:p>
          <a:p>
            <a:endParaRPr lang="en-IN" sz="2400" dirty="0" smtClean="0">
              <a:solidFill>
                <a:srgbClr val="000000"/>
              </a:solidFill>
            </a:endParaRPr>
          </a:p>
          <a:p>
            <a:endParaRPr lang="en-IN" dirty="0"/>
          </a:p>
        </p:txBody>
      </p:sp>
    </p:spTree>
    <p:extLst>
      <p:ext uri="{BB962C8B-B14F-4D97-AF65-F5344CB8AC3E}">
        <p14:creationId xmlns:p14="http://schemas.microsoft.com/office/powerpoint/2010/main" val="22629148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2139</TotalTime>
  <Words>1583</Words>
  <Application>Microsoft Office PowerPoint</Application>
  <PresentationFormat>On-screen Show (4:3)</PresentationFormat>
  <Paragraphs>130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Angles</vt:lpstr>
      <vt:lpstr>PRICE OPTIMIZATION OF PRODUCTS </vt:lpstr>
      <vt:lpstr>INTRODUCTION </vt:lpstr>
      <vt:lpstr>What  is price of a product ?</vt:lpstr>
      <vt:lpstr>How the price affects  the sales?</vt:lpstr>
      <vt:lpstr>How the price affects  the sales?</vt:lpstr>
      <vt:lpstr>PowerPoint Presentation</vt:lpstr>
      <vt:lpstr>Before optimize the  price of product  FIRST Define perfect audience</vt:lpstr>
      <vt:lpstr>Working flow  of project:-</vt:lpstr>
      <vt:lpstr>PowerPoint Presentation</vt:lpstr>
      <vt:lpstr>TASK  1:-Study about the PRICE OPTIMIZATION  </vt:lpstr>
      <vt:lpstr>TASK  1:-Study about the PRICE OPTIMIZATION cont……</vt:lpstr>
      <vt:lpstr>TASK  2:-Data Collection </vt:lpstr>
      <vt:lpstr>TASK  3:-Data Pre-processing  </vt:lpstr>
      <vt:lpstr>1. Loading the dataset </vt:lpstr>
      <vt:lpstr>PowerPoint Presentation</vt:lpstr>
      <vt:lpstr>2.Dealing with missing data </vt:lpstr>
      <vt:lpstr>PowerPoint Presentation</vt:lpstr>
      <vt:lpstr>How to deal with missing values</vt:lpstr>
      <vt:lpstr>3.Classifying the dependent and Independent Variables </vt:lpstr>
      <vt:lpstr>5.Splitting the dataset into training and testing sets </vt:lpstr>
      <vt:lpstr>6.Scaling the features </vt:lpstr>
      <vt:lpstr>TASK  4:-EDA(Exploratory Data Analysis) </vt:lpstr>
      <vt:lpstr>PowerPoint Presentation</vt:lpstr>
      <vt:lpstr>PowerPoint Presentation</vt:lpstr>
      <vt:lpstr>PowerPoint Presentation</vt:lpstr>
      <vt:lpstr>TASK  5:-Combining the datasets </vt:lpstr>
      <vt:lpstr>TASK  6:-Uncovering Facets of Data With  help of visualization  </vt:lpstr>
      <vt:lpstr>PowerPoint Presentation</vt:lpstr>
      <vt:lpstr>TASK  7:-Calculating the  Price elasticity of any one product  using  function . </vt:lpstr>
      <vt:lpstr>  TASK  8:-Then Calculate the price elasticity of other product using function calling. </vt:lpstr>
      <vt:lpstr>PowerPoint Presentation</vt:lpstr>
      <vt:lpstr>PowerPoint Presentation</vt:lpstr>
      <vt:lpstr>TASK  9:-Create model using OLS and apply on all products. </vt:lpstr>
      <vt:lpstr>TASK  10:-Finding the optimal price for maximum profit. </vt:lpstr>
      <vt:lpstr>TASK  11:-Profit Maximization for all products . </vt:lpstr>
      <vt:lpstr>TASK  12:-Conclusion. </vt:lpstr>
      <vt:lpstr>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OPTIMIZATION OF PRODUCTS</dc:title>
  <dc:creator>Rahul Nyati</dc:creator>
  <cp:lastModifiedBy>rahul</cp:lastModifiedBy>
  <cp:revision>41</cp:revision>
  <dcterms:created xsi:type="dcterms:W3CDTF">2020-09-11T09:25:14Z</dcterms:created>
  <dcterms:modified xsi:type="dcterms:W3CDTF">2020-11-18T19:21:14Z</dcterms:modified>
</cp:coreProperties>
</file>