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2d3244c9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2d3244c9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2d3244c9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2d3244c9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2d3244c9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2d3244c9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2d3244c9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2d3244c9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2d3244c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2d3244c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2d3244c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2d3244c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2d3244c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2d3244c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2d3244c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2d3244c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2d3244c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2d3244c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2d3244c9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2d3244c9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2d3244c9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2d3244c9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2d3244c9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2d3244c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PHISHING WEBSITE DETECTION</a:t>
            </a:r>
            <a:endParaRPr/>
          </a:p>
        </p:txBody>
      </p:sp>
      <p:sp>
        <p:nvSpPr>
          <p:cNvPr id="55" name="Google Shape;55;p13"/>
          <p:cNvSpPr txBox="1"/>
          <p:nvPr>
            <p:ph idx="1" type="subTitle"/>
          </p:nvPr>
        </p:nvSpPr>
        <p:spPr>
          <a:xfrm>
            <a:off x="1285525" y="2925250"/>
            <a:ext cx="7627800" cy="1068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12700" rtl="0" algn="l">
              <a:lnSpc>
                <a:spcPct val="80000"/>
              </a:lnSpc>
              <a:spcBef>
                <a:spcPts val="0"/>
              </a:spcBef>
              <a:spcAft>
                <a:spcPts val="0"/>
              </a:spcAft>
              <a:buClr>
                <a:srgbClr val="B7CDD8"/>
              </a:buClr>
              <a:buSzPts val="770"/>
              <a:buFont typeface="Calibri"/>
              <a:buNone/>
            </a:pPr>
            <a:r>
              <a:rPr b="1" lang="en" sz="2680">
                <a:solidFill>
                  <a:schemeClr val="dk1"/>
                </a:solidFill>
                <a:highlight>
                  <a:schemeClr val="lt1"/>
                </a:highlight>
                <a:latin typeface="Calibri"/>
                <a:ea typeface="Calibri"/>
                <a:cs typeface="Calibri"/>
                <a:sym typeface="Calibri"/>
              </a:rPr>
              <a:t>Presented by:</a:t>
            </a:r>
            <a:endParaRPr b="1" sz="2680">
              <a:solidFill>
                <a:schemeClr val="dk1"/>
              </a:solidFill>
              <a:highlight>
                <a:schemeClr val="lt1"/>
              </a:highlight>
              <a:latin typeface="Calibri"/>
              <a:ea typeface="Calibri"/>
              <a:cs typeface="Calibri"/>
              <a:sym typeface="Calibri"/>
            </a:endParaRPr>
          </a:p>
          <a:p>
            <a:pPr indent="0" lvl="0" marL="12700" rtl="0" algn="l">
              <a:lnSpc>
                <a:spcPct val="80000"/>
              </a:lnSpc>
              <a:spcBef>
                <a:spcPts val="0"/>
              </a:spcBef>
              <a:spcAft>
                <a:spcPts val="0"/>
              </a:spcAft>
              <a:buSzPts val="770"/>
              <a:buNone/>
            </a:pPr>
            <a:r>
              <a:rPr b="1" lang="en" sz="2280">
                <a:solidFill>
                  <a:schemeClr val="dk1"/>
                </a:solidFill>
                <a:highlight>
                  <a:schemeClr val="lt1"/>
                </a:highlight>
                <a:latin typeface="Calibri"/>
                <a:ea typeface="Calibri"/>
                <a:cs typeface="Calibri"/>
                <a:sym typeface="Calibri"/>
              </a:rPr>
              <a:t>Rahul Deb Majumder (MWC2022010) </a:t>
            </a:r>
            <a:endParaRPr b="1" sz="2280">
              <a:solidFill>
                <a:schemeClr val="dk1"/>
              </a:solidFill>
              <a:highlight>
                <a:schemeClr val="lt1"/>
              </a:highlight>
              <a:latin typeface="Calibri"/>
              <a:ea typeface="Calibri"/>
              <a:cs typeface="Calibri"/>
              <a:sym typeface="Calibri"/>
            </a:endParaRPr>
          </a:p>
          <a:p>
            <a:pPr indent="0" lvl="0" marL="12700" rtl="0" algn="l">
              <a:lnSpc>
                <a:spcPct val="80000"/>
              </a:lnSpc>
              <a:spcBef>
                <a:spcPts val="0"/>
              </a:spcBef>
              <a:spcAft>
                <a:spcPts val="0"/>
              </a:spcAft>
              <a:buSzPts val="770"/>
              <a:buNone/>
            </a:pPr>
            <a:r>
              <a:t/>
            </a:r>
            <a:endParaRPr sz="1979">
              <a:solidFill>
                <a:schemeClr val="dk1"/>
              </a:solidFill>
              <a:highlight>
                <a:schemeClr val="lt1"/>
              </a:highlight>
              <a:latin typeface="Calibri"/>
              <a:ea typeface="Calibri"/>
              <a:cs typeface="Calibri"/>
              <a:sym typeface="Calibri"/>
            </a:endParaRPr>
          </a:p>
          <a:p>
            <a:pPr indent="0" lvl="0" marL="12700" marR="636905" rtl="0" algn="l">
              <a:lnSpc>
                <a:spcPct val="118750"/>
              </a:lnSpc>
              <a:spcBef>
                <a:spcPts val="0"/>
              </a:spcBef>
              <a:spcAft>
                <a:spcPts val="0"/>
              </a:spcAft>
              <a:buClr>
                <a:schemeClr val="dk1"/>
              </a:buClr>
              <a:buFont typeface="Arial"/>
              <a:buNone/>
            </a:pPr>
            <a:r>
              <a:rPr b="1" lang="en" sz="2400">
                <a:solidFill>
                  <a:schemeClr val="dk1"/>
                </a:solidFill>
                <a:latin typeface="Calibri"/>
                <a:ea typeface="Calibri"/>
                <a:cs typeface="Calibri"/>
                <a:sym typeface="Calibri"/>
              </a:rPr>
              <a:t>Project Under Guidance of</a:t>
            </a:r>
            <a:endParaRPr sz="2400">
              <a:solidFill>
                <a:schemeClr val="dk1"/>
              </a:solidFill>
              <a:latin typeface="Calibri"/>
              <a:ea typeface="Calibri"/>
              <a:cs typeface="Calibri"/>
              <a:sym typeface="Calibri"/>
            </a:endParaRPr>
          </a:p>
          <a:p>
            <a:pPr indent="0" lvl="0" marL="12700" rtl="0" algn="l">
              <a:spcBef>
                <a:spcPts val="0"/>
              </a:spcBef>
              <a:spcAft>
                <a:spcPts val="0"/>
              </a:spcAft>
              <a:buClr>
                <a:schemeClr val="dk1"/>
              </a:buClr>
              <a:buFont typeface="Arial"/>
              <a:buNone/>
            </a:pPr>
            <a:r>
              <a:rPr b="1" lang="en" sz="2400">
                <a:solidFill>
                  <a:schemeClr val="dk1"/>
                </a:solidFill>
                <a:latin typeface="Century Gothic"/>
                <a:ea typeface="Century Gothic"/>
                <a:cs typeface="Century Gothic"/>
                <a:sym typeface="Century Gothic"/>
              </a:rPr>
              <a:t>Prof. Vrijendra Singh</a:t>
            </a:r>
            <a:endParaRPr b="1" sz="2400">
              <a:solidFill>
                <a:schemeClr val="dk1"/>
              </a:solidFill>
              <a:latin typeface="Calibri"/>
              <a:ea typeface="Calibri"/>
              <a:cs typeface="Calibri"/>
              <a:sym typeface="Calibri"/>
            </a:endParaRPr>
          </a:p>
          <a:p>
            <a:pPr indent="0" lvl="0" marL="12700" rtl="0" algn="l">
              <a:lnSpc>
                <a:spcPct val="80000"/>
              </a:lnSpc>
              <a:spcBef>
                <a:spcPts val="0"/>
              </a:spcBef>
              <a:spcAft>
                <a:spcPts val="0"/>
              </a:spcAft>
              <a:buSzPts val="770"/>
              <a:buNone/>
            </a:pPr>
            <a:r>
              <a:t/>
            </a:r>
            <a:endParaRPr sz="1979">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a:t>
            </a:r>
            <a:endParaRPr/>
          </a:p>
        </p:txBody>
      </p:sp>
      <p:sp>
        <p:nvSpPr>
          <p:cNvPr id="110" name="Google Shape;110;p22"/>
          <p:cNvSpPr txBox="1"/>
          <p:nvPr>
            <p:ph idx="1" type="body"/>
          </p:nvPr>
        </p:nvSpPr>
        <p:spPr>
          <a:xfrm>
            <a:off x="311700" y="1152475"/>
            <a:ext cx="8520600" cy="3772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15">
                <a:solidFill>
                  <a:schemeClr val="dk1"/>
                </a:solidFill>
              </a:rPr>
              <a:t>•</a:t>
            </a:r>
            <a:r>
              <a:rPr b="1" lang="en" sz="1715">
                <a:solidFill>
                  <a:schemeClr val="dk1"/>
                </a:solidFill>
              </a:rPr>
              <a:t> The models are evaluated, and the considered metric is accuracy. </a:t>
            </a:r>
            <a:endParaRPr b="1" sz="1715">
              <a:solidFill>
                <a:schemeClr val="dk1"/>
              </a:solidFill>
            </a:endParaRPr>
          </a:p>
          <a:p>
            <a:pPr indent="0" lvl="0" marL="0" rtl="0" algn="l">
              <a:spcBef>
                <a:spcPts val="1200"/>
              </a:spcBef>
              <a:spcAft>
                <a:spcPts val="0"/>
              </a:spcAft>
              <a:buClr>
                <a:schemeClr val="dk1"/>
              </a:buClr>
              <a:buSzPct val="64132"/>
              <a:buFont typeface="Arial"/>
              <a:buNone/>
            </a:pPr>
            <a:r>
              <a:rPr b="1" lang="en" sz="1715">
                <a:solidFill>
                  <a:schemeClr val="dk1"/>
                </a:solidFill>
              </a:rPr>
              <a:t>• Below Figure shows the training and test dataset accuracy by the respective models:</a:t>
            </a:r>
            <a:endParaRPr b="1" sz="1715">
              <a:solidFill>
                <a:schemeClr val="dk1"/>
              </a:solidFill>
            </a:endParaRPr>
          </a:p>
          <a:p>
            <a:pPr indent="0" lvl="0" marL="0" rtl="0" algn="l">
              <a:spcBef>
                <a:spcPts val="1200"/>
              </a:spcBef>
              <a:spcAft>
                <a:spcPts val="0"/>
              </a:spcAft>
              <a:buClr>
                <a:schemeClr val="dk1"/>
              </a:buClr>
              <a:buSzPct val="61111"/>
              <a:buFont typeface="Arial"/>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1200"/>
              </a:spcAft>
              <a:buNone/>
            </a:pPr>
            <a:r>
              <a:rPr b="1" lang="en">
                <a:solidFill>
                  <a:schemeClr val="dk1"/>
                </a:solidFill>
              </a:rPr>
              <a:t>• For the above it is clear that the XGBoost model gives better performance. </a:t>
            </a:r>
            <a:endParaRPr b="1">
              <a:solidFill>
                <a:schemeClr val="dk1"/>
              </a:solidFill>
            </a:endParaRPr>
          </a:p>
        </p:txBody>
      </p:sp>
      <p:pic>
        <p:nvPicPr>
          <p:cNvPr id="111" name="Google Shape;111;p22"/>
          <p:cNvPicPr preferRelativeResize="0"/>
          <p:nvPr/>
        </p:nvPicPr>
        <p:blipFill>
          <a:blip r:embed="rId3">
            <a:alphaModFix/>
          </a:blip>
          <a:stretch>
            <a:fillRect/>
          </a:stretch>
        </p:blipFill>
        <p:spPr>
          <a:xfrm>
            <a:off x="1224725" y="2014950"/>
            <a:ext cx="6356099" cy="221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EXPERIMENTATION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I am working on total of 3 datasets.</a:t>
            </a:r>
            <a:endParaRPr b="1">
              <a:solidFill>
                <a:schemeClr val="dk1"/>
              </a:solidFill>
            </a:endParaRPr>
          </a:p>
          <a:p>
            <a:pPr indent="0" lvl="0" marL="457200" rtl="0" algn="l">
              <a:spcBef>
                <a:spcPts val="1200"/>
              </a:spcBef>
              <a:spcAft>
                <a:spcPts val="0"/>
              </a:spcAft>
              <a:buNone/>
            </a:pPr>
            <a:r>
              <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And need to read some research papers for </a:t>
            </a:r>
            <a:r>
              <a:rPr b="1" lang="en">
                <a:solidFill>
                  <a:schemeClr val="dk1"/>
                </a:solidFill>
              </a:rPr>
              <a:t>further</a:t>
            </a:r>
            <a:r>
              <a:rPr b="1" lang="en">
                <a:solidFill>
                  <a:schemeClr val="dk1"/>
                </a:solidFill>
              </a:rPr>
              <a:t> </a:t>
            </a:r>
            <a:r>
              <a:rPr b="1" lang="en">
                <a:solidFill>
                  <a:schemeClr val="dk1"/>
                </a:solidFill>
              </a:rPr>
              <a:t>improvement.</a:t>
            </a:r>
            <a:endParaRPr b="1">
              <a:solidFill>
                <a:schemeClr val="dk1"/>
              </a:solidFill>
            </a:endParaRPr>
          </a:p>
          <a:p>
            <a:pPr indent="0" lvl="0" marL="457200" rtl="0" algn="l">
              <a:spcBef>
                <a:spcPts val="1200"/>
              </a:spcBef>
              <a:spcAft>
                <a:spcPts val="0"/>
              </a:spcAft>
              <a:buNone/>
            </a:pPr>
            <a:r>
              <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Already started working on BPE,NLP,GAN models.</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latin typeface="Roboto Slab"/>
                <a:ea typeface="Roboto Slab"/>
                <a:cs typeface="Roboto Slab"/>
                <a:sym typeface="Roboto Slab"/>
              </a:rPr>
              <a:t>REFERENCES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solidFill>
                  <a:schemeClr val="dk1"/>
                </a:solidFill>
                <a:latin typeface="Roboto"/>
                <a:ea typeface="Roboto"/>
                <a:cs typeface="Roboto"/>
                <a:sym typeface="Roboto"/>
              </a:rPr>
              <a:t>1. </a:t>
            </a:r>
            <a:r>
              <a:rPr lang="en">
                <a:solidFill>
                  <a:schemeClr val="dk1"/>
                </a:solidFill>
                <a:latin typeface="Roboto"/>
                <a:ea typeface="Roboto"/>
                <a:cs typeface="Roboto"/>
                <a:sym typeface="Roboto"/>
              </a:rPr>
              <a:t>Yidong Chai , Yonghang Zhou, Weifeng Li , and Yuanchun Jiang,”An Explainable Multi-Modal Hierarchical Attention Model for Developing Phishing Threat Intelligence” 2022</a:t>
            </a:r>
            <a:endParaRPr>
              <a:solidFill>
                <a:schemeClr val="dk1"/>
              </a:solidFill>
              <a:latin typeface="Roboto"/>
              <a:ea typeface="Roboto"/>
              <a:cs typeface="Roboto"/>
              <a:sym typeface="Roboto"/>
            </a:endParaRPr>
          </a:p>
          <a:p>
            <a:pPr indent="0" lvl="0" marL="0" rtl="0" algn="l">
              <a:spcBef>
                <a:spcPts val="1600"/>
              </a:spcBef>
              <a:spcAft>
                <a:spcPts val="0"/>
              </a:spcAft>
              <a:buNone/>
            </a:pPr>
            <a:r>
              <a:rPr lang="en">
                <a:solidFill>
                  <a:schemeClr val="dk1"/>
                </a:solidFill>
                <a:latin typeface="Roboto"/>
                <a:ea typeface="Roboto"/>
                <a:cs typeface="Roboto"/>
                <a:sym typeface="Roboto"/>
              </a:rPr>
              <a:t>2.</a:t>
            </a:r>
            <a:r>
              <a:rPr lang="en">
                <a:solidFill>
                  <a:schemeClr val="dk1"/>
                </a:solidFill>
                <a:latin typeface="Roboto"/>
                <a:ea typeface="Roboto"/>
                <a:cs typeface="Roboto"/>
                <a:sym typeface="Roboto"/>
              </a:rPr>
              <a:t>M. A. Adebowale, K. T. Lwin, and M. A. Hossain, “Deep learning with convolutional neural network and long short-term memory for phishing detection,” in Proc. 13th Int. Conf. Softw. Knowl. Inf. Manage. Appl., 2020.</a:t>
            </a:r>
            <a:endParaRPr>
              <a:solidFill>
                <a:schemeClr val="dk1"/>
              </a:solidFill>
              <a:latin typeface="Roboto"/>
              <a:ea typeface="Roboto"/>
              <a:cs typeface="Roboto"/>
              <a:sym typeface="Roboto"/>
            </a:endParaRPr>
          </a:p>
          <a:p>
            <a:pPr indent="0" lvl="0" marL="0" rtl="0" algn="l">
              <a:spcBef>
                <a:spcPts val="1600"/>
              </a:spcBef>
              <a:spcAft>
                <a:spcPts val="0"/>
              </a:spcAft>
              <a:buNone/>
            </a:pPr>
            <a:r>
              <a:rPr lang="en">
                <a:solidFill>
                  <a:schemeClr val="dk1"/>
                </a:solidFill>
                <a:latin typeface="Roboto"/>
                <a:ea typeface="Roboto"/>
                <a:cs typeface="Roboto"/>
                <a:sym typeface="Roboto"/>
              </a:rPr>
              <a:t>3. P. Yang, G. Zhao, and P. Zeng, “Phishing website detection based on multidimensional features driven by deep learning,” IEEE Access, vol. 7, pp. 15196–15209, 2019.</a:t>
            </a:r>
            <a:endParaRPr>
              <a:solidFill>
                <a:schemeClr val="dk1"/>
              </a:solidFill>
              <a:latin typeface="Roboto"/>
              <a:ea typeface="Roboto"/>
              <a:cs typeface="Roboto"/>
              <a:sym typeface="Roboto"/>
            </a:endParaRPr>
          </a:p>
          <a:p>
            <a:pPr indent="0" lvl="0" marL="0" rtl="0" algn="l">
              <a:spcBef>
                <a:spcPts val="1600"/>
              </a:spcBef>
              <a:spcAft>
                <a:spcPts val="0"/>
              </a:spcAft>
              <a:buNone/>
            </a:pPr>
            <a:r>
              <a:rPr lang="en">
                <a:solidFill>
                  <a:schemeClr val="dk1"/>
                </a:solidFill>
                <a:latin typeface="Roboto"/>
                <a:ea typeface="Roboto"/>
                <a:cs typeface="Roboto"/>
                <a:sym typeface="Roboto"/>
              </a:rPr>
              <a:t>4.Fishing_out_the_Phishing_Websites, Mina Jain , 2021</a:t>
            </a:r>
            <a:endParaRPr>
              <a:solidFill>
                <a:schemeClr val="dk1"/>
              </a:solidFill>
              <a:latin typeface="Roboto"/>
              <a:ea typeface="Roboto"/>
              <a:cs typeface="Roboto"/>
              <a:sym typeface="Roboto"/>
            </a:endParaRPr>
          </a:p>
          <a:p>
            <a:pPr indent="0" lvl="0" marL="0" rtl="0" algn="l">
              <a:spcBef>
                <a:spcPts val="1600"/>
              </a:spcBef>
              <a:spcAft>
                <a:spcPts val="1600"/>
              </a:spcAft>
              <a:buNone/>
            </a:pPr>
            <a:r>
              <a:rPr lang="en">
                <a:solidFill>
                  <a:schemeClr val="dk1"/>
                </a:solidFill>
                <a:latin typeface="Roboto"/>
                <a:ea typeface="Roboto"/>
                <a:cs typeface="Roboto"/>
                <a:sym typeface="Roboto"/>
              </a:rPr>
              <a:t>5.Semi-supervised Conditional GAN for Simultaneous Generation and Detection of Phishing URLs: A Game theoretic Perspective Sharif Amit Kamran, Shamik Sengupta† and Alireza Tavakkoli,2022</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ts val="990"/>
              <a:buFont typeface="Arial"/>
              <a:buNone/>
            </a:pPr>
            <a:r>
              <a:t/>
            </a:r>
            <a:endParaRPr sz="4800">
              <a:solidFill>
                <a:srgbClr val="C1E9EC"/>
              </a:solidFill>
              <a:latin typeface="Century Gothic"/>
              <a:ea typeface="Century Gothic"/>
              <a:cs typeface="Century Gothic"/>
              <a:sym typeface="Century Gothic"/>
            </a:endParaRPr>
          </a:p>
          <a:p>
            <a:pPr indent="0" lvl="0" marL="0" rtl="0" algn="l">
              <a:spcBef>
                <a:spcPts val="0"/>
              </a:spcBef>
              <a:spcAft>
                <a:spcPts val="0"/>
              </a:spcAft>
              <a:buNone/>
            </a:pPr>
            <a:r>
              <a:rPr lang="en" sz="4800">
                <a:solidFill>
                  <a:srgbClr val="C1E9EC"/>
                </a:solidFill>
                <a:latin typeface="Century Gothic"/>
                <a:ea typeface="Century Gothic"/>
                <a:cs typeface="Century Gothic"/>
                <a:sym typeface="Century Gothic"/>
              </a:rPr>
              <a:t>      </a:t>
            </a:r>
            <a:endParaRPr sz="4800">
              <a:solidFill>
                <a:srgbClr val="C1E9EC"/>
              </a:solidFill>
              <a:latin typeface="Century Gothic"/>
              <a:ea typeface="Century Gothic"/>
              <a:cs typeface="Century Gothic"/>
              <a:sym typeface="Century Gothic"/>
            </a:endParaRPr>
          </a:p>
          <a:p>
            <a:pPr indent="0" lvl="0" marL="0" rtl="0" algn="l">
              <a:spcBef>
                <a:spcPts val="0"/>
              </a:spcBef>
              <a:spcAft>
                <a:spcPts val="0"/>
              </a:spcAft>
              <a:buNone/>
            </a:pPr>
            <a:r>
              <a:t/>
            </a:r>
            <a:endParaRPr sz="4800">
              <a:solidFill>
                <a:srgbClr val="C1E9EC"/>
              </a:solidFill>
              <a:latin typeface="Century Gothic"/>
              <a:ea typeface="Century Gothic"/>
              <a:cs typeface="Century Gothic"/>
              <a:sym typeface="Century Gothic"/>
            </a:endParaRPr>
          </a:p>
          <a:p>
            <a:pPr indent="0" lvl="0" marL="0" rtl="0" algn="l">
              <a:spcBef>
                <a:spcPts val="0"/>
              </a:spcBef>
              <a:spcAft>
                <a:spcPts val="0"/>
              </a:spcAft>
              <a:buNone/>
            </a:pPr>
            <a:r>
              <a:t/>
            </a:r>
            <a:endParaRPr sz="4800">
              <a:solidFill>
                <a:srgbClr val="C1E9EC"/>
              </a:solidFill>
              <a:latin typeface="Century Gothic"/>
              <a:ea typeface="Century Gothic"/>
              <a:cs typeface="Century Gothic"/>
              <a:sym typeface="Century Gothic"/>
            </a:endParaRPr>
          </a:p>
          <a:p>
            <a:pPr indent="0" lvl="0" marL="0" rtl="0" algn="l">
              <a:spcBef>
                <a:spcPts val="0"/>
              </a:spcBef>
              <a:spcAft>
                <a:spcPts val="0"/>
              </a:spcAft>
              <a:buClr>
                <a:srgbClr val="C1E9EC"/>
              </a:buClr>
              <a:buSzPct val="152380"/>
              <a:buFont typeface="Century Gothic"/>
              <a:buNone/>
            </a:pPr>
            <a:r>
              <a:t/>
            </a:r>
            <a:endParaRPr sz="3150">
              <a:solidFill>
                <a:srgbClr val="EBEBEB"/>
              </a:solidFill>
              <a:latin typeface="Century Gothic"/>
              <a:ea typeface="Century Gothic"/>
              <a:cs typeface="Century Gothic"/>
              <a:sym typeface="Century Gothic"/>
            </a:endParaRPr>
          </a:p>
          <a:p>
            <a:pPr indent="0" lvl="0" marL="0" rtl="0" algn="ctr">
              <a:spcBef>
                <a:spcPts val="0"/>
              </a:spcBef>
              <a:spcAft>
                <a:spcPts val="0"/>
              </a:spcAft>
              <a:buClr>
                <a:schemeClr val="dk1"/>
              </a:buClr>
              <a:buSzPct val="27500"/>
              <a:buFont typeface="Arial"/>
              <a:buNone/>
            </a:pPr>
            <a:r>
              <a:t/>
            </a:r>
            <a:endParaRPr sz="4000">
              <a:solidFill>
                <a:schemeClr val="lt1"/>
              </a:solidFill>
              <a:latin typeface="Roboto Slab"/>
              <a:ea typeface="Roboto Slab"/>
              <a:cs typeface="Roboto Slab"/>
              <a:sym typeface="Roboto Slab"/>
            </a:endParaRPr>
          </a:p>
          <a:p>
            <a:pPr indent="0" lvl="0" marL="0" rtl="0" algn="ctr">
              <a:spcBef>
                <a:spcPts val="0"/>
              </a:spcBef>
              <a:spcAft>
                <a:spcPts val="0"/>
              </a:spcAft>
              <a:buClr>
                <a:schemeClr val="dk1"/>
              </a:buClr>
              <a:buSzPts val="990"/>
              <a:buFont typeface="Arial"/>
              <a:buNone/>
            </a:pPr>
            <a:r>
              <a:rPr b="1" lang="en" sz="4800">
                <a:latin typeface="Century Gothic"/>
                <a:ea typeface="Century Gothic"/>
                <a:cs typeface="Century Gothic"/>
                <a:sym typeface="Century Gothic"/>
              </a:rPr>
              <a:t>Thank You !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580">
                <a:solidFill>
                  <a:schemeClr val="dk1"/>
                </a:solidFill>
              </a:rPr>
              <a:t>• Phishing is the most commonly used social engineering and cyber attack. </a:t>
            </a:r>
            <a:endParaRPr sz="1580">
              <a:solidFill>
                <a:schemeClr val="dk1"/>
              </a:solidFill>
            </a:endParaRPr>
          </a:p>
          <a:p>
            <a:pPr indent="0" lvl="0" marL="0" rtl="0" algn="l">
              <a:lnSpc>
                <a:spcPct val="95000"/>
              </a:lnSpc>
              <a:spcBef>
                <a:spcPts val="1200"/>
              </a:spcBef>
              <a:spcAft>
                <a:spcPts val="0"/>
              </a:spcAft>
              <a:buSzPts val="1018"/>
              <a:buNone/>
            </a:pPr>
            <a:r>
              <a:rPr lang="en" sz="1580">
                <a:solidFill>
                  <a:schemeClr val="dk1"/>
                </a:solidFill>
              </a:rPr>
              <a:t>• Through such attacks, the phisher targets naïve online users by tricking them into revealing confidential information, with the purpose of using it fraudulently. </a:t>
            </a:r>
            <a:endParaRPr sz="1580">
              <a:solidFill>
                <a:schemeClr val="dk1"/>
              </a:solidFill>
            </a:endParaRPr>
          </a:p>
          <a:p>
            <a:pPr indent="0" lvl="0" marL="0" rtl="0" algn="l">
              <a:lnSpc>
                <a:spcPct val="95000"/>
              </a:lnSpc>
              <a:spcBef>
                <a:spcPts val="1200"/>
              </a:spcBef>
              <a:spcAft>
                <a:spcPts val="0"/>
              </a:spcAft>
              <a:buSzPts val="1018"/>
              <a:buNone/>
            </a:pPr>
            <a:r>
              <a:rPr lang="en" sz="1580">
                <a:solidFill>
                  <a:schemeClr val="dk1"/>
                </a:solidFill>
              </a:rPr>
              <a:t>• In order to avoid getting phished, </a:t>
            </a:r>
            <a:endParaRPr sz="1580">
              <a:solidFill>
                <a:schemeClr val="dk1"/>
              </a:solidFill>
            </a:endParaRPr>
          </a:p>
          <a:p>
            <a:pPr indent="-316230" lvl="0" marL="457200" rtl="0" algn="l">
              <a:lnSpc>
                <a:spcPct val="95000"/>
              </a:lnSpc>
              <a:spcBef>
                <a:spcPts val="1200"/>
              </a:spcBef>
              <a:spcAft>
                <a:spcPts val="0"/>
              </a:spcAft>
              <a:buClr>
                <a:schemeClr val="dk1"/>
              </a:buClr>
              <a:buSzPts val="1380"/>
              <a:buAutoNum type="arabicPeriod"/>
            </a:pPr>
            <a:r>
              <a:rPr lang="en" sz="1380">
                <a:solidFill>
                  <a:schemeClr val="dk1"/>
                </a:solidFill>
              </a:rPr>
              <a:t>Users should have awareness of phishing websites. </a:t>
            </a:r>
            <a:endParaRPr sz="1380">
              <a:solidFill>
                <a:schemeClr val="dk1"/>
              </a:solidFill>
            </a:endParaRPr>
          </a:p>
          <a:p>
            <a:pPr indent="-316230" lvl="0" marL="457200" rtl="0" algn="l">
              <a:lnSpc>
                <a:spcPct val="95000"/>
              </a:lnSpc>
              <a:spcBef>
                <a:spcPts val="0"/>
              </a:spcBef>
              <a:spcAft>
                <a:spcPts val="0"/>
              </a:spcAft>
              <a:buClr>
                <a:schemeClr val="dk1"/>
              </a:buClr>
              <a:buSzPts val="1380"/>
              <a:buAutoNum type="arabicPeriod"/>
            </a:pPr>
            <a:r>
              <a:rPr lang="en" sz="1380">
                <a:solidFill>
                  <a:schemeClr val="dk1"/>
                </a:solidFill>
              </a:rPr>
              <a:t>Have a blacklist of phishing websites which requires the knowledge of website being detected as phishing. </a:t>
            </a:r>
            <a:endParaRPr sz="1380">
              <a:solidFill>
                <a:schemeClr val="dk1"/>
              </a:solidFill>
            </a:endParaRPr>
          </a:p>
          <a:p>
            <a:pPr indent="-316230" lvl="0" marL="457200" rtl="0" algn="l">
              <a:lnSpc>
                <a:spcPct val="95000"/>
              </a:lnSpc>
              <a:spcBef>
                <a:spcPts val="0"/>
              </a:spcBef>
              <a:spcAft>
                <a:spcPts val="0"/>
              </a:spcAft>
              <a:buClr>
                <a:schemeClr val="dk1"/>
              </a:buClr>
              <a:buSzPts val="1380"/>
              <a:buAutoNum type="arabicPeriod"/>
            </a:pPr>
            <a:r>
              <a:rPr lang="en" sz="1380">
                <a:solidFill>
                  <a:schemeClr val="dk1"/>
                </a:solidFill>
              </a:rPr>
              <a:t>Detect them in their early appearance, using machine learning and deep </a:t>
            </a:r>
            <a:r>
              <a:rPr lang="en" sz="1380">
                <a:solidFill>
                  <a:schemeClr val="dk1"/>
                </a:solidFill>
              </a:rPr>
              <a:t>learning</a:t>
            </a:r>
            <a:r>
              <a:rPr lang="en" sz="1380">
                <a:solidFill>
                  <a:schemeClr val="dk1"/>
                </a:solidFill>
              </a:rPr>
              <a:t> algorithms. </a:t>
            </a:r>
            <a:endParaRPr sz="1380">
              <a:solidFill>
                <a:schemeClr val="dk1"/>
              </a:solidFill>
            </a:endParaRPr>
          </a:p>
          <a:p>
            <a:pPr indent="0" lvl="0" marL="0" rtl="0" algn="l">
              <a:lnSpc>
                <a:spcPct val="95000"/>
              </a:lnSpc>
              <a:spcBef>
                <a:spcPts val="1200"/>
              </a:spcBef>
              <a:spcAft>
                <a:spcPts val="0"/>
              </a:spcAft>
              <a:buSzPts val="1018"/>
              <a:buNone/>
            </a:pPr>
            <a:r>
              <a:rPr lang="en" sz="1580">
                <a:solidFill>
                  <a:schemeClr val="dk1"/>
                </a:solidFill>
              </a:rPr>
              <a:t>• Of the above three, the machine learning based method is proven to be most effective than the other methods. </a:t>
            </a:r>
            <a:endParaRPr sz="1580">
              <a:solidFill>
                <a:schemeClr val="dk1"/>
              </a:solidFill>
            </a:endParaRPr>
          </a:p>
          <a:p>
            <a:pPr indent="0" lvl="0" marL="0" rtl="0" algn="l">
              <a:lnSpc>
                <a:spcPct val="95000"/>
              </a:lnSpc>
              <a:spcBef>
                <a:spcPts val="1200"/>
              </a:spcBef>
              <a:spcAft>
                <a:spcPts val="1200"/>
              </a:spcAft>
              <a:buSzPts val="1018"/>
              <a:buNone/>
            </a:pPr>
            <a:r>
              <a:rPr lang="en" sz="1580">
                <a:solidFill>
                  <a:schemeClr val="dk1"/>
                </a:solidFill>
              </a:rPr>
              <a:t>• Even then, online users are still being trapped into revealing sensitive information in phishing websites.</a:t>
            </a:r>
            <a:endParaRPr sz="158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highlight>
                  <a:srgbClr val="F7F7F8"/>
                </a:highlight>
                <a:latin typeface="Roboto"/>
                <a:ea typeface="Roboto"/>
                <a:cs typeface="Roboto"/>
                <a:sym typeface="Roboto"/>
              </a:rPr>
              <a:t>A phishing website is a fraudulent website that is designed to look like a legitimate website in order to trick users into divulging sensitive information.</a:t>
            </a:r>
            <a:r>
              <a:rPr lang="en">
                <a:solidFill>
                  <a:schemeClr val="dk1"/>
                </a:solidFill>
              </a:rPr>
              <a:t>The objective of this project is to train machine learning models and deep neural nets on the dataset created to predict phishing websites. Both phishing and benign URLs of websites are gathered to form a dataset and from them required URL and website content-based features are extracted. The performance level of each model is measures and compared.</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629">
                <a:solidFill>
                  <a:schemeClr val="dk1"/>
                </a:solidFill>
              </a:rPr>
              <a:t>Below mentioned are the steps involved in the completion of this project: </a:t>
            </a:r>
            <a:endParaRPr sz="1629">
              <a:solidFill>
                <a:schemeClr val="dk1"/>
              </a:solidFill>
            </a:endParaRPr>
          </a:p>
          <a:p>
            <a:pPr indent="0" lvl="0" marL="0" rtl="0" algn="l">
              <a:lnSpc>
                <a:spcPct val="95000"/>
              </a:lnSpc>
              <a:spcBef>
                <a:spcPts val="1200"/>
              </a:spcBef>
              <a:spcAft>
                <a:spcPts val="0"/>
              </a:spcAft>
              <a:buSzPts val="935"/>
              <a:buNone/>
            </a:pPr>
            <a:r>
              <a:rPr lang="en" sz="1629">
                <a:solidFill>
                  <a:schemeClr val="dk1"/>
                </a:solidFill>
              </a:rPr>
              <a:t>• Collect dataset containing phishing and legitimate websites from the open source platforms. </a:t>
            </a:r>
            <a:endParaRPr sz="1629">
              <a:solidFill>
                <a:schemeClr val="dk1"/>
              </a:solidFill>
            </a:endParaRPr>
          </a:p>
          <a:p>
            <a:pPr indent="0" lvl="0" marL="0" rtl="0" algn="l">
              <a:lnSpc>
                <a:spcPct val="95000"/>
              </a:lnSpc>
              <a:spcBef>
                <a:spcPts val="1200"/>
              </a:spcBef>
              <a:spcAft>
                <a:spcPts val="0"/>
              </a:spcAft>
              <a:buSzPts val="935"/>
              <a:buNone/>
            </a:pPr>
            <a:r>
              <a:rPr lang="en" sz="1629">
                <a:solidFill>
                  <a:schemeClr val="dk1"/>
                </a:solidFill>
              </a:rPr>
              <a:t>• Write a code to extract the required features from the URL database. </a:t>
            </a:r>
            <a:endParaRPr sz="1629">
              <a:solidFill>
                <a:schemeClr val="dk1"/>
              </a:solidFill>
            </a:endParaRPr>
          </a:p>
          <a:p>
            <a:pPr indent="0" lvl="0" marL="0" rtl="0" algn="l">
              <a:lnSpc>
                <a:spcPct val="95000"/>
              </a:lnSpc>
              <a:spcBef>
                <a:spcPts val="1200"/>
              </a:spcBef>
              <a:spcAft>
                <a:spcPts val="0"/>
              </a:spcAft>
              <a:buSzPts val="935"/>
              <a:buNone/>
            </a:pPr>
            <a:r>
              <a:rPr lang="en" sz="1629">
                <a:solidFill>
                  <a:schemeClr val="dk1"/>
                </a:solidFill>
              </a:rPr>
              <a:t>• Analyze and preprocess the dataset by using EDA techniques. </a:t>
            </a:r>
            <a:endParaRPr sz="1629">
              <a:solidFill>
                <a:schemeClr val="dk1"/>
              </a:solidFill>
            </a:endParaRPr>
          </a:p>
          <a:p>
            <a:pPr indent="0" lvl="0" marL="0" rtl="0" algn="l">
              <a:lnSpc>
                <a:spcPct val="95000"/>
              </a:lnSpc>
              <a:spcBef>
                <a:spcPts val="1200"/>
              </a:spcBef>
              <a:spcAft>
                <a:spcPts val="0"/>
              </a:spcAft>
              <a:buSzPts val="935"/>
              <a:buNone/>
            </a:pPr>
            <a:r>
              <a:rPr lang="en" sz="1629">
                <a:solidFill>
                  <a:schemeClr val="dk1"/>
                </a:solidFill>
              </a:rPr>
              <a:t>• Divide the dataset into training and testing sets. </a:t>
            </a:r>
            <a:endParaRPr sz="1629">
              <a:solidFill>
                <a:schemeClr val="dk1"/>
              </a:solidFill>
            </a:endParaRPr>
          </a:p>
          <a:p>
            <a:pPr indent="0" lvl="0" marL="0" rtl="0" algn="l">
              <a:lnSpc>
                <a:spcPct val="95000"/>
              </a:lnSpc>
              <a:spcBef>
                <a:spcPts val="1200"/>
              </a:spcBef>
              <a:spcAft>
                <a:spcPts val="0"/>
              </a:spcAft>
              <a:buSzPts val="935"/>
              <a:buNone/>
            </a:pPr>
            <a:r>
              <a:rPr lang="en" sz="1629">
                <a:solidFill>
                  <a:schemeClr val="dk1"/>
                </a:solidFill>
              </a:rPr>
              <a:t>• Run selected machine learning and deep neural network algorithms like SVM, Random Forest on the dataset. </a:t>
            </a:r>
            <a:endParaRPr sz="1629">
              <a:solidFill>
                <a:schemeClr val="dk1"/>
              </a:solidFill>
            </a:endParaRPr>
          </a:p>
          <a:p>
            <a:pPr indent="0" lvl="0" marL="0" rtl="0" algn="l">
              <a:lnSpc>
                <a:spcPct val="95000"/>
              </a:lnSpc>
              <a:spcBef>
                <a:spcPts val="1200"/>
              </a:spcBef>
              <a:spcAft>
                <a:spcPts val="0"/>
              </a:spcAft>
              <a:buSzPts val="935"/>
              <a:buNone/>
            </a:pPr>
            <a:r>
              <a:rPr lang="en" sz="1629">
                <a:solidFill>
                  <a:schemeClr val="dk1"/>
                </a:solidFill>
              </a:rPr>
              <a:t>• Write a code for displaying the evaluation result considering accuracy metrics. </a:t>
            </a:r>
            <a:endParaRPr sz="1629">
              <a:solidFill>
                <a:schemeClr val="dk1"/>
              </a:solidFill>
            </a:endParaRPr>
          </a:p>
          <a:p>
            <a:pPr indent="0" lvl="0" marL="0" rtl="0" algn="l">
              <a:lnSpc>
                <a:spcPct val="95000"/>
              </a:lnSpc>
              <a:spcBef>
                <a:spcPts val="1200"/>
              </a:spcBef>
              <a:spcAft>
                <a:spcPts val="1200"/>
              </a:spcAft>
              <a:buSzPts val="935"/>
              <a:buNone/>
            </a:pPr>
            <a:r>
              <a:rPr lang="en" sz="1629">
                <a:solidFill>
                  <a:schemeClr val="dk1"/>
                </a:solidFill>
              </a:rPr>
              <a:t>• Compare the obtained results for trained models and specify which is better.</a:t>
            </a:r>
            <a:endParaRPr sz="1629">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Legitimate URLs are collected from the dataset provided by University of New Brunswick, https://www.unb.ca/cic/datasets/url-2016.html. </a:t>
            </a:r>
            <a:endParaRPr>
              <a:solidFill>
                <a:schemeClr val="dk1"/>
              </a:solidFill>
            </a:endParaRPr>
          </a:p>
          <a:p>
            <a:pPr indent="0" lvl="0" marL="0" rtl="0" algn="l">
              <a:spcBef>
                <a:spcPts val="1200"/>
              </a:spcBef>
              <a:spcAft>
                <a:spcPts val="0"/>
              </a:spcAft>
              <a:buNone/>
            </a:pPr>
            <a:r>
              <a:rPr lang="en">
                <a:solidFill>
                  <a:schemeClr val="dk1"/>
                </a:solidFill>
              </a:rPr>
              <a:t>• From the collection, 5000 URLs are randomly picked. </a:t>
            </a:r>
            <a:endParaRPr>
              <a:solidFill>
                <a:schemeClr val="dk1"/>
              </a:solidFill>
            </a:endParaRPr>
          </a:p>
          <a:p>
            <a:pPr indent="0" lvl="0" marL="0" rtl="0" algn="l">
              <a:spcBef>
                <a:spcPts val="1200"/>
              </a:spcBef>
              <a:spcAft>
                <a:spcPts val="0"/>
              </a:spcAft>
              <a:buNone/>
            </a:pPr>
            <a:r>
              <a:rPr lang="en">
                <a:solidFill>
                  <a:schemeClr val="dk1"/>
                </a:solidFill>
              </a:rPr>
              <a:t>• Phishing URLs are collected from open source service called PhishTank . This service provide a set of phishing URLs in multiple formats like csv, json etc. that gets updated hourly. </a:t>
            </a:r>
            <a:endParaRPr>
              <a:solidFill>
                <a:schemeClr val="dk1"/>
              </a:solidFill>
            </a:endParaRPr>
          </a:p>
          <a:p>
            <a:pPr indent="0" lvl="0" marL="0" rtl="0" algn="l">
              <a:spcBef>
                <a:spcPts val="1200"/>
              </a:spcBef>
              <a:spcAft>
                <a:spcPts val="1200"/>
              </a:spcAft>
              <a:buNone/>
            </a:pPr>
            <a:r>
              <a:rPr lang="en">
                <a:solidFill>
                  <a:schemeClr val="dk1"/>
                </a:solidFill>
              </a:rPr>
              <a:t>• Form the obtained collection, 5000 URLs are randomly picked.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p:txBody>
      </p:sp>
      <p:sp>
        <p:nvSpPr>
          <p:cNvPr id="85" name="Google Shape;85;p18"/>
          <p:cNvSpPr txBox="1"/>
          <p:nvPr>
            <p:ph idx="1" type="body"/>
          </p:nvPr>
        </p:nvSpPr>
        <p:spPr>
          <a:xfrm>
            <a:off x="311700" y="1152475"/>
            <a:ext cx="100380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79">
                <a:solidFill>
                  <a:schemeClr val="dk1"/>
                </a:solidFill>
              </a:rPr>
              <a:t>• The following category of features are selected: </a:t>
            </a:r>
            <a:endParaRPr sz="1479">
              <a:solidFill>
                <a:schemeClr val="dk1"/>
              </a:solidFill>
            </a:endParaRPr>
          </a:p>
          <a:p>
            <a:pPr indent="-322552" lvl="0" marL="457200" rtl="0" algn="l">
              <a:lnSpc>
                <a:spcPct val="95000"/>
              </a:lnSpc>
              <a:spcBef>
                <a:spcPts val="1200"/>
              </a:spcBef>
              <a:spcAft>
                <a:spcPts val="0"/>
              </a:spcAft>
              <a:buClr>
                <a:schemeClr val="dk1"/>
              </a:buClr>
              <a:buSzPts val="1480"/>
              <a:buAutoNum type="arabicPeriod"/>
            </a:pPr>
            <a:r>
              <a:rPr lang="en" sz="1479">
                <a:solidFill>
                  <a:schemeClr val="dk1"/>
                </a:solidFill>
              </a:rPr>
              <a:t>Address Bar based Features </a:t>
            </a:r>
            <a:endParaRPr sz="1479">
              <a:solidFill>
                <a:schemeClr val="dk1"/>
              </a:solidFill>
            </a:endParaRPr>
          </a:p>
          <a:p>
            <a:pPr indent="-322552" lvl="0" marL="457200" rtl="0" algn="l">
              <a:lnSpc>
                <a:spcPct val="95000"/>
              </a:lnSpc>
              <a:spcBef>
                <a:spcPts val="0"/>
              </a:spcBef>
              <a:spcAft>
                <a:spcPts val="0"/>
              </a:spcAft>
              <a:buClr>
                <a:schemeClr val="dk1"/>
              </a:buClr>
              <a:buSzPts val="1480"/>
              <a:buAutoNum type="arabicPeriod"/>
            </a:pPr>
            <a:r>
              <a:rPr lang="en" sz="1479">
                <a:solidFill>
                  <a:schemeClr val="dk1"/>
                </a:solidFill>
              </a:rPr>
              <a:t>Domain based Features </a:t>
            </a:r>
            <a:endParaRPr sz="1479">
              <a:solidFill>
                <a:schemeClr val="dk1"/>
              </a:solidFill>
            </a:endParaRPr>
          </a:p>
          <a:p>
            <a:pPr indent="-322552" lvl="0" marL="457200" rtl="0" algn="l">
              <a:lnSpc>
                <a:spcPct val="95000"/>
              </a:lnSpc>
              <a:spcBef>
                <a:spcPts val="0"/>
              </a:spcBef>
              <a:spcAft>
                <a:spcPts val="0"/>
              </a:spcAft>
              <a:buClr>
                <a:schemeClr val="dk1"/>
              </a:buClr>
              <a:buSzPts val="1480"/>
              <a:buAutoNum type="arabicPeriod"/>
            </a:pPr>
            <a:r>
              <a:rPr lang="en" sz="1479">
                <a:solidFill>
                  <a:schemeClr val="dk1"/>
                </a:solidFill>
              </a:rPr>
              <a:t> HTML &amp; Javascript based Feature</a:t>
            </a:r>
            <a:endParaRPr sz="1479">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279">
                <a:solidFill>
                  <a:schemeClr val="dk1"/>
                </a:solidFill>
              </a:rPr>
              <a:t> Address Bar based Features considered are:</a:t>
            </a:r>
            <a:endParaRPr sz="1279">
              <a:solidFill>
                <a:schemeClr val="dk1"/>
              </a:solidFill>
            </a:endParaRPr>
          </a:p>
          <a:p>
            <a:pPr indent="-309852" lvl="0" marL="457200" rtl="0" algn="l">
              <a:lnSpc>
                <a:spcPct val="95000"/>
              </a:lnSpc>
              <a:spcBef>
                <a:spcPts val="1200"/>
              </a:spcBef>
              <a:spcAft>
                <a:spcPts val="0"/>
              </a:spcAft>
              <a:buClr>
                <a:schemeClr val="dk1"/>
              </a:buClr>
              <a:buSzPts val="1280"/>
              <a:buAutoNum type="arabicPeriod"/>
            </a:pPr>
            <a:r>
              <a:rPr lang="en" sz="1279">
                <a:solidFill>
                  <a:schemeClr val="dk1"/>
                </a:solidFill>
              </a:rPr>
              <a:t> </a:t>
            </a:r>
            <a:r>
              <a:rPr lang="en" sz="1279">
                <a:solidFill>
                  <a:schemeClr val="dk1"/>
                </a:solidFill>
              </a:rPr>
              <a:t>Domain</a:t>
            </a:r>
            <a:r>
              <a:rPr lang="en" sz="1279">
                <a:solidFill>
                  <a:schemeClr val="dk1"/>
                </a:solidFill>
              </a:rPr>
              <a:t> of URL </a:t>
            </a:r>
            <a:endParaRPr sz="1279">
              <a:solidFill>
                <a:schemeClr val="dk1"/>
              </a:solidFill>
            </a:endParaRPr>
          </a:p>
          <a:p>
            <a:pPr indent="-309852" lvl="0" marL="457200" rtl="0" algn="l">
              <a:lnSpc>
                <a:spcPct val="95000"/>
              </a:lnSpc>
              <a:spcBef>
                <a:spcPts val="0"/>
              </a:spcBef>
              <a:spcAft>
                <a:spcPts val="0"/>
              </a:spcAft>
              <a:buClr>
                <a:schemeClr val="dk1"/>
              </a:buClr>
              <a:buSzPts val="1280"/>
              <a:buAutoNum type="arabicPeriod"/>
            </a:pPr>
            <a:r>
              <a:rPr lang="en" sz="1279">
                <a:solidFill>
                  <a:schemeClr val="dk1"/>
                </a:solidFill>
              </a:rPr>
              <a:t> Redirection ‘//’ in URL </a:t>
            </a:r>
            <a:endParaRPr sz="1279">
              <a:solidFill>
                <a:schemeClr val="dk1"/>
              </a:solidFill>
            </a:endParaRPr>
          </a:p>
          <a:p>
            <a:pPr indent="-309852" lvl="0" marL="457200" rtl="0" algn="l">
              <a:lnSpc>
                <a:spcPct val="95000"/>
              </a:lnSpc>
              <a:spcBef>
                <a:spcPts val="0"/>
              </a:spcBef>
              <a:spcAft>
                <a:spcPts val="0"/>
              </a:spcAft>
              <a:buClr>
                <a:schemeClr val="dk1"/>
              </a:buClr>
              <a:buSzPts val="1280"/>
              <a:buAutoNum type="arabicPeriod"/>
            </a:pPr>
            <a:r>
              <a:rPr lang="en" sz="1279">
                <a:solidFill>
                  <a:schemeClr val="dk1"/>
                </a:solidFill>
              </a:rPr>
              <a:t> IP Address in URL </a:t>
            </a:r>
            <a:endParaRPr sz="1279">
              <a:solidFill>
                <a:schemeClr val="dk1"/>
              </a:solidFill>
            </a:endParaRPr>
          </a:p>
          <a:p>
            <a:pPr indent="-309852" lvl="0" marL="457200" rtl="0" algn="l">
              <a:lnSpc>
                <a:spcPct val="95000"/>
              </a:lnSpc>
              <a:spcBef>
                <a:spcPts val="0"/>
              </a:spcBef>
              <a:spcAft>
                <a:spcPts val="0"/>
              </a:spcAft>
              <a:buClr>
                <a:schemeClr val="dk1"/>
              </a:buClr>
              <a:buSzPts val="1280"/>
              <a:buAutoNum type="arabicPeriod"/>
            </a:pPr>
            <a:r>
              <a:rPr lang="en" sz="1279">
                <a:solidFill>
                  <a:schemeClr val="dk1"/>
                </a:solidFill>
              </a:rPr>
              <a:t> ‘http/https’ in Domain name </a:t>
            </a:r>
            <a:endParaRPr sz="1279">
              <a:solidFill>
                <a:schemeClr val="dk1"/>
              </a:solidFill>
            </a:endParaRPr>
          </a:p>
          <a:p>
            <a:pPr indent="-309852" lvl="0" marL="457200" rtl="0" algn="l">
              <a:lnSpc>
                <a:spcPct val="95000"/>
              </a:lnSpc>
              <a:spcBef>
                <a:spcPts val="0"/>
              </a:spcBef>
              <a:spcAft>
                <a:spcPts val="0"/>
              </a:spcAft>
              <a:buClr>
                <a:schemeClr val="dk1"/>
              </a:buClr>
              <a:buSzPts val="1280"/>
              <a:buAutoNum type="arabicPeriod"/>
            </a:pPr>
            <a:r>
              <a:rPr lang="en" sz="1279">
                <a:solidFill>
                  <a:schemeClr val="dk1"/>
                </a:solidFill>
              </a:rPr>
              <a:t> ‘@’ Symbol in URL </a:t>
            </a:r>
            <a:endParaRPr sz="1279">
              <a:solidFill>
                <a:schemeClr val="dk1"/>
              </a:solidFill>
            </a:endParaRPr>
          </a:p>
          <a:p>
            <a:pPr indent="-309852" lvl="0" marL="457200" rtl="0" algn="l">
              <a:lnSpc>
                <a:spcPct val="95000"/>
              </a:lnSpc>
              <a:spcBef>
                <a:spcPts val="0"/>
              </a:spcBef>
              <a:spcAft>
                <a:spcPts val="0"/>
              </a:spcAft>
              <a:buClr>
                <a:schemeClr val="dk1"/>
              </a:buClr>
              <a:buSzPts val="1280"/>
              <a:buAutoNum type="arabicPeriod"/>
            </a:pPr>
            <a:r>
              <a:rPr lang="en" sz="1279">
                <a:solidFill>
                  <a:schemeClr val="dk1"/>
                </a:solidFill>
              </a:rPr>
              <a:t>Using URL Shortening Service </a:t>
            </a:r>
            <a:endParaRPr sz="1279">
              <a:solidFill>
                <a:schemeClr val="dk1"/>
              </a:solidFill>
            </a:endParaRPr>
          </a:p>
          <a:p>
            <a:pPr indent="-309852" lvl="0" marL="457200" rtl="0" algn="l">
              <a:lnSpc>
                <a:spcPct val="95000"/>
              </a:lnSpc>
              <a:spcBef>
                <a:spcPts val="0"/>
              </a:spcBef>
              <a:spcAft>
                <a:spcPts val="0"/>
              </a:spcAft>
              <a:buClr>
                <a:schemeClr val="dk1"/>
              </a:buClr>
              <a:buSzPts val="1280"/>
              <a:buAutoNum type="arabicPeriod"/>
            </a:pPr>
            <a:r>
              <a:rPr lang="en" sz="1279">
                <a:solidFill>
                  <a:schemeClr val="dk1"/>
                </a:solidFill>
              </a:rPr>
              <a:t> Length of URL </a:t>
            </a:r>
            <a:endParaRPr sz="1279">
              <a:solidFill>
                <a:schemeClr val="dk1"/>
              </a:solidFill>
            </a:endParaRPr>
          </a:p>
          <a:p>
            <a:pPr indent="-309852" lvl="0" marL="457200" rtl="0" algn="l">
              <a:lnSpc>
                <a:spcPct val="95000"/>
              </a:lnSpc>
              <a:spcBef>
                <a:spcPts val="0"/>
              </a:spcBef>
              <a:spcAft>
                <a:spcPts val="0"/>
              </a:spcAft>
              <a:buClr>
                <a:schemeClr val="dk1"/>
              </a:buClr>
              <a:buSzPts val="1280"/>
              <a:buAutoNum type="arabicPeriod"/>
            </a:pPr>
            <a:r>
              <a:rPr lang="en" sz="1279">
                <a:solidFill>
                  <a:schemeClr val="dk1"/>
                </a:solidFill>
              </a:rPr>
              <a:t> Depth of URL</a:t>
            </a:r>
            <a:endParaRPr sz="1279">
              <a:solidFill>
                <a:schemeClr val="dk1"/>
              </a:solidFill>
            </a:endParaRPr>
          </a:p>
          <a:p>
            <a:pPr indent="-309852" lvl="0" marL="457200" rtl="0" algn="l">
              <a:lnSpc>
                <a:spcPct val="95000"/>
              </a:lnSpc>
              <a:spcBef>
                <a:spcPts val="0"/>
              </a:spcBef>
              <a:spcAft>
                <a:spcPts val="0"/>
              </a:spcAft>
              <a:buClr>
                <a:schemeClr val="dk1"/>
              </a:buClr>
              <a:buSzPts val="1280"/>
              <a:buAutoNum type="arabicPeriod"/>
            </a:pPr>
            <a:r>
              <a:rPr lang="en" sz="1279">
                <a:solidFill>
                  <a:schemeClr val="dk1"/>
                </a:solidFill>
              </a:rPr>
              <a:t> Prefix or Suffix "-" in Domain </a:t>
            </a:r>
            <a:endParaRPr sz="1279">
              <a:solidFill>
                <a:schemeClr val="dk1"/>
              </a:solidFill>
            </a:endParaRPr>
          </a:p>
          <a:p>
            <a:pPr indent="0" lvl="0" marL="0" rtl="0" algn="l">
              <a:lnSpc>
                <a:spcPct val="95000"/>
              </a:lnSpc>
              <a:spcBef>
                <a:spcPts val="1200"/>
              </a:spcBef>
              <a:spcAft>
                <a:spcPts val="1200"/>
              </a:spcAft>
              <a:buSzPts val="275"/>
              <a:buNone/>
            </a:pPr>
            <a:r>
              <a:t/>
            </a:r>
            <a:endParaRPr sz="4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FEATURE SELECTION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 Domain based Features considered are:</a:t>
            </a:r>
            <a:endParaRPr>
              <a:solidFill>
                <a:schemeClr val="dk1"/>
              </a:solidFill>
            </a:endParaRPr>
          </a:p>
          <a:p>
            <a:pPr indent="-323850" lvl="0" marL="457200" rtl="0" algn="l">
              <a:spcBef>
                <a:spcPts val="1200"/>
              </a:spcBef>
              <a:spcAft>
                <a:spcPts val="0"/>
              </a:spcAft>
              <a:buClr>
                <a:schemeClr val="dk1"/>
              </a:buClr>
              <a:buSzPts val="1500"/>
              <a:buAutoNum type="arabicPeriod"/>
            </a:pPr>
            <a:r>
              <a:rPr lang="en" sz="1500">
                <a:solidFill>
                  <a:schemeClr val="dk1"/>
                </a:solidFill>
              </a:rPr>
              <a:t>DNS Record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Age of Domain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Website Traffic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End Period of Domain</a:t>
            </a:r>
            <a:endParaRPr sz="1500">
              <a:solidFill>
                <a:schemeClr val="dk1"/>
              </a:solidFill>
            </a:endParaRPr>
          </a:p>
          <a:p>
            <a:pPr indent="0" lvl="0" marL="0" rtl="0" algn="l">
              <a:spcBef>
                <a:spcPts val="1200"/>
              </a:spcBef>
              <a:spcAft>
                <a:spcPts val="0"/>
              </a:spcAft>
              <a:buNone/>
            </a:pPr>
            <a:r>
              <a:rPr lang="en">
                <a:solidFill>
                  <a:schemeClr val="dk1"/>
                </a:solidFill>
              </a:rPr>
              <a:t>• HTML and JavaScript based Features considered are:</a:t>
            </a:r>
            <a:endParaRPr>
              <a:solidFill>
                <a:schemeClr val="dk1"/>
              </a:solidFill>
            </a:endParaRPr>
          </a:p>
          <a:p>
            <a:pPr indent="-316470" lvl="0" marL="457200" rtl="0" algn="l">
              <a:spcBef>
                <a:spcPts val="1200"/>
              </a:spcBef>
              <a:spcAft>
                <a:spcPts val="0"/>
              </a:spcAft>
              <a:buClr>
                <a:schemeClr val="dk1"/>
              </a:buClr>
              <a:buSzPts val="1384"/>
              <a:buAutoNum type="arabicPeriod"/>
            </a:pPr>
            <a:r>
              <a:rPr lang="en" sz="1383">
                <a:solidFill>
                  <a:schemeClr val="dk1"/>
                </a:solidFill>
              </a:rPr>
              <a:t>Iframe Redirection</a:t>
            </a:r>
            <a:endParaRPr sz="1383">
              <a:solidFill>
                <a:schemeClr val="dk1"/>
              </a:solidFill>
            </a:endParaRPr>
          </a:p>
          <a:p>
            <a:pPr indent="-316470" lvl="0" marL="457200" rtl="0" algn="l">
              <a:spcBef>
                <a:spcPts val="0"/>
              </a:spcBef>
              <a:spcAft>
                <a:spcPts val="0"/>
              </a:spcAft>
              <a:buClr>
                <a:schemeClr val="dk1"/>
              </a:buClr>
              <a:buSzPts val="1384"/>
              <a:buAutoNum type="arabicPeriod"/>
            </a:pPr>
            <a:r>
              <a:rPr lang="en" sz="1383">
                <a:solidFill>
                  <a:schemeClr val="dk1"/>
                </a:solidFill>
              </a:rPr>
              <a:t>Disabling Right Click </a:t>
            </a:r>
            <a:endParaRPr sz="1383">
              <a:solidFill>
                <a:schemeClr val="dk1"/>
              </a:solidFill>
            </a:endParaRPr>
          </a:p>
          <a:p>
            <a:pPr indent="-316470" lvl="0" marL="457200" rtl="0" algn="l">
              <a:spcBef>
                <a:spcPts val="0"/>
              </a:spcBef>
              <a:spcAft>
                <a:spcPts val="0"/>
              </a:spcAft>
              <a:buClr>
                <a:schemeClr val="dk1"/>
              </a:buClr>
              <a:buSzPts val="1384"/>
              <a:buAutoNum type="arabicPeriod"/>
            </a:pPr>
            <a:r>
              <a:rPr lang="en" sz="1383">
                <a:solidFill>
                  <a:schemeClr val="dk1"/>
                </a:solidFill>
              </a:rPr>
              <a:t>Status Bar Customization </a:t>
            </a:r>
            <a:endParaRPr sz="1383">
              <a:solidFill>
                <a:schemeClr val="dk1"/>
              </a:solidFill>
            </a:endParaRPr>
          </a:p>
          <a:p>
            <a:pPr indent="-316470" lvl="0" marL="457200" rtl="0" algn="l">
              <a:spcBef>
                <a:spcPts val="0"/>
              </a:spcBef>
              <a:spcAft>
                <a:spcPts val="0"/>
              </a:spcAft>
              <a:buClr>
                <a:schemeClr val="dk1"/>
              </a:buClr>
              <a:buSzPts val="1384"/>
              <a:buAutoNum type="arabicPeriod"/>
            </a:pPr>
            <a:r>
              <a:rPr lang="en" sz="1383">
                <a:solidFill>
                  <a:schemeClr val="dk1"/>
                </a:solidFill>
              </a:rPr>
              <a:t>Website Forwarding</a:t>
            </a:r>
            <a:endParaRPr sz="1383">
              <a:solidFill>
                <a:schemeClr val="dk1"/>
              </a:solidFill>
            </a:endParaRPr>
          </a:p>
          <a:p>
            <a:pPr indent="0" lvl="0" marL="0" rtl="0" algn="l">
              <a:spcBef>
                <a:spcPts val="1200"/>
              </a:spcBef>
              <a:spcAft>
                <a:spcPts val="1200"/>
              </a:spcAft>
              <a:buNone/>
            </a:pPr>
            <a:r>
              <a:rPr lang="en">
                <a:solidFill>
                  <a:schemeClr val="dk1"/>
                </a:solidFill>
              </a:rPr>
              <a:t>• </a:t>
            </a:r>
            <a:r>
              <a:rPr lang="en" sz="2200">
                <a:solidFill>
                  <a:schemeClr val="dk1"/>
                </a:solidFill>
              </a:rPr>
              <a:t>All together 17 features are extracted from the dataset.</a:t>
            </a:r>
            <a:endParaRPr sz="2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83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DISTRIBUTION</a:t>
            </a:r>
            <a:endParaRPr/>
          </a:p>
        </p:txBody>
      </p:sp>
      <p:pic>
        <p:nvPicPr>
          <p:cNvPr id="97" name="Google Shape;97;p20"/>
          <p:cNvPicPr preferRelativeResize="0"/>
          <p:nvPr/>
        </p:nvPicPr>
        <p:blipFill>
          <a:blip r:embed="rId3">
            <a:alphaModFix/>
          </a:blip>
          <a:stretch>
            <a:fillRect/>
          </a:stretch>
        </p:blipFill>
        <p:spPr>
          <a:xfrm>
            <a:off x="401950" y="920050"/>
            <a:ext cx="5349874" cy="3927500"/>
          </a:xfrm>
          <a:prstGeom prst="rect">
            <a:avLst/>
          </a:prstGeom>
          <a:noFill/>
          <a:ln>
            <a:noFill/>
          </a:ln>
        </p:spPr>
      </p:pic>
      <p:pic>
        <p:nvPicPr>
          <p:cNvPr id="98" name="Google Shape;98;p20"/>
          <p:cNvPicPr preferRelativeResize="0"/>
          <p:nvPr/>
        </p:nvPicPr>
        <p:blipFill>
          <a:blip r:embed="rId4">
            <a:alphaModFix/>
          </a:blip>
          <a:stretch>
            <a:fillRect/>
          </a:stretch>
        </p:blipFill>
        <p:spPr>
          <a:xfrm>
            <a:off x="5297100" y="3790750"/>
            <a:ext cx="1404600" cy="105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This data set comes under classification problem, as the input URL is classified as phishing (1) or legitimate (0). The machine learning models (classification) considered to train the dataset in this notebook are:</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Decision Tree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Random Forest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Multilayer Perceptrons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XGBoost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Autoencoder Neural Network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Support Vector Machines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