
<file path=[Content_Types].xml><?xml version="1.0" encoding="utf-8"?>
<Types xmlns="http://schemas.openxmlformats.org/package/2006/content-types">
  <Default ContentType="application/x-fontdata" Extension="fntdata"/>
  <Default ContentType="image/gif" Extension="gif"/>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Agrandir" charset="1" panose="00000500000000000000"/>
      <p:regular r:id="rId16"/>
    </p:embeddedFont>
    <p:embeddedFont>
      <p:font typeface="Canva Sans Bold" charset="1" panose="020B0803030501040103"/>
      <p:regular r:id="rId17"/>
    </p:embeddedFont>
    <p:embeddedFont>
      <p:font typeface="Agrandir Bold" charset="1" panose="000008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2.gif" Type="http://schemas.openxmlformats.org/officeDocument/2006/relationships/image"/><Relationship Id="rId4" Target="../media/image3.gif"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gif" Type="http://schemas.openxmlformats.org/officeDocument/2006/relationships/image"/><Relationship Id="rId3" Target="../media/image5.gif"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6.gif"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gif"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gif" Type="http://schemas.openxmlformats.org/officeDocument/2006/relationships/image"/><Relationship Id="rId3" Target="../media/image9.gif" Type="http://schemas.openxmlformats.org/officeDocument/2006/relationships/image"/><Relationship Id="rId4" Target="../media/image10.gif"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gif" Type="http://schemas.openxmlformats.org/officeDocument/2006/relationships/image"/><Relationship Id="rId3" Target="../media/image11.gif"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 Id="rId3" Target="../media/image13.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10800000">
            <a:off x="6333452" y="-1797179"/>
            <a:ext cx="15735219" cy="13881357"/>
          </a:xfrm>
          <a:prstGeom prst="rect">
            <a:avLst/>
          </a:prstGeom>
        </p:spPr>
      </p:pic>
      <p:sp>
        <p:nvSpPr>
          <p:cNvPr name="TextBox 3" id="3"/>
          <p:cNvSpPr txBox="true"/>
          <p:nvPr/>
        </p:nvSpPr>
        <p:spPr>
          <a:xfrm rot="0">
            <a:off x="2801123" y="3560109"/>
            <a:ext cx="12486006" cy="2119948"/>
          </a:xfrm>
          <a:prstGeom prst="rect">
            <a:avLst/>
          </a:prstGeom>
        </p:spPr>
        <p:txBody>
          <a:bodyPr anchor="t" rtlCol="false" tIns="0" lIns="0" bIns="0" rIns="0">
            <a:spAutoFit/>
          </a:bodyPr>
          <a:lstStyle/>
          <a:p>
            <a:pPr algn="ctr">
              <a:lnSpc>
                <a:spcPts val="13667"/>
              </a:lnSpc>
            </a:pPr>
            <a:r>
              <a:rPr lang="en-US" sz="12425">
                <a:solidFill>
                  <a:srgbClr val="2B2B2B"/>
                </a:solidFill>
                <a:latin typeface="Agrandir"/>
                <a:ea typeface="Agrandir"/>
                <a:cs typeface="Agrandir"/>
                <a:sym typeface="Agrandir"/>
              </a:rPr>
              <a:t>ADAPTIVE EMAIL</a:t>
            </a:r>
          </a:p>
        </p:txBody>
      </p:sp>
      <p:pic>
        <p:nvPicPr>
          <p:cNvPr name="Picture 4" id="4"/>
          <p:cNvPicPr>
            <a:picLocks noChangeAspect="true"/>
          </p:cNvPicPr>
          <p:nvPr/>
        </p:nvPicPr>
        <p:blipFill>
          <a:blip r:embed="rId3">
            <a:alphaModFix amt="50000"/>
          </a:blip>
          <a:srcRect l="0" t="0" r="0" b="0"/>
          <a:stretch>
            <a:fillRect/>
          </a:stretch>
        </p:blipFill>
        <p:spPr>
          <a:xfrm flipH="false" flipV="false" rot="0">
            <a:off x="-2318726" y="-376453"/>
            <a:ext cx="9743013" cy="1709948"/>
          </a:xfrm>
          <a:prstGeom prst="rect">
            <a:avLst/>
          </a:prstGeom>
        </p:spPr>
      </p:pic>
      <p:pic>
        <p:nvPicPr>
          <p:cNvPr name="Picture 5" id="5"/>
          <p:cNvPicPr>
            <a:picLocks noChangeAspect="true"/>
          </p:cNvPicPr>
          <p:nvPr/>
        </p:nvPicPr>
        <p:blipFill>
          <a:blip r:embed="rId4">
            <a:alphaModFix amt="25000"/>
          </a:blip>
          <a:srcRect l="0" t="0" r="0" b="0"/>
          <a:stretch>
            <a:fillRect/>
          </a:stretch>
        </p:blipFill>
        <p:spPr>
          <a:xfrm flipH="false" flipV="false" rot="-7199120">
            <a:off x="-2896988" y="-1002021"/>
            <a:ext cx="5793977" cy="5895448"/>
          </a:xfrm>
          <a:prstGeom prst="rect">
            <a:avLst/>
          </a:prstGeom>
        </p:spPr>
      </p:pic>
      <p:sp>
        <p:nvSpPr>
          <p:cNvPr name="TextBox 6" id="6"/>
          <p:cNvSpPr txBox="true"/>
          <p:nvPr/>
        </p:nvSpPr>
        <p:spPr>
          <a:xfrm rot="0">
            <a:off x="11728034" y="8380730"/>
            <a:ext cx="4946055" cy="688974"/>
          </a:xfrm>
          <a:prstGeom prst="rect">
            <a:avLst/>
          </a:prstGeom>
        </p:spPr>
        <p:txBody>
          <a:bodyPr anchor="t" rtlCol="false" tIns="0" lIns="0" bIns="0" rIns="0">
            <a:spAutoFit/>
          </a:bodyPr>
          <a:lstStyle/>
          <a:p>
            <a:pPr algn="ctr">
              <a:lnSpc>
                <a:spcPts val="5600"/>
              </a:lnSpc>
            </a:pPr>
            <a:r>
              <a:rPr lang="en-US" sz="4000" b="true">
                <a:solidFill>
                  <a:srgbClr val="2B2B2B"/>
                </a:solidFill>
                <a:latin typeface="Canva Sans Bold"/>
                <a:ea typeface="Canva Sans Bold"/>
                <a:cs typeface="Canva Sans Bold"/>
                <a:sym typeface="Canva Sans Bold"/>
              </a:rPr>
              <a:t>T RAHUL DHANUSH</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6E4E3"/>
        </a:solidFill>
      </p:bgPr>
    </p:bg>
    <p:spTree>
      <p:nvGrpSpPr>
        <p:cNvPr id="1" name=""/>
        <p:cNvGrpSpPr/>
        <p:nvPr/>
      </p:nvGrpSpPr>
      <p:grpSpPr>
        <a:xfrm>
          <a:off x="0" y="0"/>
          <a:ext cx="0" cy="0"/>
          <a:chOff x="0" y="0"/>
          <a:chExt cx="0" cy="0"/>
        </a:xfrm>
      </p:grpSpPr>
      <p:sp>
        <p:nvSpPr>
          <p:cNvPr name="TextBox 2" id="2"/>
          <p:cNvSpPr txBox="true"/>
          <p:nvPr/>
        </p:nvSpPr>
        <p:spPr>
          <a:xfrm rot="0">
            <a:off x="6594753" y="4473228"/>
            <a:ext cx="5098495" cy="1207193"/>
          </a:xfrm>
          <a:prstGeom prst="rect">
            <a:avLst/>
          </a:prstGeom>
        </p:spPr>
        <p:txBody>
          <a:bodyPr anchor="t" rtlCol="false" tIns="0" lIns="0" bIns="0" rIns="0">
            <a:spAutoFit/>
          </a:bodyPr>
          <a:lstStyle/>
          <a:p>
            <a:pPr algn="ctr">
              <a:lnSpc>
                <a:spcPts val="9872"/>
              </a:lnSpc>
            </a:pPr>
            <a:r>
              <a:rPr lang="en-US" sz="7051" b="true">
                <a:solidFill>
                  <a:srgbClr val="000000"/>
                </a:solidFill>
                <a:latin typeface="Canva Sans Bold"/>
                <a:ea typeface="Canva Sans Bold"/>
                <a:cs typeface="Canva Sans Bold"/>
                <a:sym typeface="Canva Sans Bold"/>
              </a:rPr>
              <a:t>THANKYOU</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6E4E3"/>
        </a:solidFill>
      </p:bgPr>
    </p:bg>
    <p:spTree>
      <p:nvGrpSpPr>
        <p:cNvPr id="1" name=""/>
        <p:cNvGrpSpPr/>
        <p:nvPr/>
      </p:nvGrpSpPr>
      <p:grpSpPr>
        <a:xfrm>
          <a:off x="0" y="0"/>
          <a:ext cx="0" cy="0"/>
          <a:chOff x="0" y="0"/>
          <a:chExt cx="0" cy="0"/>
        </a:xfrm>
      </p:grpSpPr>
      <p:sp>
        <p:nvSpPr>
          <p:cNvPr name="TextBox 2" id="2"/>
          <p:cNvSpPr txBox="true"/>
          <p:nvPr/>
        </p:nvSpPr>
        <p:spPr>
          <a:xfrm rot="0">
            <a:off x="476850" y="141605"/>
            <a:ext cx="4683621"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DESCRIPTION:</a:t>
            </a:r>
          </a:p>
        </p:txBody>
      </p:sp>
      <p:sp>
        <p:nvSpPr>
          <p:cNvPr name="TextBox 3" id="3"/>
          <p:cNvSpPr txBox="true"/>
          <p:nvPr/>
        </p:nvSpPr>
        <p:spPr>
          <a:xfrm rot="0">
            <a:off x="476850" y="1128974"/>
            <a:ext cx="17134865" cy="9158026"/>
          </a:xfrm>
          <a:prstGeom prst="rect">
            <a:avLst/>
          </a:prstGeom>
        </p:spPr>
        <p:txBody>
          <a:bodyPr anchor="t" rtlCol="false" tIns="0" lIns="0" bIns="0" rIns="0">
            <a:spAutoFit/>
          </a:bodyPr>
          <a:lstStyle/>
          <a:p>
            <a:pPr algn="l">
              <a:lnSpc>
                <a:spcPts val="3987"/>
              </a:lnSpc>
              <a:spcBef>
                <a:spcPct val="0"/>
              </a:spcBef>
            </a:pPr>
            <a:r>
              <a:rPr lang="en-US" b="true" sz="2848">
                <a:solidFill>
                  <a:srgbClr val="000000"/>
                </a:solidFill>
                <a:latin typeface="Agrandir Bold"/>
                <a:ea typeface="Agrandir Bold"/>
                <a:cs typeface="Agrandir Bold"/>
                <a:sym typeface="Agrandir Bold"/>
              </a:rPr>
              <a:t>Contextual Adaptation:</a:t>
            </a:r>
            <a:r>
              <a:rPr lang="en-US" sz="2848">
                <a:solidFill>
                  <a:srgbClr val="000000"/>
                </a:solidFill>
                <a:latin typeface="Agrandir"/>
                <a:ea typeface="Agrandir"/>
                <a:cs typeface="Agrandir"/>
                <a:sym typeface="Agrandir"/>
              </a:rPr>
              <a:t> The system analyzes user data such as past interactions, device usage, time of day, and location to adjust email content in real-time, tailoring the message to suit individual preferences.</a:t>
            </a:r>
          </a:p>
          <a:p>
            <a:pPr algn="l">
              <a:lnSpc>
                <a:spcPts val="3987"/>
              </a:lnSpc>
              <a:spcBef>
                <a:spcPct val="0"/>
              </a:spcBef>
            </a:pPr>
            <a:r>
              <a:rPr lang="en-US" b="true" sz="2848">
                <a:solidFill>
                  <a:srgbClr val="000000"/>
                </a:solidFill>
                <a:latin typeface="Agrandir Bold"/>
                <a:ea typeface="Agrandir Bold"/>
                <a:cs typeface="Agrandir Bold"/>
                <a:sym typeface="Agrandir Bold"/>
              </a:rPr>
              <a:t>Device-Specific Layouts:</a:t>
            </a:r>
            <a:r>
              <a:rPr lang="en-US" sz="2848">
                <a:solidFill>
                  <a:srgbClr val="000000"/>
                </a:solidFill>
                <a:latin typeface="Agrandir"/>
                <a:ea typeface="Agrandir"/>
                <a:cs typeface="Agrandir"/>
                <a:sym typeface="Agrandir"/>
              </a:rPr>
              <a:t> Whether users are reading on smartphones, tablets, or desktop computers, the email content is optimized for display, ensuring a seamless experience across all platforms.</a:t>
            </a:r>
          </a:p>
          <a:p>
            <a:pPr algn="l">
              <a:lnSpc>
                <a:spcPts val="3987"/>
              </a:lnSpc>
              <a:spcBef>
                <a:spcPct val="0"/>
              </a:spcBef>
            </a:pPr>
            <a:r>
              <a:rPr lang="en-US" b="true" sz="2848">
                <a:solidFill>
                  <a:srgbClr val="000000"/>
                </a:solidFill>
                <a:latin typeface="Agrandir Bold"/>
                <a:ea typeface="Agrandir Bold"/>
                <a:cs typeface="Agrandir Bold"/>
                <a:sym typeface="Agrandir Bold"/>
              </a:rPr>
              <a:t>Personalized Content:</a:t>
            </a:r>
            <a:r>
              <a:rPr lang="en-US" sz="2848">
                <a:solidFill>
                  <a:srgbClr val="000000"/>
                </a:solidFill>
                <a:latin typeface="Agrandir"/>
                <a:ea typeface="Agrandir"/>
                <a:cs typeface="Agrandir"/>
                <a:sym typeface="Agrandir"/>
              </a:rPr>
              <a:t> Based on user behavior and demographic information, the email’s text, images, and CTAs (calls to action) are dynamically adjusted to align with what the user is most likely to engage with.</a:t>
            </a:r>
          </a:p>
          <a:p>
            <a:pPr algn="l">
              <a:lnSpc>
                <a:spcPts val="3987"/>
              </a:lnSpc>
              <a:spcBef>
                <a:spcPct val="0"/>
              </a:spcBef>
            </a:pPr>
            <a:r>
              <a:rPr lang="en-US" b="true" sz="2848">
                <a:solidFill>
                  <a:srgbClr val="000000"/>
                </a:solidFill>
                <a:latin typeface="Agrandir Bold"/>
                <a:ea typeface="Agrandir Bold"/>
                <a:cs typeface="Agrandir Bold"/>
                <a:sym typeface="Agrandir Bold"/>
              </a:rPr>
              <a:t>Subject Line Optimization: </a:t>
            </a:r>
            <a:r>
              <a:rPr lang="en-US" sz="2848">
                <a:solidFill>
                  <a:srgbClr val="000000"/>
                </a:solidFill>
                <a:latin typeface="Agrandir"/>
                <a:ea typeface="Agrandir"/>
                <a:cs typeface="Agrandir"/>
                <a:sym typeface="Agrandir"/>
              </a:rPr>
              <a:t>The system uses machine learning to test and adjust subject lines based on individual user preferences and engagement history, increasing open rates.</a:t>
            </a:r>
          </a:p>
          <a:p>
            <a:pPr algn="l">
              <a:lnSpc>
                <a:spcPts val="3987"/>
              </a:lnSpc>
              <a:spcBef>
                <a:spcPct val="0"/>
              </a:spcBef>
            </a:pPr>
            <a:r>
              <a:rPr lang="en-US" b="true" sz="2848">
                <a:solidFill>
                  <a:srgbClr val="000000"/>
                </a:solidFill>
                <a:latin typeface="Agrandir Bold"/>
                <a:ea typeface="Agrandir Bold"/>
                <a:cs typeface="Agrandir Bold"/>
                <a:sym typeface="Agrandir Bold"/>
              </a:rPr>
              <a:t>Time of Day/Behavioral Triggers:</a:t>
            </a:r>
            <a:r>
              <a:rPr lang="en-US" sz="2848">
                <a:solidFill>
                  <a:srgbClr val="000000"/>
                </a:solidFill>
                <a:latin typeface="Agrandir"/>
                <a:ea typeface="Agrandir"/>
                <a:cs typeface="Agrandir"/>
                <a:sym typeface="Agrandir"/>
              </a:rPr>
              <a:t> Emails are sent at optimal times based on when the user is most likely to interact, improving engagement and conversion rates.</a:t>
            </a:r>
          </a:p>
          <a:p>
            <a:pPr algn="l">
              <a:lnSpc>
                <a:spcPts val="3987"/>
              </a:lnSpc>
              <a:spcBef>
                <a:spcPct val="0"/>
              </a:spcBef>
            </a:pPr>
            <a:r>
              <a:rPr lang="en-US" b="true" sz="2848">
                <a:solidFill>
                  <a:srgbClr val="000000"/>
                </a:solidFill>
                <a:latin typeface="Agrandir Bold"/>
                <a:ea typeface="Agrandir Bold"/>
                <a:cs typeface="Agrandir Bold"/>
                <a:sym typeface="Agrandir Bold"/>
              </a:rPr>
              <a:t>A/B Testing Automation: </a:t>
            </a:r>
            <a:r>
              <a:rPr lang="en-US" sz="2848">
                <a:solidFill>
                  <a:srgbClr val="000000"/>
                </a:solidFill>
                <a:latin typeface="Agrandir"/>
                <a:ea typeface="Agrandir"/>
                <a:cs typeface="Agrandir"/>
                <a:sym typeface="Agrandir"/>
              </a:rPr>
              <a:t>Adaptive algorithms automatically test different email formats, styles, and content strategies to determine the best approach for different segments of the user base.</a:t>
            </a:r>
          </a:p>
          <a:p>
            <a:pPr algn="l">
              <a:lnSpc>
                <a:spcPts val="3987"/>
              </a:lnSpc>
              <a:spcBef>
                <a:spcPct val="0"/>
              </a:spcBef>
            </a:pPr>
            <a:r>
              <a:rPr lang="en-US" b="true" sz="2848">
                <a:solidFill>
                  <a:srgbClr val="000000"/>
                </a:solidFill>
                <a:latin typeface="Agrandir Bold"/>
                <a:ea typeface="Agrandir Bold"/>
                <a:cs typeface="Agrandir Bold"/>
                <a:sym typeface="Agrandir Bold"/>
              </a:rPr>
              <a:t>Smart Unsubscribe &amp; Engagement Options:</a:t>
            </a:r>
            <a:r>
              <a:rPr lang="en-US" sz="2848">
                <a:solidFill>
                  <a:srgbClr val="000000"/>
                </a:solidFill>
                <a:latin typeface="Agrandir"/>
                <a:ea typeface="Agrandir"/>
                <a:cs typeface="Agrandir"/>
                <a:sym typeface="Agrandir"/>
              </a:rPr>
              <a:t> The system can learn when users show signs of disengagement and automatically offer customized unsubscribe or preference update options to ensure relevance.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3203220">
            <a:off x="10055853" y="-265970"/>
            <a:ext cx="11814494" cy="12461864"/>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false" flipV="false" rot="-5741405">
            <a:off x="8083116" y="8171572"/>
            <a:ext cx="4865516" cy="6168780"/>
          </a:xfrm>
          <a:prstGeom prst="rect">
            <a:avLst/>
          </a:prstGeom>
        </p:spPr>
      </p:pic>
      <p:sp>
        <p:nvSpPr>
          <p:cNvPr name="TextBox 4" id="4"/>
          <p:cNvSpPr txBox="true"/>
          <p:nvPr/>
        </p:nvSpPr>
        <p:spPr>
          <a:xfrm rot="0">
            <a:off x="243775" y="141605"/>
            <a:ext cx="4950023"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SOURCE CODE:</a:t>
            </a:r>
          </a:p>
        </p:txBody>
      </p:sp>
      <p:sp>
        <p:nvSpPr>
          <p:cNvPr name="TextBox 5" id="5"/>
          <p:cNvSpPr txBox="true"/>
          <p:nvPr/>
        </p:nvSpPr>
        <p:spPr>
          <a:xfrm rot="0">
            <a:off x="243775" y="914400"/>
            <a:ext cx="19314781" cy="9139450"/>
          </a:xfrm>
          <a:prstGeom prst="rect">
            <a:avLst/>
          </a:prstGeom>
        </p:spPr>
        <p:txBody>
          <a:bodyPr anchor="t" rtlCol="false" tIns="0" lIns="0" bIns="0" rIns="0">
            <a:spAutoFit/>
          </a:bodyPr>
          <a:lstStyle/>
          <a:p>
            <a:pPr algn="l">
              <a:lnSpc>
                <a:spcPts val="3140"/>
              </a:lnSpc>
              <a:spcBef>
                <a:spcPct val="0"/>
              </a:spcBef>
            </a:pPr>
            <a:r>
              <a:rPr lang="en-US" sz="2243">
                <a:solidFill>
                  <a:srgbClr val="000000"/>
                </a:solidFill>
                <a:latin typeface="Agrandir"/>
                <a:ea typeface="Agrandir"/>
                <a:cs typeface="Agrandir"/>
                <a:sym typeface="Agrandir"/>
              </a:rPr>
              <a:t>package com.example.emailapplication</a:t>
            </a:r>
          </a:p>
          <a:p>
            <a:pPr algn="l">
              <a:lnSpc>
                <a:spcPts val="3140"/>
              </a:lnSpc>
              <a:spcBef>
                <a:spcPct val="0"/>
              </a:spcBef>
            </a:pPr>
            <a:r>
              <a:rPr lang="en-US" sz="2243">
                <a:solidFill>
                  <a:srgbClr val="000000"/>
                </a:solidFill>
                <a:latin typeface="Agrandir"/>
                <a:ea typeface="Agrandir"/>
                <a:cs typeface="Agrandir"/>
                <a:sym typeface="Agrandir"/>
              </a:rPr>
              <a:t>import android.content.Context</a:t>
            </a:r>
          </a:p>
          <a:p>
            <a:pPr algn="l">
              <a:lnSpc>
                <a:spcPts val="3140"/>
              </a:lnSpc>
              <a:spcBef>
                <a:spcPct val="0"/>
              </a:spcBef>
            </a:pPr>
            <a:r>
              <a:rPr lang="en-US" sz="2243">
                <a:solidFill>
                  <a:srgbClr val="000000"/>
                </a:solidFill>
                <a:latin typeface="Agrandir"/>
                <a:ea typeface="Agrandir"/>
                <a:cs typeface="Agrandir"/>
                <a:sym typeface="Agrandir"/>
              </a:rPr>
              <a:t>import android.content.Intent</a:t>
            </a:r>
          </a:p>
          <a:p>
            <a:pPr algn="l">
              <a:lnSpc>
                <a:spcPts val="3140"/>
              </a:lnSpc>
              <a:spcBef>
                <a:spcPct val="0"/>
              </a:spcBef>
            </a:pPr>
            <a:r>
              <a:rPr lang="en-US" sz="2243">
                <a:solidFill>
                  <a:srgbClr val="000000"/>
                </a:solidFill>
                <a:latin typeface="Agrandir"/>
                <a:ea typeface="Agrandir"/>
                <a:cs typeface="Agrandir"/>
                <a:sym typeface="Agrandir"/>
              </a:rPr>
              <a:t>import android.os.Bundle</a:t>
            </a:r>
          </a:p>
          <a:p>
            <a:pPr algn="l">
              <a:lnSpc>
                <a:spcPts val="3140"/>
              </a:lnSpc>
              <a:spcBef>
                <a:spcPct val="0"/>
              </a:spcBef>
            </a:pPr>
            <a:r>
              <a:rPr lang="en-US" sz="2243">
                <a:solidFill>
                  <a:srgbClr val="000000"/>
                </a:solidFill>
                <a:latin typeface="Agrandir"/>
                <a:ea typeface="Agrandir"/>
                <a:cs typeface="Agrandir"/>
                <a:sym typeface="Agrandir"/>
              </a:rPr>
              <a:t>import androidx.activity.ComponentActivity</a:t>
            </a:r>
          </a:p>
          <a:p>
            <a:pPr algn="l">
              <a:lnSpc>
                <a:spcPts val="3140"/>
              </a:lnSpc>
              <a:spcBef>
                <a:spcPct val="0"/>
              </a:spcBef>
            </a:pPr>
            <a:r>
              <a:rPr lang="en-US" sz="2243">
                <a:solidFill>
                  <a:srgbClr val="000000"/>
                </a:solidFill>
                <a:latin typeface="Agrandir"/>
                <a:ea typeface="Agrandir"/>
                <a:cs typeface="Agrandir"/>
                <a:sym typeface="Agrandir"/>
              </a:rPr>
              <a:t>import androidx.activity.compose.setContent</a:t>
            </a:r>
          </a:p>
          <a:p>
            <a:pPr algn="l">
              <a:lnSpc>
                <a:spcPts val="3140"/>
              </a:lnSpc>
              <a:spcBef>
                <a:spcPct val="0"/>
              </a:spcBef>
            </a:pPr>
            <a:r>
              <a:rPr lang="en-US" sz="2243">
                <a:solidFill>
                  <a:srgbClr val="000000"/>
                </a:solidFill>
                <a:latin typeface="Agrandir"/>
                <a:ea typeface="Agrandir"/>
                <a:cs typeface="Agrandir"/>
                <a:sym typeface="Agrandir"/>
              </a:rPr>
              <a:t>import androidx.compose.foundation.Image</a:t>
            </a:r>
          </a:p>
          <a:p>
            <a:pPr algn="l">
              <a:lnSpc>
                <a:spcPts val="3140"/>
              </a:lnSpc>
              <a:spcBef>
                <a:spcPct val="0"/>
              </a:spcBef>
            </a:pPr>
            <a:r>
              <a:rPr lang="en-US" sz="2243">
                <a:solidFill>
                  <a:srgbClr val="000000"/>
                </a:solidFill>
                <a:latin typeface="Agrandir"/>
                <a:ea typeface="Agrandir"/>
                <a:cs typeface="Agrandir"/>
                <a:sym typeface="Agrandir"/>
              </a:rPr>
              <a:t>import androidx.compose.foundation.background</a:t>
            </a:r>
          </a:p>
          <a:p>
            <a:pPr algn="l">
              <a:lnSpc>
                <a:spcPts val="3140"/>
              </a:lnSpc>
              <a:spcBef>
                <a:spcPct val="0"/>
              </a:spcBef>
            </a:pPr>
            <a:r>
              <a:rPr lang="en-US" sz="2243">
                <a:solidFill>
                  <a:srgbClr val="000000"/>
                </a:solidFill>
                <a:latin typeface="Agrandir"/>
                <a:ea typeface="Agrandir"/>
                <a:cs typeface="Agrandir"/>
                <a:sym typeface="Agrandir"/>
              </a:rPr>
              <a:t>import androidx.compose.foundation.layout.*</a:t>
            </a:r>
          </a:p>
          <a:p>
            <a:pPr algn="l">
              <a:lnSpc>
                <a:spcPts val="3140"/>
              </a:lnSpc>
              <a:spcBef>
                <a:spcPct val="0"/>
              </a:spcBef>
            </a:pPr>
            <a:r>
              <a:rPr lang="en-US" sz="2243">
                <a:solidFill>
                  <a:srgbClr val="000000"/>
                </a:solidFill>
                <a:latin typeface="Agrandir"/>
                <a:ea typeface="Agrandir"/>
                <a:cs typeface="Agrandir"/>
                <a:sym typeface="Agrandir"/>
              </a:rPr>
              <a:t>import androidx.compose.material.*</a:t>
            </a:r>
          </a:p>
          <a:p>
            <a:pPr algn="l">
              <a:lnSpc>
                <a:spcPts val="3140"/>
              </a:lnSpc>
              <a:spcBef>
                <a:spcPct val="0"/>
              </a:spcBef>
            </a:pPr>
            <a:r>
              <a:rPr lang="en-US" sz="2243">
                <a:solidFill>
                  <a:srgbClr val="000000"/>
                </a:solidFill>
                <a:latin typeface="Agrandir"/>
                <a:ea typeface="Agrandir"/>
                <a:cs typeface="Agrandir"/>
                <a:sym typeface="Agrandir"/>
              </a:rPr>
              <a:t>import androidx.compose.runtime.Composable</a:t>
            </a:r>
          </a:p>
          <a:p>
            <a:pPr algn="l">
              <a:lnSpc>
                <a:spcPts val="3140"/>
              </a:lnSpc>
              <a:spcBef>
                <a:spcPct val="0"/>
              </a:spcBef>
            </a:pPr>
            <a:r>
              <a:rPr lang="en-US" sz="2243">
                <a:solidFill>
                  <a:srgbClr val="000000"/>
                </a:solidFill>
                <a:latin typeface="Agrandir"/>
                <a:ea typeface="Agrandir"/>
                <a:cs typeface="Agrandir"/>
                <a:sym typeface="Agrandir"/>
              </a:rPr>
              <a:t>import androidx.compose.ui.Alignment</a:t>
            </a:r>
          </a:p>
          <a:p>
            <a:pPr algn="l">
              <a:lnSpc>
                <a:spcPts val="3140"/>
              </a:lnSpc>
              <a:spcBef>
                <a:spcPct val="0"/>
              </a:spcBef>
            </a:pPr>
            <a:r>
              <a:rPr lang="en-US" sz="2243">
                <a:solidFill>
                  <a:srgbClr val="000000"/>
                </a:solidFill>
                <a:latin typeface="Agrandir"/>
                <a:ea typeface="Agrandir"/>
                <a:cs typeface="Agrandir"/>
                <a:sym typeface="Agrandir"/>
              </a:rPr>
              <a:t>import androidx.compose.ui.Modifier</a:t>
            </a:r>
          </a:p>
          <a:p>
            <a:pPr algn="l">
              <a:lnSpc>
                <a:spcPts val="3140"/>
              </a:lnSpc>
              <a:spcBef>
                <a:spcPct val="0"/>
              </a:spcBef>
            </a:pPr>
            <a:r>
              <a:rPr lang="en-US" sz="2243">
                <a:solidFill>
                  <a:srgbClr val="000000"/>
                </a:solidFill>
                <a:latin typeface="Agrandir"/>
                <a:ea typeface="Agrandir"/>
                <a:cs typeface="Agrandir"/>
                <a:sym typeface="Agrandir"/>
              </a:rPr>
              <a:t>import androidx.compose.ui.graphics.Color</a:t>
            </a:r>
          </a:p>
          <a:p>
            <a:pPr algn="l">
              <a:lnSpc>
                <a:spcPts val="3140"/>
              </a:lnSpc>
              <a:spcBef>
                <a:spcPct val="0"/>
              </a:spcBef>
            </a:pPr>
            <a:r>
              <a:rPr lang="en-US" sz="2243">
                <a:solidFill>
                  <a:srgbClr val="000000"/>
                </a:solidFill>
                <a:latin typeface="Agrandir"/>
                <a:ea typeface="Agrandir"/>
                <a:cs typeface="Agrandir"/>
                <a:sym typeface="Agrandir"/>
              </a:rPr>
              <a:t>import androidx.compose.ui.layout.ContentScale</a:t>
            </a:r>
          </a:p>
          <a:p>
            <a:pPr algn="l">
              <a:lnSpc>
                <a:spcPts val="3140"/>
              </a:lnSpc>
              <a:spcBef>
                <a:spcPct val="0"/>
              </a:spcBef>
            </a:pPr>
            <a:r>
              <a:rPr lang="en-US" sz="2243">
                <a:solidFill>
                  <a:srgbClr val="000000"/>
                </a:solidFill>
                <a:latin typeface="Agrandir"/>
                <a:ea typeface="Agrandir"/>
                <a:cs typeface="Agrandir"/>
                <a:sym typeface="Agrandir"/>
              </a:rPr>
              <a:t>import androidx.compose.ui.res.painterResource</a:t>
            </a:r>
          </a:p>
          <a:p>
            <a:pPr algn="l">
              <a:lnSpc>
                <a:spcPts val="3140"/>
              </a:lnSpc>
              <a:spcBef>
                <a:spcPct val="0"/>
              </a:spcBef>
            </a:pPr>
            <a:r>
              <a:rPr lang="en-US" sz="2243">
                <a:solidFill>
                  <a:srgbClr val="000000"/>
                </a:solidFill>
                <a:latin typeface="Agrandir"/>
                <a:ea typeface="Agrandir"/>
                <a:cs typeface="Agrandir"/>
                <a:sym typeface="Agrandir"/>
              </a:rPr>
              <a:t>import androidx.compose.ui.text.font.FontWeight</a:t>
            </a:r>
          </a:p>
          <a:p>
            <a:pPr algn="l">
              <a:lnSpc>
                <a:spcPts val="3140"/>
              </a:lnSpc>
              <a:spcBef>
                <a:spcPct val="0"/>
              </a:spcBef>
            </a:pPr>
            <a:r>
              <a:rPr lang="en-US" sz="2243">
                <a:solidFill>
                  <a:srgbClr val="000000"/>
                </a:solidFill>
                <a:latin typeface="Agrandir"/>
                <a:ea typeface="Agrandir"/>
                <a:cs typeface="Agrandir"/>
                <a:sym typeface="Agrandir"/>
              </a:rPr>
              <a:t>import androidx.compose.ui.tooling.preview.Preview</a:t>
            </a:r>
          </a:p>
          <a:p>
            <a:pPr algn="l">
              <a:lnSpc>
                <a:spcPts val="3140"/>
              </a:lnSpc>
              <a:spcBef>
                <a:spcPct val="0"/>
              </a:spcBef>
            </a:pPr>
            <a:r>
              <a:rPr lang="en-US" sz="2243">
                <a:solidFill>
                  <a:srgbClr val="000000"/>
                </a:solidFill>
                <a:latin typeface="Agrandir"/>
                <a:ea typeface="Agrandir"/>
                <a:cs typeface="Agrandir"/>
                <a:sym typeface="Agrandir"/>
              </a:rPr>
              <a:t>import androidx.compose.ui.unit.dp</a:t>
            </a:r>
          </a:p>
          <a:p>
            <a:pPr algn="l">
              <a:lnSpc>
                <a:spcPts val="3140"/>
              </a:lnSpc>
              <a:spcBef>
                <a:spcPct val="0"/>
              </a:spcBef>
            </a:pPr>
            <a:r>
              <a:rPr lang="en-US" sz="2243">
                <a:solidFill>
                  <a:srgbClr val="000000"/>
                </a:solidFill>
                <a:latin typeface="Agrandir"/>
                <a:ea typeface="Agrandir"/>
                <a:cs typeface="Agrandir"/>
                <a:sym typeface="Agrandir"/>
              </a:rPr>
              <a:t>import androidx.compose.ui.unit.sp</a:t>
            </a:r>
          </a:p>
          <a:p>
            <a:pPr algn="l">
              <a:lnSpc>
                <a:spcPts val="3140"/>
              </a:lnSpc>
              <a:spcBef>
                <a:spcPct val="0"/>
              </a:spcBef>
            </a:pPr>
            <a:r>
              <a:rPr lang="en-US" sz="2243">
                <a:solidFill>
                  <a:srgbClr val="000000"/>
                </a:solidFill>
                <a:latin typeface="Agrandir"/>
                <a:ea typeface="Agrandir"/>
                <a:cs typeface="Agrandir"/>
                <a:sym typeface="Agrandir"/>
              </a:rPr>
              <a:t>import androidx.core.content.ContextCompat</a:t>
            </a:r>
          </a:p>
          <a:p>
            <a:pPr algn="l">
              <a:lnSpc>
                <a:spcPts val="3140"/>
              </a:lnSpc>
              <a:spcBef>
                <a:spcPct val="0"/>
              </a:spcBef>
            </a:pPr>
            <a:r>
              <a:rPr lang="en-US" sz="2243">
                <a:solidFill>
                  <a:srgbClr val="000000"/>
                </a:solidFill>
                <a:latin typeface="Agrandir"/>
                <a:ea typeface="Agrandir"/>
                <a:cs typeface="Agrandir"/>
                <a:sym typeface="Agrandir"/>
              </a:rPr>
              <a:t>import androidx.core.content.ContextCompat.startActivity</a:t>
            </a:r>
          </a:p>
          <a:p>
            <a:pPr algn="l">
              <a:lnSpc>
                <a:spcPts val="3140"/>
              </a:lnSpc>
              <a:spcBef>
                <a:spcPct val="0"/>
              </a:spcBef>
            </a:pPr>
            <a:r>
              <a:rPr lang="en-US" sz="2243">
                <a:solidFill>
                  <a:srgbClr val="000000"/>
                </a:solidFill>
                <a:latin typeface="Agrandir"/>
                <a:ea typeface="Agrandir"/>
                <a:cs typeface="Agrandir"/>
                <a:sym typeface="Agrandir"/>
              </a:rPr>
              <a:t>import com.example.emailapplication.ui.theme.EmailApplicationTheme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0">
            <a:off x="-4810715" y="2950641"/>
            <a:ext cx="9621431" cy="9789932"/>
          </a:xfrm>
          <a:prstGeom prst="rect">
            <a:avLst/>
          </a:prstGeom>
        </p:spPr>
      </p:pic>
      <p:pic>
        <p:nvPicPr>
          <p:cNvPr name="Picture 3" id="3"/>
          <p:cNvPicPr>
            <a:picLocks noChangeAspect="true"/>
          </p:cNvPicPr>
          <p:nvPr/>
        </p:nvPicPr>
        <p:blipFill>
          <a:blip r:embed="rId3">
            <a:alphaModFix amt="50000"/>
          </a:blip>
          <a:srcRect l="0" t="0" r="0" b="0"/>
          <a:stretch>
            <a:fillRect/>
          </a:stretch>
        </p:blipFill>
        <p:spPr>
          <a:xfrm flipH="false" flipV="false" rot="9720163">
            <a:off x="12600387" y="-3298660"/>
            <a:ext cx="8670039" cy="8654721"/>
          </a:xfrm>
          <a:prstGeom prst="rect">
            <a:avLst/>
          </a:prstGeom>
        </p:spPr>
      </p:pic>
      <p:sp>
        <p:nvSpPr>
          <p:cNvPr name="TextBox 4" id="4"/>
          <p:cNvSpPr txBox="true"/>
          <p:nvPr/>
        </p:nvSpPr>
        <p:spPr>
          <a:xfrm rot="0">
            <a:off x="1428195" y="277485"/>
            <a:ext cx="10446761" cy="9627256"/>
          </a:xfrm>
          <a:prstGeom prst="rect">
            <a:avLst/>
          </a:prstGeom>
        </p:spPr>
        <p:txBody>
          <a:bodyPr anchor="t" rtlCol="false" tIns="0" lIns="0" bIns="0" rIns="0">
            <a:spAutoFit/>
          </a:bodyPr>
          <a:lstStyle/>
          <a:p>
            <a:pPr algn="l">
              <a:lnSpc>
                <a:spcPts val="3188"/>
              </a:lnSpc>
              <a:spcBef>
                <a:spcPct val="0"/>
              </a:spcBef>
            </a:pPr>
            <a:r>
              <a:rPr lang="en-US" sz="2277">
                <a:solidFill>
                  <a:srgbClr val="000000"/>
                </a:solidFill>
                <a:latin typeface="Agrandir"/>
                <a:ea typeface="Agrandir"/>
                <a:cs typeface="Agrandir"/>
                <a:sym typeface="Agrandir"/>
              </a:rPr>
              <a:t>class MainActivity : ComponentActivity() {</a:t>
            </a:r>
          </a:p>
          <a:p>
            <a:pPr algn="l">
              <a:lnSpc>
                <a:spcPts val="3188"/>
              </a:lnSpc>
              <a:spcBef>
                <a:spcPct val="0"/>
              </a:spcBef>
            </a:pPr>
            <a:r>
              <a:rPr lang="en-US" sz="2277">
                <a:solidFill>
                  <a:srgbClr val="000000"/>
                </a:solidFill>
                <a:latin typeface="Agrandir"/>
                <a:ea typeface="Agrandir"/>
                <a:cs typeface="Agrandir"/>
                <a:sym typeface="Agrandir"/>
              </a:rPr>
              <a:t>    override fun onCreate(savedInstanceState: Bundle?) {</a:t>
            </a:r>
          </a:p>
          <a:p>
            <a:pPr algn="l">
              <a:lnSpc>
                <a:spcPts val="3188"/>
              </a:lnSpc>
              <a:spcBef>
                <a:spcPct val="0"/>
              </a:spcBef>
            </a:pPr>
            <a:r>
              <a:rPr lang="en-US" sz="2277">
                <a:solidFill>
                  <a:srgbClr val="000000"/>
                </a:solidFill>
                <a:latin typeface="Agrandir"/>
                <a:ea typeface="Agrandir"/>
                <a:cs typeface="Agrandir"/>
                <a:sym typeface="Agrandir"/>
              </a:rPr>
              <a:t>        super.onCreate(savedInstanceState)</a:t>
            </a:r>
          </a:p>
          <a:p>
            <a:pPr algn="l">
              <a:lnSpc>
                <a:spcPts val="3188"/>
              </a:lnSpc>
              <a:spcBef>
                <a:spcPct val="0"/>
              </a:spcBef>
            </a:pPr>
            <a:r>
              <a:rPr lang="en-US" sz="2277">
                <a:solidFill>
                  <a:srgbClr val="000000"/>
                </a:solidFill>
                <a:latin typeface="Agrandir"/>
                <a:ea typeface="Agrandir"/>
                <a:cs typeface="Agrandir"/>
                <a:sym typeface="Agrandir"/>
              </a:rPr>
              <a:t>        setContent {</a:t>
            </a:r>
          </a:p>
          <a:p>
            <a:pPr algn="l">
              <a:lnSpc>
                <a:spcPts val="3188"/>
              </a:lnSpc>
              <a:spcBef>
                <a:spcPct val="0"/>
              </a:spcBef>
            </a:pPr>
            <a:r>
              <a:rPr lang="en-US" sz="2277">
                <a:solidFill>
                  <a:srgbClr val="000000"/>
                </a:solidFill>
                <a:latin typeface="Agrandir"/>
                <a:ea typeface="Agrandir"/>
                <a:cs typeface="Agrandir"/>
                <a:sym typeface="Agrandir"/>
              </a:rPr>
              <a:t>                // A surface container using the 'background' color from the theme</a:t>
            </a:r>
          </a:p>
          <a:p>
            <a:pPr algn="l">
              <a:lnSpc>
                <a:spcPts val="3188"/>
              </a:lnSpc>
              <a:spcBef>
                <a:spcPct val="0"/>
              </a:spcBef>
            </a:pPr>
            <a:r>
              <a:rPr lang="en-US" sz="2277">
                <a:solidFill>
                  <a:srgbClr val="000000"/>
                </a:solidFill>
                <a:latin typeface="Agrandir"/>
                <a:ea typeface="Agrandir"/>
                <a:cs typeface="Agrandir"/>
                <a:sym typeface="Agrandir"/>
              </a:rPr>
              <a:t>                Surface(</a:t>
            </a:r>
          </a:p>
          <a:p>
            <a:pPr algn="l">
              <a:lnSpc>
                <a:spcPts val="3188"/>
              </a:lnSpc>
              <a:spcBef>
                <a:spcPct val="0"/>
              </a:spcBef>
            </a:pPr>
            <a:r>
              <a:rPr lang="en-US" sz="2277">
                <a:solidFill>
                  <a:srgbClr val="000000"/>
                </a:solidFill>
                <a:latin typeface="Agrandir"/>
                <a:ea typeface="Agrandir"/>
                <a:cs typeface="Agrandir"/>
                <a:sym typeface="Agrandir"/>
              </a:rPr>
              <a:t>                    modifier = Modifier.fillMaxSize().background(Color.White),</a:t>
            </a:r>
          </a:p>
          <a:p>
            <a:pPr algn="l">
              <a:lnSpc>
                <a:spcPts val="3188"/>
              </a:lnSpc>
              <a:spcBef>
                <a:spcPct val="0"/>
              </a:spcBef>
            </a:pPr>
            <a:r>
              <a:rPr lang="en-US" sz="2277">
                <a:solidFill>
                  <a:srgbClr val="000000"/>
                </a:solidFill>
                <a:latin typeface="Agrandir"/>
                <a:ea typeface="Agrandir"/>
                <a:cs typeface="Agrandir"/>
                <a:sym typeface="Agrandir"/>
              </a:rPr>
              <a:t>                ) {</a:t>
            </a:r>
          </a:p>
          <a:p>
            <a:pPr algn="l">
              <a:lnSpc>
                <a:spcPts val="3188"/>
              </a:lnSpc>
              <a:spcBef>
                <a:spcPct val="0"/>
              </a:spcBef>
            </a:pPr>
            <a:r>
              <a:rPr lang="en-US" sz="2277">
                <a:solidFill>
                  <a:srgbClr val="000000"/>
                </a:solidFill>
                <a:latin typeface="Agrandir"/>
                <a:ea typeface="Agrandir"/>
                <a:cs typeface="Agrandir"/>
                <a:sym typeface="Agrandir"/>
              </a:rPr>
              <a:t>                    Email(this)</a:t>
            </a:r>
          </a:p>
          <a:p>
            <a:pPr algn="l">
              <a:lnSpc>
                <a:spcPts val="3188"/>
              </a:lnSpc>
              <a:spcBef>
                <a:spcPct val="0"/>
              </a:spcBef>
            </a:pPr>
            <a:r>
              <a:rPr lang="en-US" sz="2277">
                <a:solidFill>
                  <a:srgbClr val="000000"/>
                </a:solidFill>
                <a:latin typeface="Agrandir"/>
                <a:ea typeface="Agrandir"/>
                <a:cs typeface="Agrandir"/>
                <a:sym typeface="Agrandir"/>
              </a:rPr>
              <a:t>                }</a:t>
            </a:r>
          </a:p>
          <a:p>
            <a:pPr algn="l">
              <a:lnSpc>
                <a:spcPts val="3188"/>
              </a:lnSpc>
              <a:spcBef>
                <a:spcPct val="0"/>
              </a:spcBef>
            </a:pPr>
          </a:p>
          <a:p>
            <a:pPr algn="l">
              <a:lnSpc>
                <a:spcPts val="3188"/>
              </a:lnSpc>
              <a:spcBef>
                <a:spcPct val="0"/>
              </a:spcBef>
            </a:pPr>
            <a:r>
              <a:rPr lang="en-US" sz="2277">
                <a:solidFill>
                  <a:srgbClr val="000000"/>
                </a:solidFill>
                <a:latin typeface="Agrandir"/>
                <a:ea typeface="Agrandir"/>
                <a:cs typeface="Agrandir"/>
                <a:sym typeface="Agrandir"/>
              </a:rPr>
              <a:t>        }</a:t>
            </a:r>
          </a:p>
          <a:p>
            <a:pPr algn="l">
              <a:lnSpc>
                <a:spcPts val="3188"/>
              </a:lnSpc>
              <a:spcBef>
                <a:spcPct val="0"/>
              </a:spcBef>
            </a:pPr>
            <a:r>
              <a:rPr lang="en-US" sz="2277">
                <a:solidFill>
                  <a:srgbClr val="000000"/>
                </a:solidFill>
                <a:latin typeface="Agrandir"/>
                <a:ea typeface="Agrandir"/>
                <a:cs typeface="Agrandir"/>
                <a:sym typeface="Agrandir"/>
              </a:rPr>
              <a:t>    }</a:t>
            </a:r>
          </a:p>
          <a:p>
            <a:pPr algn="l">
              <a:lnSpc>
                <a:spcPts val="3188"/>
              </a:lnSpc>
              <a:spcBef>
                <a:spcPct val="0"/>
              </a:spcBef>
            </a:pPr>
            <a:r>
              <a:rPr lang="en-US" sz="2277">
                <a:solidFill>
                  <a:srgbClr val="000000"/>
                </a:solidFill>
                <a:latin typeface="Agrandir"/>
                <a:ea typeface="Agrandir"/>
                <a:cs typeface="Agrandir"/>
                <a:sym typeface="Agrandir"/>
              </a:rPr>
              <a:t>}</a:t>
            </a:r>
          </a:p>
          <a:p>
            <a:pPr algn="l">
              <a:lnSpc>
                <a:spcPts val="3188"/>
              </a:lnSpc>
              <a:spcBef>
                <a:spcPct val="0"/>
              </a:spcBef>
            </a:pPr>
          </a:p>
          <a:p>
            <a:pPr algn="l">
              <a:lnSpc>
                <a:spcPts val="3188"/>
              </a:lnSpc>
              <a:spcBef>
                <a:spcPct val="0"/>
              </a:spcBef>
            </a:pPr>
            <a:r>
              <a:rPr lang="en-US" sz="2277">
                <a:solidFill>
                  <a:srgbClr val="000000"/>
                </a:solidFill>
                <a:latin typeface="Agrandir"/>
                <a:ea typeface="Agrandir"/>
                <a:cs typeface="Agrandir"/>
                <a:sym typeface="Agrandir"/>
              </a:rPr>
              <a:t>@Composable</a:t>
            </a:r>
          </a:p>
          <a:p>
            <a:pPr algn="l">
              <a:lnSpc>
                <a:spcPts val="3188"/>
              </a:lnSpc>
              <a:spcBef>
                <a:spcPct val="0"/>
              </a:spcBef>
            </a:pPr>
            <a:r>
              <a:rPr lang="en-US" sz="2277">
                <a:solidFill>
                  <a:srgbClr val="000000"/>
                </a:solidFill>
                <a:latin typeface="Agrandir"/>
                <a:ea typeface="Agrandir"/>
                <a:cs typeface="Agrandir"/>
                <a:sym typeface="Agrandir"/>
              </a:rPr>
              <a:t>fun Email(context: Context) {</a:t>
            </a:r>
          </a:p>
          <a:p>
            <a:pPr algn="l">
              <a:lnSpc>
                <a:spcPts val="3188"/>
              </a:lnSpc>
              <a:spcBef>
                <a:spcPct val="0"/>
              </a:spcBef>
            </a:pPr>
            <a:r>
              <a:rPr lang="en-US" sz="2277">
                <a:solidFill>
                  <a:srgbClr val="000000"/>
                </a:solidFill>
                <a:latin typeface="Agrandir"/>
                <a:ea typeface="Agrandir"/>
                <a:cs typeface="Agrandir"/>
                <a:sym typeface="Agrandir"/>
              </a:rPr>
              <a:t>    Text(</a:t>
            </a:r>
          </a:p>
          <a:p>
            <a:pPr algn="l">
              <a:lnSpc>
                <a:spcPts val="3188"/>
              </a:lnSpc>
              <a:spcBef>
                <a:spcPct val="0"/>
              </a:spcBef>
            </a:pPr>
            <a:r>
              <a:rPr lang="en-US" sz="2277">
                <a:solidFill>
                  <a:srgbClr val="000000"/>
                </a:solidFill>
                <a:latin typeface="Agrandir"/>
                <a:ea typeface="Agrandir"/>
                <a:cs typeface="Agrandir"/>
                <a:sym typeface="Agrandir"/>
              </a:rPr>
              <a:t>        text = "Home Screen",</a:t>
            </a:r>
          </a:p>
          <a:p>
            <a:pPr algn="l">
              <a:lnSpc>
                <a:spcPts val="3188"/>
              </a:lnSpc>
              <a:spcBef>
                <a:spcPct val="0"/>
              </a:spcBef>
            </a:pPr>
            <a:r>
              <a:rPr lang="en-US" sz="2277">
                <a:solidFill>
                  <a:srgbClr val="000000"/>
                </a:solidFill>
                <a:latin typeface="Agrandir"/>
                <a:ea typeface="Agrandir"/>
                <a:cs typeface="Agrandir"/>
                <a:sym typeface="Agrandir"/>
              </a:rPr>
              <a:t>        modifier = Modifier.padding(top = 74.dp, start = 100.dp, bottom = 24.dp),</a:t>
            </a:r>
          </a:p>
          <a:p>
            <a:pPr algn="l">
              <a:lnSpc>
                <a:spcPts val="3188"/>
              </a:lnSpc>
              <a:spcBef>
                <a:spcPct val="0"/>
              </a:spcBef>
            </a:pPr>
            <a:r>
              <a:rPr lang="en-US" sz="2277">
                <a:solidFill>
                  <a:srgbClr val="000000"/>
                </a:solidFill>
                <a:latin typeface="Agrandir"/>
                <a:ea typeface="Agrandir"/>
                <a:cs typeface="Agrandir"/>
                <a:sym typeface="Agrandir"/>
              </a:rPr>
              <a:t>        color = Color.Black,</a:t>
            </a:r>
          </a:p>
          <a:p>
            <a:pPr algn="l">
              <a:lnSpc>
                <a:spcPts val="3188"/>
              </a:lnSpc>
              <a:spcBef>
                <a:spcPct val="0"/>
              </a:spcBef>
            </a:pPr>
            <a:r>
              <a:rPr lang="en-US" sz="2277">
                <a:solidFill>
                  <a:srgbClr val="000000"/>
                </a:solidFill>
                <a:latin typeface="Agrandir"/>
                <a:ea typeface="Agrandir"/>
                <a:cs typeface="Agrandir"/>
                <a:sym typeface="Agrandir"/>
              </a:rPr>
              <a:t>        fontWeight = FontWeight.Bold,</a:t>
            </a:r>
          </a:p>
          <a:p>
            <a:pPr algn="l">
              <a:lnSpc>
                <a:spcPts val="3188"/>
              </a:lnSpc>
              <a:spcBef>
                <a:spcPct val="0"/>
              </a:spcBef>
            </a:pPr>
            <a:r>
              <a:rPr lang="en-US" sz="2277">
                <a:solidFill>
                  <a:srgbClr val="000000"/>
                </a:solidFill>
                <a:latin typeface="Agrandir"/>
                <a:ea typeface="Agrandir"/>
                <a:cs typeface="Agrandir"/>
                <a:sym typeface="Agrandir"/>
              </a:rPr>
              <a:t>        fontSize = 32.sp</a:t>
            </a:r>
          </a:p>
          <a:p>
            <a:pPr algn="l">
              <a:lnSpc>
                <a:spcPts val="3188"/>
              </a:lnSpc>
              <a:spcBef>
                <a:spcPct val="0"/>
              </a:spcBef>
            </a:pPr>
            <a:r>
              <a:rPr lang="en-US" sz="2277">
                <a:solidFill>
                  <a:srgbClr val="000000"/>
                </a:solidFill>
                <a:latin typeface="Agrandir"/>
                <a:ea typeface="Agrandir"/>
                <a:cs typeface="Agrandir"/>
                <a:sym typeface="Agrandir"/>
              </a:rPr>
              <a:t>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1425796">
            <a:off x="-4836105" y="-3855776"/>
            <a:ext cx="17005599" cy="18983681"/>
          </a:xfrm>
          <a:prstGeom prst="rect">
            <a:avLst/>
          </a:prstGeom>
        </p:spPr>
      </p:pic>
      <p:sp>
        <p:nvSpPr>
          <p:cNvPr name="TextBox 3" id="3"/>
          <p:cNvSpPr txBox="true"/>
          <p:nvPr/>
        </p:nvSpPr>
        <p:spPr>
          <a:xfrm rot="0">
            <a:off x="1527701" y="87866"/>
            <a:ext cx="15232598" cy="9958869"/>
          </a:xfrm>
          <a:prstGeom prst="rect">
            <a:avLst/>
          </a:prstGeom>
        </p:spPr>
        <p:txBody>
          <a:bodyPr anchor="t" rtlCol="false" tIns="0" lIns="0" bIns="0" rIns="0">
            <a:spAutoFit/>
          </a:bodyPr>
          <a:lstStyle/>
          <a:p>
            <a:pPr algn="l">
              <a:lnSpc>
                <a:spcPts val="4588"/>
              </a:lnSpc>
              <a:spcBef>
                <a:spcPct val="0"/>
              </a:spcBef>
            </a:pPr>
            <a:r>
              <a:rPr lang="en-US" sz="3277">
                <a:solidFill>
                  <a:srgbClr val="000000"/>
                </a:solidFill>
                <a:latin typeface="Agrandir"/>
                <a:ea typeface="Agrandir"/>
                <a:cs typeface="Agrandir"/>
                <a:sym typeface="Agrandir"/>
              </a:rPr>
              <a:t>Column(</a:t>
            </a:r>
          </a:p>
          <a:p>
            <a:pPr algn="l">
              <a:lnSpc>
                <a:spcPts val="4588"/>
              </a:lnSpc>
              <a:spcBef>
                <a:spcPct val="0"/>
              </a:spcBef>
            </a:pPr>
            <a:r>
              <a:rPr lang="en-US" sz="3277">
                <a:solidFill>
                  <a:srgbClr val="000000"/>
                </a:solidFill>
                <a:latin typeface="Agrandir"/>
                <a:ea typeface="Agrandir"/>
                <a:cs typeface="Agrandir"/>
                <a:sym typeface="Agrandir"/>
              </a:rPr>
              <a:t>        horizontalAlignment = Alignment.CenterHorizontally,</a:t>
            </a:r>
          </a:p>
          <a:p>
            <a:pPr algn="l">
              <a:lnSpc>
                <a:spcPts val="4588"/>
              </a:lnSpc>
              <a:spcBef>
                <a:spcPct val="0"/>
              </a:spcBef>
            </a:pPr>
            <a:r>
              <a:rPr lang="en-US" sz="3277">
                <a:solidFill>
                  <a:srgbClr val="000000"/>
                </a:solidFill>
                <a:latin typeface="Agrandir"/>
                <a:ea typeface="Agrandir"/>
                <a:cs typeface="Agrandir"/>
                <a:sym typeface="Agrandir"/>
              </a:rPr>
              <a:t>        verticalArrangement = Arrangement.Center</a:t>
            </a:r>
          </a:p>
          <a:p>
            <a:pPr algn="l">
              <a:lnSpc>
                <a:spcPts val="4588"/>
              </a:lnSpc>
              <a:spcBef>
                <a:spcPct val="0"/>
              </a:spcBef>
            </a:pPr>
            <a:r>
              <a:rPr lang="en-US" sz="3277">
                <a:solidFill>
                  <a:srgbClr val="000000"/>
                </a:solidFill>
                <a:latin typeface="Agrandir"/>
                <a:ea typeface="Agrandir"/>
                <a:cs typeface="Agrandir"/>
                <a:sym typeface="Agrandir"/>
              </a:rPr>
              <a:t>    ) {</a:t>
            </a:r>
          </a:p>
          <a:p>
            <a:pPr algn="l">
              <a:lnSpc>
                <a:spcPts val="4588"/>
              </a:lnSpc>
              <a:spcBef>
                <a:spcPct val="0"/>
              </a:spcBef>
            </a:pPr>
            <a:r>
              <a:rPr lang="en-US" sz="3277">
                <a:solidFill>
                  <a:srgbClr val="000000"/>
                </a:solidFill>
                <a:latin typeface="Agrandir"/>
                <a:ea typeface="Agrandir"/>
                <a:cs typeface="Agrandir"/>
                <a:sym typeface="Agrandir"/>
              </a:rPr>
              <a:t>        Image(</a:t>
            </a:r>
          </a:p>
          <a:p>
            <a:pPr algn="l">
              <a:lnSpc>
                <a:spcPts val="4588"/>
              </a:lnSpc>
              <a:spcBef>
                <a:spcPct val="0"/>
              </a:spcBef>
            </a:pPr>
            <a:r>
              <a:rPr lang="en-US" sz="3277">
                <a:solidFill>
                  <a:srgbClr val="000000"/>
                </a:solidFill>
                <a:latin typeface="Agrandir"/>
                <a:ea typeface="Agrandir"/>
                <a:cs typeface="Agrandir"/>
                <a:sym typeface="Agrandir"/>
              </a:rPr>
              <a:t>            painterResource(id = R.drawable.home_screen), contentDescription = ""</a:t>
            </a:r>
          </a:p>
          <a:p>
            <a:pPr algn="l">
              <a:lnSpc>
                <a:spcPts val="4588"/>
              </a:lnSpc>
              <a:spcBef>
                <a:spcPct val="0"/>
              </a:spcBef>
            </a:pPr>
            <a:r>
              <a:rPr lang="en-US" sz="3277">
                <a:solidFill>
                  <a:srgbClr val="000000"/>
                </a:solidFill>
                <a:latin typeface="Agrandir"/>
                <a:ea typeface="Agrandir"/>
                <a:cs typeface="Agrandir"/>
                <a:sym typeface="Agrandir"/>
              </a:rPr>
              <a:t>        )</a:t>
            </a:r>
          </a:p>
          <a:p>
            <a:pPr algn="l">
              <a:lnSpc>
                <a:spcPts val="4588"/>
              </a:lnSpc>
              <a:spcBef>
                <a:spcPct val="0"/>
              </a:spcBef>
            </a:pPr>
          </a:p>
          <a:p>
            <a:pPr algn="l">
              <a:lnSpc>
                <a:spcPts val="4588"/>
              </a:lnSpc>
              <a:spcBef>
                <a:spcPct val="0"/>
              </a:spcBef>
            </a:pPr>
          </a:p>
          <a:p>
            <a:pPr algn="l">
              <a:lnSpc>
                <a:spcPts val="4588"/>
              </a:lnSpc>
              <a:spcBef>
                <a:spcPct val="0"/>
              </a:spcBef>
            </a:pPr>
            <a:r>
              <a:rPr lang="en-US" sz="3277">
                <a:solidFill>
                  <a:srgbClr val="000000"/>
                </a:solidFill>
                <a:latin typeface="Agrandir"/>
                <a:ea typeface="Agrandir"/>
                <a:cs typeface="Agrandir"/>
                <a:sym typeface="Agrandir"/>
              </a:rPr>
              <a:t>        Button(onClick = {</a:t>
            </a:r>
          </a:p>
          <a:p>
            <a:pPr algn="l">
              <a:lnSpc>
                <a:spcPts val="4588"/>
              </a:lnSpc>
              <a:spcBef>
                <a:spcPct val="0"/>
              </a:spcBef>
            </a:pPr>
            <a:r>
              <a:rPr lang="en-US" sz="3277">
                <a:solidFill>
                  <a:srgbClr val="000000"/>
                </a:solidFill>
                <a:latin typeface="Agrandir"/>
                <a:ea typeface="Agrandir"/>
                <a:cs typeface="Agrandir"/>
                <a:sym typeface="Agrandir"/>
              </a:rPr>
              <a:t>            context.startActivity(</a:t>
            </a:r>
          </a:p>
          <a:p>
            <a:pPr algn="l">
              <a:lnSpc>
                <a:spcPts val="4588"/>
              </a:lnSpc>
              <a:spcBef>
                <a:spcPct val="0"/>
              </a:spcBef>
            </a:pPr>
            <a:r>
              <a:rPr lang="en-US" sz="3277">
                <a:solidFill>
                  <a:srgbClr val="000000"/>
                </a:solidFill>
                <a:latin typeface="Agrandir"/>
                <a:ea typeface="Agrandir"/>
                <a:cs typeface="Agrandir"/>
                <a:sym typeface="Agrandir"/>
              </a:rPr>
              <a:t>                Intent(</a:t>
            </a:r>
          </a:p>
          <a:p>
            <a:pPr algn="l">
              <a:lnSpc>
                <a:spcPts val="4588"/>
              </a:lnSpc>
              <a:spcBef>
                <a:spcPct val="0"/>
              </a:spcBef>
            </a:pPr>
            <a:r>
              <a:rPr lang="en-US" sz="3277">
                <a:solidFill>
                  <a:srgbClr val="000000"/>
                </a:solidFill>
                <a:latin typeface="Agrandir"/>
                <a:ea typeface="Agrandir"/>
                <a:cs typeface="Agrandir"/>
                <a:sym typeface="Agrandir"/>
              </a:rPr>
              <a:t>                    context,</a:t>
            </a:r>
          </a:p>
          <a:p>
            <a:pPr algn="l">
              <a:lnSpc>
                <a:spcPts val="4588"/>
              </a:lnSpc>
              <a:spcBef>
                <a:spcPct val="0"/>
              </a:spcBef>
            </a:pPr>
            <a:r>
              <a:rPr lang="en-US" sz="3277">
                <a:solidFill>
                  <a:srgbClr val="000000"/>
                </a:solidFill>
                <a:latin typeface="Agrandir"/>
                <a:ea typeface="Agrandir"/>
                <a:cs typeface="Agrandir"/>
                <a:sym typeface="Agrandir"/>
              </a:rPr>
              <a:t>                    SendMailActivity::class.java</a:t>
            </a:r>
          </a:p>
          <a:p>
            <a:pPr algn="l">
              <a:lnSpc>
                <a:spcPts val="4588"/>
              </a:lnSpc>
              <a:spcBef>
                <a:spcPct val="0"/>
              </a:spcBef>
            </a:pPr>
            <a:r>
              <a:rPr lang="en-US" sz="3277">
                <a:solidFill>
                  <a:srgbClr val="000000"/>
                </a:solidFill>
                <a:latin typeface="Agrandir"/>
                <a:ea typeface="Agrandir"/>
                <a:cs typeface="Agrandir"/>
                <a:sym typeface="Agrandir"/>
              </a:rPr>
              <a:t>                )</a:t>
            </a:r>
          </a:p>
          <a:p>
            <a:pPr algn="l">
              <a:lnSpc>
                <a:spcPts val="4588"/>
              </a:lnSpc>
              <a:spcBef>
                <a:spcPct val="0"/>
              </a:spcBef>
            </a:pPr>
            <a:r>
              <a:rPr lang="en-US" sz="3277">
                <a:solidFill>
                  <a:srgbClr val="000000"/>
                </a:solidFill>
                <a:latin typeface="Agrandir"/>
                <a:ea typeface="Agrandir"/>
                <a:cs typeface="Agrandir"/>
                <a:sym typeface="Agrandir"/>
              </a:rPr>
              <a:t>            )</a:t>
            </a:r>
          </a:p>
          <a:p>
            <a:pPr algn="l">
              <a:lnSpc>
                <a:spcPts val="4588"/>
              </a:lnSpc>
              <a:spcBef>
                <a:spcPct val="0"/>
              </a:spcBef>
            </a:pPr>
            <a:r>
              <a:rPr lang="en-US" sz="3277">
                <a:solidFill>
                  <a:srgbClr val="000000"/>
                </a:solidFill>
                <a:latin typeface="Agrandir"/>
                <a:ea typeface="Agrandir"/>
                <a:cs typeface="Agrandir"/>
                <a:sym typeface="Agrandir"/>
              </a:rPr>
              <a:t>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0">
            <a:off x="-2511451" y="1028700"/>
            <a:ext cx="19770751" cy="18262535"/>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false" flipV="false" rot="-3982960">
            <a:off x="13745551" y="-3705176"/>
            <a:ext cx="5352514" cy="7410352"/>
          </a:xfrm>
          <a:prstGeom prst="rect">
            <a:avLst/>
          </a:prstGeom>
        </p:spPr>
      </p:pic>
      <p:pic>
        <p:nvPicPr>
          <p:cNvPr name="Picture 4" id="4"/>
          <p:cNvPicPr>
            <a:picLocks noChangeAspect="true"/>
          </p:cNvPicPr>
          <p:nvPr/>
        </p:nvPicPr>
        <p:blipFill>
          <a:blip r:embed="rId4">
            <a:alphaModFix amt="25000"/>
          </a:blip>
          <a:srcRect l="0" t="0" r="0" b="0"/>
          <a:stretch>
            <a:fillRect/>
          </a:stretch>
        </p:blipFill>
        <p:spPr>
          <a:xfrm flipH="false" flipV="false" rot="-1644077">
            <a:off x="16162301" y="-1063836"/>
            <a:ext cx="5468057" cy="6108036"/>
          </a:xfrm>
          <a:prstGeom prst="rect">
            <a:avLst/>
          </a:prstGeom>
        </p:spPr>
      </p:pic>
      <p:sp>
        <p:nvSpPr>
          <p:cNvPr name="TextBox 5" id="5"/>
          <p:cNvSpPr txBox="true"/>
          <p:nvPr/>
        </p:nvSpPr>
        <p:spPr>
          <a:xfrm rot="0">
            <a:off x="2121373" y="58436"/>
            <a:ext cx="12942153" cy="10046302"/>
          </a:xfrm>
          <a:prstGeom prst="rect">
            <a:avLst/>
          </a:prstGeom>
        </p:spPr>
        <p:txBody>
          <a:bodyPr anchor="t" rtlCol="false" tIns="0" lIns="0" bIns="0" rIns="0">
            <a:spAutoFit/>
          </a:bodyPr>
          <a:lstStyle/>
          <a:p>
            <a:pPr algn="l">
              <a:lnSpc>
                <a:spcPts val="3941"/>
              </a:lnSpc>
              <a:spcBef>
                <a:spcPct val="0"/>
              </a:spcBef>
            </a:pPr>
            <a:r>
              <a:rPr lang="en-US" sz="2815">
                <a:solidFill>
                  <a:srgbClr val="000000"/>
                </a:solidFill>
                <a:latin typeface="Agrandir"/>
                <a:ea typeface="Agrandir"/>
                <a:cs typeface="Agrandir"/>
                <a:sym typeface="Agrandir"/>
              </a:rPr>
              <a:t>colors = ButtonDefaults.buttonColors(backgroundColor = Color(0xFFadbef4))</a:t>
            </a:r>
          </a:p>
          <a:p>
            <a:pPr algn="l">
              <a:lnSpc>
                <a:spcPts val="3941"/>
              </a:lnSpc>
              <a:spcBef>
                <a:spcPct val="0"/>
              </a:spcBef>
            </a:pPr>
            <a:r>
              <a:rPr lang="en-US" sz="2815">
                <a:solidFill>
                  <a:srgbClr val="000000"/>
                </a:solidFill>
                <a:latin typeface="Agrandir"/>
                <a:ea typeface="Agrandir"/>
                <a:cs typeface="Agrandir"/>
                <a:sym typeface="Agrandir"/>
              </a:rPr>
              <a:t>        ) {</a:t>
            </a:r>
          </a:p>
          <a:p>
            <a:pPr algn="l">
              <a:lnSpc>
                <a:spcPts val="3941"/>
              </a:lnSpc>
              <a:spcBef>
                <a:spcPct val="0"/>
              </a:spcBef>
            </a:pPr>
            <a:r>
              <a:rPr lang="en-US" sz="2815">
                <a:solidFill>
                  <a:srgbClr val="000000"/>
                </a:solidFill>
                <a:latin typeface="Agrandir"/>
                <a:ea typeface="Agrandir"/>
                <a:cs typeface="Agrandir"/>
                <a:sym typeface="Agrandir"/>
              </a:rPr>
              <a:t>            Text(</a:t>
            </a:r>
          </a:p>
          <a:p>
            <a:pPr algn="l">
              <a:lnSpc>
                <a:spcPts val="3941"/>
              </a:lnSpc>
              <a:spcBef>
                <a:spcPct val="0"/>
              </a:spcBef>
            </a:pPr>
            <a:r>
              <a:rPr lang="en-US" sz="2815">
                <a:solidFill>
                  <a:srgbClr val="000000"/>
                </a:solidFill>
                <a:latin typeface="Agrandir"/>
                <a:ea typeface="Agrandir"/>
                <a:cs typeface="Agrandir"/>
                <a:sym typeface="Agrandir"/>
              </a:rPr>
              <a:t>                text = "Send Email",</a:t>
            </a:r>
          </a:p>
          <a:p>
            <a:pPr algn="l">
              <a:lnSpc>
                <a:spcPts val="3941"/>
              </a:lnSpc>
              <a:spcBef>
                <a:spcPct val="0"/>
              </a:spcBef>
            </a:pPr>
            <a:r>
              <a:rPr lang="en-US" sz="2815">
                <a:solidFill>
                  <a:srgbClr val="000000"/>
                </a:solidFill>
                <a:latin typeface="Agrandir"/>
                <a:ea typeface="Agrandir"/>
                <a:cs typeface="Agrandir"/>
                <a:sym typeface="Agrandir"/>
              </a:rPr>
              <a:t>                modifier = Modifier.padding(10.dp),</a:t>
            </a:r>
          </a:p>
          <a:p>
            <a:pPr algn="l">
              <a:lnSpc>
                <a:spcPts val="3941"/>
              </a:lnSpc>
              <a:spcBef>
                <a:spcPct val="0"/>
              </a:spcBef>
            </a:pPr>
            <a:r>
              <a:rPr lang="en-US" sz="2815">
                <a:solidFill>
                  <a:srgbClr val="000000"/>
                </a:solidFill>
                <a:latin typeface="Agrandir"/>
                <a:ea typeface="Agrandir"/>
                <a:cs typeface="Agrandir"/>
                <a:sym typeface="Agrandir"/>
              </a:rPr>
              <a:t>                color = Color.Black,</a:t>
            </a:r>
          </a:p>
          <a:p>
            <a:pPr algn="l">
              <a:lnSpc>
                <a:spcPts val="3941"/>
              </a:lnSpc>
              <a:spcBef>
                <a:spcPct val="0"/>
              </a:spcBef>
            </a:pPr>
            <a:r>
              <a:rPr lang="en-US" sz="2815">
                <a:solidFill>
                  <a:srgbClr val="000000"/>
                </a:solidFill>
                <a:latin typeface="Agrandir"/>
                <a:ea typeface="Agrandir"/>
                <a:cs typeface="Agrandir"/>
                <a:sym typeface="Agrandir"/>
              </a:rPr>
              <a:t>                fontSize = 15.sp</a:t>
            </a:r>
          </a:p>
          <a:p>
            <a:pPr algn="l">
              <a:lnSpc>
                <a:spcPts val="3941"/>
              </a:lnSpc>
              <a:spcBef>
                <a:spcPct val="0"/>
              </a:spcBef>
            </a:pPr>
            <a:r>
              <a:rPr lang="en-US" sz="2815">
                <a:solidFill>
                  <a:srgbClr val="000000"/>
                </a:solidFill>
                <a:latin typeface="Agrandir"/>
                <a:ea typeface="Agrandir"/>
                <a:cs typeface="Agrandir"/>
                <a:sym typeface="Agrandir"/>
              </a:rPr>
              <a:t>            )</a:t>
            </a:r>
          </a:p>
          <a:p>
            <a:pPr algn="l">
              <a:lnSpc>
                <a:spcPts val="3941"/>
              </a:lnSpc>
              <a:spcBef>
                <a:spcPct val="0"/>
              </a:spcBef>
            </a:pPr>
            <a:r>
              <a:rPr lang="en-US" sz="2815">
                <a:solidFill>
                  <a:srgbClr val="000000"/>
                </a:solidFill>
                <a:latin typeface="Agrandir"/>
                <a:ea typeface="Agrandir"/>
                <a:cs typeface="Agrandir"/>
                <a:sym typeface="Agrandir"/>
              </a:rPr>
              <a:t>        }</a:t>
            </a:r>
          </a:p>
          <a:p>
            <a:pPr algn="l">
              <a:lnSpc>
                <a:spcPts val="3941"/>
              </a:lnSpc>
              <a:spcBef>
                <a:spcPct val="0"/>
              </a:spcBef>
            </a:pPr>
          </a:p>
          <a:p>
            <a:pPr algn="l">
              <a:lnSpc>
                <a:spcPts val="3941"/>
              </a:lnSpc>
              <a:spcBef>
                <a:spcPct val="0"/>
              </a:spcBef>
            </a:pPr>
            <a:r>
              <a:rPr lang="en-US" sz="2815">
                <a:solidFill>
                  <a:srgbClr val="000000"/>
                </a:solidFill>
                <a:latin typeface="Agrandir"/>
                <a:ea typeface="Agrandir"/>
                <a:cs typeface="Agrandir"/>
                <a:sym typeface="Agrandir"/>
              </a:rPr>
              <a:t>        Spacer(modifier = Modifier.height(20.dp))</a:t>
            </a:r>
          </a:p>
          <a:p>
            <a:pPr algn="l">
              <a:lnSpc>
                <a:spcPts val="3941"/>
              </a:lnSpc>
              <a:spcBef>
                <a:spcPct val="0"/>
              </a:spcBef>
            </a:pPr>
          </a:p>
          <a:p>
            <a:pPr algn="l">
              <a:lnSpc>
                <a:spcPts val="3941"/>
              </a:lnSpc>
              <a:spcBef>
                <a:spcPct val="0"/>
              </a:spcBef>
            </a:pPr>
            <a:r>
              <a:rPr lang="en-US" sz="2815">
                <a:solidFill>
                  <a:srgbClr val="000000"/>
                </a:solidFill>
                <a:latin typeface="Agrandir"/>
                <a:ea typeface="Agrandir"/>
                <a:cs typeface="Agrandir"/>
                <a:sym typeface="Agrandir"/>
              </a:rPr>
              <a:t>        Button(onClick = {</a:t>
            </a:r>
          </a:p>
          <a:p>
            <a:pPr algn="l">
              <a:lnSpc>
                <a:spcPts val="3941"/>
              </a:lnSpc>
              <a:spcBef>
                <a:spcPct val="0"/>
              </a:spcBef>
            </a:pPr>
            <a:r>
              <a:rPr lang="en-US" sz="2815">
                <a:solidFill>
                  <a:srgbClr val="000000"/>
                </a:solidFill>
                <a:latin typeface="Agrandir"/>
                <a:ea typeface="Agrandir"/>
                <a:cs typeface="Agrandir"/>
                <a:sym typeface="Agrandir"/>
              </a:rPr>
              <a:t>            context.startActivity(</a:t>
            </a:r>
          </a:p>
          <a:p>
            <a:pPr algn="l">
              <a:lnSpc>
                <a:spcPts val="3941"/>
              </a:lnSpc>
              <a:spcBef>
                <a:spcPct val="0"/>
              </a:spcBef>
            </a:pPr>
            <a:r>
              <a:rPr lang="en-US" sz="2815">
                <a:solidFill>
                  <a:srgbClr val="000000"/>
                </a:solidFill>
                <a:latin typeface="Agrandir"/>
                <a:ea typeface="Agrandir"/>
                <a:cs typeface="Agrandir"/>
                <a:sym typeface="Agrandir"/>
              </a:rPr>
              <a:t>                Intent(</a:t>
            </a:r>
          </a:p>
          <a:p>
            <a:pPr algn="l">
              <a:lnSpc>
                <a:spcPts val="3941"/>
              </a:lnSpc>
              <a:spcBef>
                <a:spcPct val="0"/>
              </a:spcBef>
            </a:pPr>
            <a:r>
              <a:rPr lang="en-US" sz="2815">
                <a:solidFill>
                  <a:srgbClr val="000000"/>
                </a:solidFill>
                <a:latin typeface="Agrandir"/>
                <a:ea typeface="Agrandir"/>
                <a:cs typeface="Agrandir"/>
                <a:sym typeface="Agrandir"/>
              </a:rPr>
              <a:t>                    context,</a:t>
            </a:r>
          </a:p>
          <a:p>
            <a:pPr algn="l">
              <a:lnSpc>
                <a:spcPts val="3941"/>
              </a:lnSpc>
              <a:spcBef>
                <a:spcPct val="0"/>
              </a:spcBef>
            </a:pPr>
            <a:r>
              <a:rPr lang="en-US" sz="2815">
                <a:solidFill>
                  <a:srgbClr val="000000"/>
                </a:solidFill>
                <a:latin typeface="Agrandir"/>
                <a:ea typeface="Agrandir"/>
                <a:cs typeface="Agrandir"/>
                <a:sym typeface="Agrandir"/>
              </a:rPr>
              <a:t>                    ViewMailActivity::class.java</a:t>
            </a:r>
          </a:p>
          <a:p>
            <a:pPr algn="l">
              <a:lnSpc>
                <a:spcPts val="3941"/>
              </a:lnSpc>
              <a:spcBef>
                <a:spcPct val="0"/>
              </a:spcBef>
            </a:pPr>
            <a:r>
              <a:rPr lang="en-US" sz="2815">
                <a:solidFill>
                  <a:srgbClr val="000000"/>
                </a:solidFill>
                <a:latin typeface="Agrandir"/>
                <a:ea typeface="Agrandir"/>
                <a:cs typeface="Agrandir"/>
                <a:sym typeface="Agrandir"/>
              </a:rPr>
              <a:t>                )</a:t>
            </a:r>
          </a:p>
          <a:p>
            <a:pPr algn="l">
              <a:lnSpc>
                <a:spcPts val="3941"/>
              </a:lnSpc>
              <a:spcBef>
                <a:spcPct val="0"/>
              </a:spcBef>
            </a:pPr>
            <a:r>
              <a:rPr lang="en-US" sz="2815">
                <a:solidFill>
                  <a:srgbClr val="000000"/>
                </a:solidFill>
                <a:latin typeface="Agrandir"/>
                <a:ea typeface="Agrandir"/>
                <a:cs typeface="Agrandir"/>
                <a:sym typeface="Agrandir"/>
              </a:rPr>
              <a:t>            )</a:t>
            </a:r>
          </a:p>
          <a:p>
            <a:pPr algn="l">
              <a:lnSpc>
                <a:spcPts val="3941"/>
              </a:lnSpc>
              <a:spcBef>
                <a:spcPct val="0"/>
              </a:spcBef>
            </a:pPr>
            <a:r>
              <a:rPr lang="en-US" sz="2815">
                <a:solidFill>
                  <a:srgbClr val="000000"/>
                </a:solidFill>
                <a:latin typeface="Agrandir"/>
                <a:ea typeface="Agrandir"/>
                <a:cs typeface="Agrandir"/>
                <a:sym typeface="Agrandir"/>
              </a:rPr>
              <a:t>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50000"/>
          </a:blip>
          <a:srcRect l="0" t="0" r="0" b="0"/>
          <a:stretch>
            <a:fillRect/>
          </a:stretch>
        </p:blipFill>
        <p:spPr>
          <a:xfrm flipH="false" flipV="false" rot="0">
            <a:off x="-2868523" y="2438918"/>
            <a:ext cx="10541077" cy="10522453"/>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3463659" y="-599139"/>
            <a:ext cx="5865675" cy="5231058"/>
          </a:xfrm>
          <a:prstGeom prst="rect">
            <a:avLst/>
          </a:prstGeom>
        </p:spPr>
      </p:pic>
      <p:sp>
        <p:nvSpPr>
          <p:cNvPr name="TextBox 4" id="4"/>
          <p:cNvSpPr txBox="true"/>
          <p:nvPr/>
        </p:nvSpPr>
        <p:spPr>
          <a:xfrm rot="0">
            <a:off x="1028700" y="377846"/>
            <a:ext cx="16424441" cy="8327172"/>
          </a:xfrm>
          <a:prstGeom prst="rect">
            <a:avLst/>
          </a:prstGeom>
        </p:spPr>
        <p:txBody>
          <a:bodyPr anchor="t" rtlCol="false" tIns="0" lIns="0" bIns="0" rIns="0">
            <a:spAutoFit/>
          </a:bodyPr>
          <a:lstStyle/>
          <a:p>
            <a:pPr algn="l">
              <a:lnSpc>
                <a:spcPts val="5001"/>
              </a:lnSpc>
              <a:spcBef>
                <a:spcPct val="0"/>
              </a:spcBef>
            </a:pPr>
            <a:r>
              <a:rPr lang="en-US" sz="3572">
                <a:solidFill>
                  <a:srgbClr val="000000"/>
                </a:solidFill>
                <a:latin typeface="Agrandir"/>
                <a:ea typeface="Agrandir"/>
                <a:cs typeface="Agrandir"/>
                <a:sym typeface="Agrandir"/>
              </a:rPr>
              <a:t>colors = ButtonDefaults.buttonColors(backgroundColor = Color(0xFFadbef4))</a:t>
            </a:r>
          </a:p>
          <a:p>
            <a:pPr algn="l">
              <a:lnSpc>
                <a:spcPts val="5001"/>
              </a:lnSpc>
              <a:spcBef>
                <a:spcPct val="0"/>
              </a:spcBef>
            </a:pPr>
            <a:r>
              <a:rPr lang="en-US" sz="3572">
                <a:solidFill>
                  <a:srgbClr val="000000"/>
                </a:solidFill>
                <a:latin typeface="Agrandir"/>
                <a:ea typeface="Agrandir"/>
                <a:cs typeface="Agrandir"/>
                <a:sym typeface="Agrandir"/>
              </a:rPr>
              <a:t>        ) {</a:t>
            </a:r>
          </a:p>
          <a:p>
            <a:pPr algn="l">
              <a:lnSpc>
                <a:spcPts val="5001"/>
              </a:lnSpc>
              <a:spcBef>
                <a:spcPct val="0"/>
              </a:spcBef>
            </a:pPr>
            <a:r>
              <a:rPr lang="en-US" sz="3572">
                <a:solidFill>
                  <a:srgbClr val="000000"/>
                </a:solidFill>
                <a:latin typeface="Agrandir"/>
                <a:ea typeface="Agrandir"/>
                <a:cs typeface="Agrandir"/>
                <a:sym typeface="Agrandir"/>
              </a:rPr>
              <a:t>            Text(</a:t>
            </a:r>
          </a:p>
          <a:p>
            <a:pPr algn="l">
              <a:lnSpc>
                <a:spcPts val="5001"/>
              </a:lnSpc>
              <a:spcBef>
                <a:spcPct val="0"/>
              </a:spcBef>
            </a:pPr>
            <a:r>
              <a:rPr lang="en-US" sz="3572">
                <a:solidFill>
                  <a:srgbClr val="000000"/>
                </a:solidFill>
                <a:latin typeface="Agrandir"/>
                <a:ea typeface="Agrandir"/>
                <a:cs typeface="Agrandir"/>
                <a:sym typeface="Agrandir"/>
              </a:rPr>
              <a:t>                text = "View Emails",</a:t>
            </a:r>
          </a:p>
          <a:p>
            <a:pPr algn="l">
              <a:lnSpc>
                <a:spcPts val="5001"/>
              </a:lnSpc>
              <a:spcBef>
                <a:spcPct val="0"/>
              </a:spcBef>
            </a:pPr>
            <a:r>
              <a:rPr lang="en-US" sz="3572">
                <a:solidFill>
                  <a:srgbClr val="000000"/>
                </a:solidFill>
                <a:latin typeface="Agrandir"/>
                <a:ea typeface="Agrandir"/>
                <a:cs typeface="Agrandir"/>
                <a:sym typeface="Agrandir"/>
              </a:rPr>
              <a:t>                modifier = Modifier.padding(10.dp),</a:t>
            </a:r>
          </a:p>
          <a:p>
            <a:pPr algn="l">
              <a:lnSpc>
                <a:spcPts val="5001"/>
              </a:lnSpc>
              <a:spcBef>
                <a:spcPct val="0"/>
              </a:spcBef>
            </a:pPr>
            <a:r>
              <a:rPr lang="en-US" sz="3572">
                <a:solidFill>
                  <a:srgbClr val="000000"/>
                </a:solidFill>
                <a:latin typeface="Agrandir"/>
                <a:ea typeface="Agrandir"/>
                <a:cs typeface="Agrandir"/>
                <a:sym typeface="Agrandir"/>
              </a:rPr>
              <a:t>                color = Color.Black,</a:t>
            </a:r>
          </a:p>
          <a:p>
            <a:pPr algn="l">
              <a:lnSpc>
                <a:spcPts val="5001"/>
              </a:lnSpc>
              <a:spcBef>
                <a:spcPct val="0"/>
              </a:spcBef>
            </a:pPr>
            <a:r>
              <a:rPr lang="en-US" sz="3572">
                <a:solidFill>
                  <a:srgbClr val="000000"/>
                </a:solidFill>
                <a:latin typeface="Agrandir"/>
                <a:ea typeface="Agrandir"/>
                <a:cs typeface="Agrandir"/>
                <a:sym typeface="Agrandir"/>
              </a:rPr>
              <a:t>                fontSize = 15.sp</a:t>
            </a:r>
          </a:p>
          <a:p>
            <a:pPr algn="l">
              <a:lnSpc>
                <a:spcPts val="5001"/>
              </a:lnSpc>
              <a:spcBef>
                <a:spcPct val="0"/>
              </a:spcBef>
            </a:pPr>
            <a:r>
              <a:rPr lang="en-US" sz="3572">
                <a:solidFill>
                  <a:srgbClr val="000000"/>
                </a:solidFill>
                <a:latin typeface="Agrandir"/>
                <a:ea typeface="Agrandir"/>
                <a:cs typeface="Agrandir"/>
                <a:sym typeface="Agrandir"/>
              </a:rPr>
              <a:t>            )</a:t>
            </a:r>
          </a:p>
          <a:p>
            <a:pPr algn="l">
              <a:lnSpc>
                <a:spcPts val="5555"/>
              </a:lnSpc>
              <a:spcBef>
                <a:spcPct val="0"/>
              </a:spcBef>
            </a:pPr>
            <a:r>
              <a:rPr lang="en-US" sz="3968">
                <a:solidFill>
                  <a:srgbClr val="000000"/>
                </a:solidFill>
                <a:latin typeface="Agrandir"/>
                <a:ea typeface="Agrandir"/>
                <a:cs typeface="Agrandir"/>
                <a:sym typeface="Agrandir"/>
              </a:rPr>
              <a:t>        }</a:t>
            </a:r>
          </a:p>
          <a:p>
            <a:pPr algn="l">
              <a:lnSpc>
                <a:spcPts val="5001"/>
              </a:lnSpc>
              <a:spcBef>
                <a:spcPct val="0"/>
              </a:spcBef>
            </a:pPr>
          </a:p>
          <a:p>
            <a:pPr algn="l">
              <a:lnSpc>
                <a:spcPts val="5001"/>
              </a:lnSpc>
              <a:spcBef>
                <a:spcPct val="0"/>
              </a:spcBef>
            </a:pPr>
          </a:p>
          <a:p>
            <a:pPr algn="l">
              <a:lnSpc>
                <a:spcPts val="5001"/>
              </a:lnSpc>
              <a:spcBef>
                <a:spcPct val="0"/>
              </a:spcBef>
            </a:pPr>
            <a:r>
              <a:rPr lang="en-US" sz="3572">
                <a:solidFill>
                  <a:srgbClr val="000000"/>
                </a:solidFill>
                <a:latin typeface="Agrandir"/>
                <a:ea typeface="Agrandir"/>
                <a:cs typeface="Agrandir"/>
                <a:sym typeface="Agrandir"/>
              </a:rPr>
              <a:t>    }</a:t>
            </a:r>
          </a:p>
          <a:p>
            <a:pPr algn="l">
              <a:lnSpc>
                <a:spcPts val="5001"/>
              </a:lnSpc>
              <a:spcBef>
                <a:spcPct val="0"/>
              </a:spcBef>
            </a:pPr>
            <a:r>
              <a:rPr lang="en-US" sz="3572">
                <a:solidFill>
                  <a:srgbClr val="000000"/>
                </a:solidFill>
                <a:latin typeface="Agrandir"/>
                <a:ea typeface="Agrandir"/>
                <a:cs typeface="Agrandir"/>
                <a:sym typeface="Agrandir"/>
              </a:rPr>
              <a: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BEFE5"/>
        </a:solidFill>
      </p:bgPr>
    </p:bg>
    <p:spTree>
      <p:nvGrpSpPr>
        <p:cNvPr id="1" name=""/>
        <p:cNvGrpSpPr/>
        <p:nvPr/>
      </p:nvGrpSpPr>
      <p:grpSpPr>
        <a:xfrm>
          <a:off x="0" y="0"/>
          <a:ext cx="0" cy="0"/>
          <a:chOff x="0" y="0"/>
          <a:chExt cx="0" cy="0"/>
        </a:xfrm>
      </p:grpSpPr>
      <p:sp>
        <p:nvSpPr>
          <p:cNvPr name="Freeform 2" id="2"/>
          <p:cNvSpPr/>
          <p:nvPr/>
        </p:nvSpPr>
        <p:spPr>
          <a:xfrm flipH="false" flipV="false" rot="0">
            <a:off x="5045354" y="1028700"/>
            <a:ext cx="3758965" cy="8353255"/>
          </a:xfrm>
          <a:custGeom>
            <a:avLst/>
            <a:gdLst/>
            <a:ahLst/>
            <a:cxnLst/>
            <a:rect r="r" b="b" t="t" l="l"/>
            <a:pathLst>
              <a:path h="8353255" w="3758965">
                <a:moveTo>
                  <a:pt x="0" y="0"/>
                </a:moveTo>
                <a:lnTo>
                  <a:pt x="3758965" y="0"/>
                </a:lnTo>
                <a:lnTo>
                  <a:pt x="3758965" y="8353255"/>
                </a:lnTo>
                <a:lnTo>
                  <a:pt x="0" y="8353255"/>
                </a:lnTo>
                <a:lnTo>
                  <a:pt x="0" y="0"/>
                </a:lnTo>
                <a:close/>
              </a:path>
            </a:pathLst>
          </a:custGeom>
          <a:blipFill>
            <a:blip r:embed="rId2"/>
            <a:stretch>
              <a:fillRect l="0" t="0" r="0" b="0"/>
            </a:stretch>
          </a:blipFill>
        </p:spPr>
      </p:sp>
      <p:sp>
        <p:nvSpPr>
          <p:cNvPr name="Freeform 3" id="3"/>
          <p:cNvSpPr/>
          <p:nvPr/>
        </p:nvSpPr>
        <p:spPr>
          <a:xfrm flipH="false" flipV="false" rot="0">
            <a:off x="10371956" y="1028700"/>
            <a:ext cx="3758965" cy="8353255"/>
          </a:xfrm>
          <a:custGeom>
            <a:avLst/>
            <a:gdLst/>
            <a:ahLst/>
            <a:cxnLst/>
            <a:rect r="r" b="b" t="t" l="l"/>
            <a:pathLst>
              <a:path h="8353255" w="3758965">
                <a:moveTo>
                  <a:pt x="0" y="0"/>
                </a:moveTo>
                <a:lnTo>
                  <a:pt x="3758964" y="0"/>
                </a:lnTo>
                <a:lnTo>
                  <a:pt x="3758964" y="8353255"/>
                </a:lnTo>
                <a:lnTo>
                  <a:pt x="0" y="8353255"/>
                </a:lnTo>
                <a:lnTo>
                  <a:pt x="0" y="0"/>
                </a:lnTo>
                <a:close/>
              </a:path>
            </a:pathLst>
          </a:custGeom>
          <a:blipFill>
            <a:blip r:embed="rId3"/>
            <a:stretch>
              <a:fillRect l="0" t="0" r="0" b="0"/>
            </a:stretch>
          </a:blipFill>
        </p:spPr>
      </p:sp>
      <p:sp>
        <p:nvSpPr>
          <p:cNvPr name="TextBox 4" id="4"/>
          <p:cNvSpPr txBox="true"/>
          <p:nvPr/>
        </p:nvSpPr>
        <p:spPr>
          <a:xfrm rot="0">
            <a:off x="432653" y="141605"/>
            <a:ext cx="2907705"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OUTPUT: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BEFE5"/>
        </a:solidFill>
      </p:bgPr>
    </p:bg>
    <p:spTree>
      <p:nvGrpSpPr>
        <p:cNvPr id="1" name=""/>
        <p:cNvGrpSpPr/>
        <p:nvPr/>
      </p:nvGrpSpPr>
      <p:grpSpPr>
        <a:xfrm>
          <a:off x="0" y="0"/>
          <a:ext cx="0" cy="0"/>
          <a:chOff x="0" y="0"/>
          <a:chExt cx="0" cy="0"/>
        </a:xfrm>
      </p:grpSpPr>
      <p:sp>
        <p:nvSpPr>
          <p:cNvPr name="Freeform 2" id="2"/>
          <p:cNvSpPr/>
          <p:nvPr/>
        </p:nvSpPr>
        <p:spPr>
          <a:xfrm flipH="false" flipV="false" rot="0">
            <a:off x="4745733" y="1028700"/>
            <a:ext cx="3703320" cy="8229600"/>
          </a:xfrm>
          <a:custGeom>
            <a:avLst/>
            <a:gdLst/>
            <a:ahLst/>
            <a:cxnLst/>
            <a:rect r="r" b="b" t="t" l="l"/>
            <a:pathLst>
              <a:path h="8229600" w="3703320">
                <a:moveTo>
                  <a:pt x="0" y="0"/>
                </a:moveTo>
                <a:lnTo>
                  <a:pt x="3703320" y="0"/>
                </a:lnTo>
                <a:lnTo>
                  <a:pt x="3703320" y="8229600"/>
                </a:lnTo>
                <a:lnTo>
                  <a:pt x="0" y="8229600"/>
                </a:lnTo>
                <a:lnTo>
                  <a:pt x="0" y="0"/>
                </a:lnTo>
                <a:close/>
              </a:path>
            </a:pathLst>
          </a:custGeom>
          <a:blipFill>
            <a:blip r:embed="rId2"/>
            <a:stretch>
              <a:fillRect l="0" t="0" r="0" b="0"/>
            </a:stretch>
          </a:blipFill>
        </p:spPr>
      </p:sp>
      <p:sp>
        <p:nvSpPr>
          <p:cNvPr name="Freeform 3" id="3"/>
          <p:cNvSpPr/>
          <p:nvPr/>
        </p:nvSpPr>
        <p:spPr>
          <a:xfrm flipH="false" flipV="false" rot="0">
            <a:off x="10258025" y="1028700"/>
            <a:ext cx="3703320" cy="8229600"/>
          </a:xfrm>
          <a:custGeom>
            <a:avLst/>
            <a:gdLst/>
            <a:ahLst/>
            <a:cxnLst/>
            <a:rect r="r" b="b" t="t" l="l"/>
            <a:pathLst>
              <a:path h="8229600" w="3703320">
                <a:moveTo>
                  <a:pt x="0" y="0"/>
                </a:moveTo>
                <a:lnTo>
                  <a:pt x="3703320" y="0"/>
                </a:lnTo>
                <a:lnTo>
                  <a:pt x="3703320" y="8229600"/>
                </a:lnTo>
                <a:lnTo>
                  <a:pt x="0" y="8229600"/>
                </a:lnTo>
                <a:lnTo>
                  <a:pt x="0" y="0"/>
                </a:lnTo>
                <a:close/>
              </a:path>
            </a:pathLst>
          </a:custGeom>
          <a:blipFill>
            <a:blip r:embed="rId3"/>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DAGWtU91CAA</dc:identifier>
  <dcterms:modified xsi:type="dcterms:W3CDTF">2011-08-01T06:04:30Z</dcterms:modified>
  <cp:revision>1</cp:revision>
  <dc:title>ADAPTIVE EMAIL</dc:title>
</cp:coreProperties>
</file>