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9" r:id="rId1"/>
  </p:sldMasterIdLst>
  <p:notesMasterIdLst>
    <p:notesMasterId r:id="rId19"/>
  </p:notesMasterIdLst>
  <p:handoutMasterIdLst>
    <p:handoutMasterId r:id="rId20"/>
  </p:handoutMasterIdLst>
  <p:sldIdLst>
    <p:sldId id="303" r:id="rId2"/>
    <p:sldId id="268" r:id="rId3"/>
    <p:sldId id="261" r:id="rId4"/>
    <p:sldId id="287" r:id="rId5"/>
    <p:sldId id="289" r:id="rId6"/>
    <p:sldId id="288" r:id="rId7"/>
    <p:sldId id="290" r:id="rId8"/>
    <p:sldId id="30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</p:sldIdLst>
  <p:sldSz cx="9144000" cy="6858000" type="screen4x3"/>
  <p:notesSz cx="10234613" cy="70993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Palatino Linotype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66FF33"/>
    <a:srgbClr val="3333FF"/>
    <a:srgbClr val="990033"/>
    <a:srgbClr val="FF6600"/>
    <a:srgbClr val="FF0000"/>
    <a:srgbClr val="FF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67" autoAdjust="0"/>
    <p:restoredTop sz="94241" autoAdjust="0"/>
  </p:normalViewPr>
  <p:slideViewPr>
    <p:cSldViewPr>
      <p:cViewPr varScale="1">
        <p:scale>
          <a:sx n="91" d="100"/>
          <a:sy n="91" d="100"/>
        </p:scale>
        <p:origin x="-150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254" y="-84"/>
      </p:cViewPr>
      <p:guideLst>
        <p:guide orient="horz" pos="2236"/>
        <p:guide pos="322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129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49FBC7A1-5611-4885-9C6A-65005E5A0223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5318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smtClean="0"/>
              <a:t>Click to edit Master text styles</a:t>
            </a:r>
          </a:p>
          <a:p>
            <a:pPr lvl="1"/>
            <a:r>
              <a:rPr lang="tr-TR" smtClean="0"/>
              <a:t>Second level</a:t>
            </a:r>
          </a:p>
          <a:p>
            <a:pPr lvl="2"/>
            <a:r>
              <a:rPr lang="tr-TR" smtClean="0"/>
              <a:t>Third level</a:t>
            </a:r>
          </a:p>
          <a:p>
            <a:pPr lvl="3"/>
            <a:r>
              <a:rPr lang="tr-TR" smtClean="0"/>
              <a:t>Fourth level</a:t>
            </a:r>
          </a:p>
          <a:p>
            <a:pPr lvl="4"/>
            <a:r>
              <a:rPr lang="tr-TR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endParaRPr lang="tr-TR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fld id="{F7CD4355-98D6-4E10-B92A-ED4FF00E3E2B}" type="slidenum">
              <a:rPr lang="tr-TR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7/8/2014</a:t>
            </a:r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9FC9D-9D15-45BE-A15F-AC71BAD8CDB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2189C-EAE1-4217-BE95-5A0D8F9784D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EB3A8A5-F1F8-4A5E-9DF9-DBA97BB89FF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2AD2982-C8A2-46B9-B5BF-2CA42BE54529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D9C910F-95E2-44E4-84AE-A7A1028AFFDD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0" y="6642100"/>
            <a:ext cx="6048375" cy="2159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88125" y="623728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E02EA1-D2B5-4355-B372-290AC846D86A}" type="slidenum">
              <a:rPr lang="tr-TR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smtClean="0"/>
              <a:t>Lecture Notes for E Alpaydın 2010 Introduction to Machine Learning 2e © The MIT Press (V1.0)</a:t>
            </a:r>
            <a:endParaRPr lang="tr-T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AC0D210-71C6-4AB2-92CC-A96B65609C9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C006D11-2F9E-4A4A-828F-51F06953354A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D1CD1E1-66F6-4E77-93A5-2A4F7545580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C19CA57-FC94-4931-B11A-2F2ACEF44B6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3DD2405-7236-4FE9-A01B-229FC56EB2DE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A68DC6-015F-4B3D-BE3B-5FAD708A3D82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12CA00-C455-4D07-AD6F-44B603437ED6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tr-TR" smtClean="0"/>
              <a:t>7/8/2014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7A2A8F87-D051-4D9B-94F9-CCDD8C41D473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tr-TR" smtClean="0">
                <a:solidFill>
                  <a:schemeClr val="tx2">
                    <a:shade val="90000"/>
                  </a:schemeClr>
                </a:solidFill>
              </a:rPr>
              <a:t>7/8/2014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Lecture Notes for E Alpaydın 2010 Introduction to Machine Learning 2e © The MIT Press (V1.0)</a:t>
            </a:r>
            <a:endParaRPr lang="tr-TR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A565094-E862-46FE-885C-8B286966E5F8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28.png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8.bin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31840" y="1988840"/>
            <a:ext cx="4915272" cy="2160240"/>
          </a:xfrm>
        </p:spPr>
        <p:txBody>
          <a:bodyPr>
            <a:normAutofit fontScale="90000"/>
          </a:bodyPr>
          <a:lstStyle/>
          <a:p>
            <a:r>
              <a:rPr lang="tr-TR" i="0" dirty="0"/>
              <a:t>INTRODUCTION </a:t>
            </a:r>
            <a:r>
              <a:rPr lang="tr-TR" i="0" dirty="0" smtClean="0"/>
              <a:t/>
            </a:r>
            <a:br>
              <a:rPr lang="tr-TR" i="0" dirty="0" smtClean="0"/>
            </a:br>
            <a:r>
              <a:rPr lang="tr-TR" i="0" dirty="0" smtClean="0"/>
              <a:t>TO</a:t>
            </a:r>
            <a:r>
              <a:rPr lang="tr-TR" dirty="0" smtClean="0"/>
              <a:t> </a:t>
            </a:r>
            <a:r>
              <a:rPr lang="tr-TR" dirty="0"/>
              <a:t/>
            </a:r>
            <a:br>
              <a:rPr lang="tr-TR" dirty="0"/>
            </a:br>
            <a:r>
              <a:rPr lang="tr-TR" dirty="0"/>
              <a:t>Machine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Learning</a:t>
            </a:r>
            <a:br>
              <a:rPr lang="tr-TR" dirty="0" smtClean="0"/>
            </a:br>
            <a:r>
              <a:rPr lang="tr-TR" sz="2800" dirty="0" smtClean="0"/>
              <a:t>3rd Edition</a:t>
            </a:r>
            <a:endParaRPr lang="tr-TR" sz="2800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9552" y="4149080"/>
            <a:ext cx="7344816" cy="1584176"/>
          </a:xfrm>
          <a:prstGeom prst="rect">
            <a:avLst/>
          </a:prstGeom>
        </p:spPr>
        <p:txBody>
          <a:bodyPr vert="horz" anchor="ctr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ETHEM ALPAYDIN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© The MIT Press, 2014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endParaRPr kumimoji="0" lang="tr-TR" sz="18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alpaydin@boun.edu.tr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None/>
              <a:tabLst/>
              <a:defRPr/>
            </a:pPr>
            <a:r>
              <a:rPr kumimoji="0" lang="tr-TR" sz="2000" b="0" i="1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http://www.cmpe.boun.edu.tr/~ethem/i2ml3e</a:t>
            </a:r>
            <a:endParaRPr kumimoji="0" lang="tr-TR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3131840" y="836712"/>
            <a:ext cx="4895850" cy="360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tr-TR" sz="2800" dirty="0">
                <a:solidFill>
                  <a:schemeClr val="accent3"/>
                </a:solidFill>
                <a:latin typeface="Calibri" pitchFamily="34" charset="0"/>
                <a:cs typeface="Calibri" pitchFamily="34" charset="0"/>
              </a:rPr>
              <a:t>Lecture Slides for</a:t>
            </a:r>
          </a:p>
        </p:txBody>
      </p:sp>
      <p:pic>
        <p:nvPicPr>
          <p:cNvPr id="15" name="Picture 2" descr="http://mitpress.mit.edu/sites/default/files/imagecache/booklist_node/97802620281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908720"/>
            <a:ext cx="2095500" cy="23717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Probably Approximately Correct (PAC) Learning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AE07A151-C605-45FE-A0D0-184A34F3C27A}" type="slidenum">
              <a:rPr lang="tr-TR"/>
              <a:pPr/>
              <a:t>10</a:t>
            </a:fld>
            <a:endParaRPr lang="tr-TR"/>
          </a:p>
        </p:txBody>
      </p:sp>
      <p:sp>
        <p:nvSpPr>
          <p:cNvPr id="11981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sz="2000" dirty="0"/>
              <a:t>How many training examples </a:t>
            </a:r>
            <a:r>
              <a:rPr lang="tr-TR" sz="2000" i="1" dirty="0"/>
              <a:t>N</a:t>
            </a:r>
            <a:r>
              <a:rPr lang="tr-TR" sz="2000" dirty="0"/>
              <a:t> should we have, such that with </a:t>
            </a:r>
            <a:r>
              <a:rPr lang="tr-TR" sz="2000" dirty="0">
                <a:solidFill>
                  <a:schemeClr val="bg2"/>
                </a:solidFill>
              </a:rPr>
              <a:t>probability at least</a:t>
            </a:r>
            <a:r>
              <a:rPr lang="tr-TR" sz="2000" dirty="0"/>
              <a:t> 1 ‒ δ, </a:t>
            </a:r>
            <a:r>
              <a:rPr lang="tr-TR" sz="2000" i="1" dirty="0"/>
              <a:t>h</a:t>
            </a:r>
            <a:r>
              <a:rPr lang="tr-TR" sz="2000" dirty="0"/>
              <a:t> has </a:t>
            </a:r>
            <a:r>
              <a:rPr lang="tr-TR" sz="2000" dirty="0">
                <a:solidFill>
                  <a:schemeClr val="accent1"/>
                </a:solidFill>
              </a:rPr>
              <a:t>error at most </a:t>
            </a:r>
            <a:r>
              <a:rPr lang="tr-TR" sz="2000" dirty="0"/>
              <a:t>ε ?</a:t>
            </a:r>
          </a:p>
          <a:p>
            <a:pPr>
              <a:buFont typeface="Wingdings" pitchFamily="2" charset="2"/>
              <a:buNone/>
            </a:pPr>
            <a:r>
              <a:rPr lang="tr-TR" sz="2000" dirty="0"/>
              <a:t>	(Blumer et al., 1989)</a:t>
            </a:r>
          </a:p>
          <a:p>
            <a:pPr>
              <a:buFont typeface="Wingdings" pitchFamily="2" charset="2"/>
              <a:buNone/>
            </a:pPr>
            <a:endParaRPr lang="tr-TR" sz="2000" dirty="0"/>
          </a:p>
          <a:p>
            <a:r>
              <a:rPr lang="tr-TR" sz="1800" dirty="0"/>
              <a:t>Each strip is at most ε/4</a:t>
            </a:r>
          </a:p>
          <a:p>
            <a:r>
              <a:rPr lang="tr-TR" sz="1800" dirty="0"/>
              <a:t>Pr that we miss a strip 1‒ ε/4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a strip (1 ‒ ε/4)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Pr that </a:t>
            </a:r>
            <a:r>
              <a:rPr lang="tr-TR" sz="1800" i="1" dirty="0"/>
              <a:t>N</a:t>
            </a:r>
            <a:r>
              <a:rPr lang="tr-TR" sz="1800" dirty="0"/>
              <a:t> instances miss 4 strips 4(1 ‒ </a:t>
            </a:r>
            <a:r>
              <a:rPr lang="tr-TR" sz="1800" i="1" dirty="0"/>
              <a:t>ε</a:t>
            </a:r>
            <a:r>
              <a:rPr lang="tr-TR" sz="1800" dirty="0"/>
              <a:t>/4)</a:t>
            </a:r>
            <a:r>
              <a:rPr lang="tr-TR" sz="1800" i="1" baseline="30000" dirty="0"/>
              <a:t>N</a:t>
            </a:r>
          </a:p>
          <a:p>
            <a:r>
              <a:rPr lang="tr-TR" sz="1800" dirty="0"/>
              <a:t>4(1 ‒ ε/4)</a:t>
            </a:r>
            <a:r>
              <a:rPr lang="tr-TR" sz="1800" i="1" baseline="30000" dirty="0"/>
              <a:t>N</a:t>
            </a:r>
            <a:r>
              <a:rPr lang="tr-TR" sz="1800" dirty="0"/>
              <a:t> ≤ δ and (1 ‒ x)≤exp( ‒ x)</a:t>
            </a:r>
            <a:endParaRPr lang="tr-TR" sz="1800" baseline="30000" dirty="0"/>
          </a:p>
          <a:p>
            <a:r>
              <a:rPr lang="tr-TR" sz="1800" dirty="0"/>
              <a:t>4exp(‒ ε</a:t>
            </a:r>
            <a:r>
              <a:rPr lang="tr-TR" sz="1800" i="1" dirty="0"/>
              <a:t>N</a:t>
            </a:r>
            <a:r>
              <a:rPr lang="tr-TR" sz="1800" dirty="0"/>
              <a:t>/4) ≤ δ  and </a:t>
            </a:r>
            <a:r>
              <a:rPr lang="tr-TR" sz="1800" i="1" dirty="0"/>
              <a:t>N</a:t>
            </a:r>
            <a:r>
              <a:rPr lang="tr-TR" sz="1800" dirty="0"/>
              <a:t> ≥ (4/ε)log(4/δ)</a:t>
            </a:r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7650" y="2852738"/>
            <a:ext cx="3816350" cy="336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11638" y="2205038"/>
            <a:ext cx="4714875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Noise and Model Complexity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8A69A90D-68B4-44BD-B5BA-4D595A9E4370}" type="slidenum">
              <a:rPr lang="tr-TR"/>
              <a:pPr/>
              <a:t>11</a:t>
            </a:fld>
            <a:endParaRPr lang="tr-TR"/>
          </a:p>
        </p:txBody>
      </p:sp>
      <p:sp>
        <p:nvSpPr>
          <p:cNvPr id="121859" name="AutoShape 3"/>
          <p:cNvSpPr>
            <a:spLocks noGrp="1" noChangeAspect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tr-TR" dirty="0"/>
              <a:t>Use the simpler one because</a:t>
            </a:r>
          </a:p>
          <a:p>
            <a:r>
              <a:rPr lang="tr-TR" sz="2400" dirty="0"/>
              <a:t>Simpler to use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(lower computational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complexity)</a:t>
            </a:r>
          </a:p>
          <a:p>
            <a:r>
              <a:rPr lang="tr-TR" sz="2400" dirty="0"/>
              <a:t>Easier to train (lower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space complexity)</a:t>
            </a:r>
          </a:p>
          <a:p>
            <a:r>
              <a:rPr lang="tr-TR" sz="2400" dirty="0"/>
              <a:t>Easier to explain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(more interpretable)</a:t>
            </a:r>
          </a:p>
          <a:p>
            <a:r>
              <a:rPr lang="tr-TR" sz="2400" dirty="0"/>
              <a:t>Generalizes better (lower </a:t>
            </a:r>
          </a:p>
          <a:p>
            <a:pPr>
              <a:buFont typeface="Wingdings" pitchFamily="2" charset="2"/>
              <a:buNone/>
            </a:pPr>
            <a:r>
              <a:rPr lang="tr-TR" sz="2400" dirty="0"/>
              <a:t>	variance - Occam’s razor)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557338"/>
            <a:ext cx="615315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noProof="1"/>
              <a:t>Multiple Classes</a:t>
            </a:r>
            <a:r>
              <a:rPr lang="tr-TR" dirty="0"/>
              <a:t>, </a:t>
            </a:r>
            <a:r>
              <a:rPr lang="tr-TR" i="0" dirty="0">
                <a:latin typeface="Lucida Calligraphy" pitchFamily="66" charset="0"/>
              </a:rPr>
              <a:t>C</a:t>
            </a:r>
            <a:r>
              <a:rPr lang="tr-TR" baseline="-25000" dirty="0"/>
              <a:t>i</a:t>
            </a:r>
            <a:r>
              <a:rPr lang="tr-TR" dirty="0"/>
              <a:t> i=1,...,K</a:t>
            </a:r>
            <a:endParaRPr lang="tr-TR" i="0" noProof="1"/>
          </a:p>
        </p:txBody>
      </p:sp>
      <p:graphicFrame>
        <p:nvGraphicFramePr>
          <p:cNvPr id="122902" name="Object 22"/>
          <p:cNvGraphicFramePr>
            <a:graphicFrameLocks noChangeAspect="1"/>
          </p:cNvGraphicFramePr>
          <p:nvPr>
            <p:ph sz="half" idx="1"/>
          </p:nvPr>
        </p:nvGraphicFramePr>
        <p:xfrm>
          <a:off x="5652120" y="1628800"/>
          <a:ext cx="1881188" cy="525463"/>
        </p:xfrm>
        <a:graphic>
          <a:graphicData uri="http://schemas.openxmlformats.org/presentationml/2006/ole">
            <p:oleObj spid="_x0000_s122902" name="Equation" r:id="rId4" imgW="863280" imgH="241200" progId="Equation.3">
              <p:embed/>
            </p:oleObj>
          </a:graphicData>
        </a:graphic>
      </p:graphicFrame>
      <p:graphicFrame>
        <p:nvGraphicFramePr>
          <p:cNvPr id="122904" name="Object 24"/>
          <p:cNvGraphicFramePr>
            <a:graphicFrameLocks noChangeAspect="1"/>
          </p:cNvGraphicFramePr>
          <p:nvPr>
            <p:ph sz="quarter" idx="2"/>
          </p:nvPr>
        </p:nvGraphicFramePr>
        <p:xfrm>
          <a:off x="5868144" y="2276872"/>
          <a:ext cx="2620963" cy="998538"/>
        </p:xfrm>
        <a:graphic>
          <a:graphicData uri="http://schemas.openxmlformats.org/presentationml/2006/ole">
            <p:oleObj spid="_x0000_s122904" name="Equation" r:id="rId5" imgW="1333440" imgH="507960" progId="Equation.3">
              <p:embed/>
            </p:oleObj>
          </a:graphicData>
        </a:graphic>
      </p:graphicFrame>
      <p:graphicFrame>
        <p:nvGraphicFramePr>
          <p:cNvPr id="122906" name="Object 26"/>
          <p:cNvGraphicFramePr>
            <a:graphicFrameLocks noChangeAspect="1"/>
          </p:cNvGraphicFramePr>
          <p:nvPr>
            <p:ph sz="quarter" idx="3"/>
          </p:nvPr>
        </p:nvGraphicFramePr>
        <p:xfrm>
          <a:off x="5899150" y="4576763"/>
          <a:ext cx="2968625" cy="942975"/>
        </p:xfrm>
        <a:graphic>
          <a:graphicData uri="http://schemas.openxmlformats.org/presentationml/2006/ole">
            <p:oleObj spid="_x0000_s122906" name="Equation" r:id="rId6" imgW="1600200" imgH="507960" progId="Equation.3">
              <p:embed/>
            </p:oleObj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1555BC-930B-4076-A8BF-A2F2FB6FDEDE}" type="slidenum">
              <a:rPr lang="tr-TR"/>
              <a:pPr/>
              <a:t>12</a:t>
            </a:fld>
            <a:endParaRPr lang="tr-TR" dirty="0"/>
          </a:p>
        </p:txBody>
      </p:sp>
      <p:pic>
        <p:nvPicPr>
          <p:cNvPr id="122895" name="Picture 1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476375" y="2924175"/>
            <a:ext cx="6858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01" name="Text Box 21"/>
          <p:cNvSpPr txBox="1">
            <a:spLocks noChangeArrowheads="1"/>
          </p:cNvSpPr>
          <p:nvPr/>
        </p:nvSpPr>
        <p:spPr bwMode="auto">
          <a:xfrm>
            <a:off x="5867400" y="3357563"/>
            <a:ext cx="236731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400" dirty="0">
                <a:latin typeface="+mj-lt"/>
              </a:rPr>
              <a:t>Train hypotheses </a:t>
            </a:r>
          </a:p>
          <a:p>
            <a:r>
              <a:rPr lang="tr-TR" sz="2400" i="1" dirty="0">
                <a:latin typeface="Calibri" pitchFamily="34" charset="0"/>
                <a:cs typeface="Calibri" pitchFamily="34" charset="0"/>
              </a:rPr>
              <a:t>h</a:t>
            </a:r>
            <a:r>
              <a:rPr lang="tr-TR" sz="2400" i="1" baseline="-25000" dirty="0">
                <a:latin typeface="Calibri" pitchFamily="34" charset="0"/>
                <a:cs typeface="Calibri" pitchFamily="34" charset="0"/>
              </a:rPr>
              <a:t>i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(</a:t>
            </a:r>
            <a:r>
              <a:rPr lang="tr-TR" sz="2400" b="1" i="1" dirty="0">
                <a:latin typeface="Calibri" pitchFamily="34" charset="0"/>
                <a:cs typeface="Calibri" pitchFamily="34" charset="0"/>
              </a:rPr>
              <a:t>x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), 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i 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=1,...,</a:t>
            </a:r>
            <a:r>
              <a:rPr lang="tr-TR" sz="2400" i="1" dirty="0">
                <a:latin typeface="Calibri" pitchFamily="34" charset="0"/>
                <a:cs typeface="Calibri" pitchFamily="34" charset="0"/>
              </a:rPr>
              <a:t>K</a:t>
            </a:r>
            <a:r>
              <a:rPr lang="tr-TR" sz="2400" dirty="0">
                <a:latin typeface="Calibri" pitchFamily="34" charset="0"/>
                <a:cs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5776" y="1556792"/>
            <a:ext cx="61245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3906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7544" y="332656"/>
            <a:ext cx="8229600" cy="757222"/>
          </a:xfrm>
        </p:spPr>
        <p:txBody>
          <a:bodyPr>
            <a:normAutofit fontScale="90000"/>
          </a:bodyPr>
          <a:lstStyle/>
          <a:p>
            <a:r>
              <a:rPr lang="tr-TR" dirty="0"/>
              <a:t>Regression</a:t>
            </a:r>
          </a:p>
        </p:txBody>
      </p:sp>
      <p:graphicFrame>
        <p:nvGraphicFramePr>
          <p:cNvPr id="123945" name="Object 41"/>
          <p:cNvGraphicFramePr>
            <a:graphicFrameLocks noChangeAspect="1"/>
          </p:cNvGraphicFramePr>
          <p:nvPr>
            <p:ph sz="quarter" idx="1"/>
          </p:nvPr>
        </p:nvGraphicFramePr>
        <p:xfrm>
          <a:off x="4506913" y="2205038"/>
          <a:ext cx="1933575" cy="438150"/>
        </p:xfrm>
        <a:graphic>
          <a:graphicData uri="http://schemas.openxmlformats.org/presentationml/2006/ole">
            <p:oleObj spid="_x0000_s123945" name="Equation" r:id="rId4" imgW="952200" imgH="215640" progId="Equation.3">
              <p:embed/>
            </p:oleObj>
          </a:graphicData>
        </a:graphic>
      </p:graphicFrame>
      <p:graphicFrame>
        <p:nvGraphicFramePr>
          <p:cNvPr id="123939" name="Object 35"/>
          <p:cNvGraphicFramePr>
            <a:graphicFrameLocks noChangeAspect="1"/>
          </p:cNvGraphicFramePr>
          <p:nvPr>
            <p:ph sz="quarter" idx="2"/>
          </p:nvPr>
        </p:nvGraphicFramePr>
        <p:xfrm>
          <a:off x="5969000" y="2794000"/>
          <a:ext cx="1397000" cy="241300"/>
        </p:xfrm>
        <a:graphic>
          <a:graphicData uri="http://schemas.openxmlformats.org/presentationml/2006/ole">
            <p:oleObj spid="_x0000_s123939" name="Equation" r:id="rId5" imgW="1396800" imgH="241200" progId="Equation.3">
              <p:embed/>
            </p:oleObj>
          </a:graphicData>
        </a:graphic>
      </p:graphicFrame>
      <p:graphicFrame>
        <p:nvGraphicFramePr>
          <p:cNvPr id="123941" name="Object 37"/>
          <p:cNvGraphicFramePr>
            <a:graphicFrameLocks noChangeAspect="1"/>
          </p:cNvGraphicFramePr>
          <p:nvPr>
            <p:ph sz="quarter" idx="3"/>
          </p:nvPr>
        </p:nvGraphicFramePr>
        <p:xfrm>
          <a:off x="639763" y="4076700"/>
          <a:ext cx="3541712" cy="919163"/>
        </p:xfrm>
        <a:graphic>
          <a:graphicData uri="http://schemas.openxmlformats.org/presentationml/2006/ole">
            <p:oleObj spid="_x0000_s123941" name="Equation" r:id="rId6" imgW="1663560" imgH="431640" progId="Equation.3">
              <p:embed/>
            </p:oleObj>
          </a:graphicData>
        </a:graphic>
      </p:graphicFrame>
      <p:sp>
        <p:nvSpPr>
          <p:cNvPr id="12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6C3B7E8-76BE-4C0C-B1F0-65BB59E694E5}" type="slidenum">
              <a:rPr lang="tr-TR"/>
              <a:pPr/>
              <a:t>13</a:t>
            </a:fld>
            <a:endParaRPr lang="tr-TR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 flipH="1">
            <a:off x="4211638" y="2781300"/>
            <a:ext cx="360362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 flipH="1">
            <a:off x="5292725" y="3429000"/>
            <a:ext cx="57626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graphicFrame>
        <p:nvGraphicFramePr>
          <p:cNvPr id="123952" name="Object 48"/>
          <p:cNvGraphicFramePr>
            <a:graphicFrameLocks noChangeAspect="1"/>
          </p:cNvGraphicFramePr>
          <p:nvPr/>
        </p:nvGraphicFramePr>
        <p:xfrm>
          <a:off x="736600" y="4968875"/>
          <a:ext cx="5491163" cy="1017588"/>
        </p:xfrm>
        <a:graphic>
          <a:graphicData uri="http://schemas.openxmlformats.org/presentationml/2006/ole">
            <p:oleObj spid="_x0000_s123952" name="Equation" r:id="rId7" imgW="2323800" imgH="431640" progId="Equation.3">
              <p:embed/>
            </p:oleObj>
          </a:graphicData>
        </a:graphic>
      </p:graphicFrame>
      <p:graphicFrame>
        <p:nvGraphicFramePr>
          <p:cNvPr id="123953" name="Object 49"/>
          <p:cNvGraphicFramePr>
            <a:graphicFrameLocks noChangeAspect="1"/>
          </p:cNvGraphicFramePr>
          <p:nvPr/>
        </p:nvGraphicFramePr>
        <p:xfrm>
          <a:off x="627063" y="1844675"/>
          <a:ext cx="1912937" cy="1738313"/>
        </p:xfrm>
        <a:graphic>
          <a:graphicData uri="http://schemas.openxmlformats.org/presentationml/2006/ole">
            <p:oleObj spid="_x0000_s123953" name="Equation" r:id="rId8" imgW="838080" imgH="761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/>
              <a:t>Model Selection &amp; Generalization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8D26EC8-C52F-40DA-B769-489166C0D70A}" type="slidenum">
              <a:rPr lang="tr-TR"/>
              <a:pPr/>
              <a:t>14</a:t>
            </a:fld>
            <a:endParaRPr lang="tr-TR"/>
          </a:p>
        </p:txBody>
      </p:sp>
      <p:sp>
        <p:nvSpPr>
          <p:cNvPr id="1249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/>
              <a:t>Learning is an </a:t>
            </a:r>
            <a:r>
              <a:rPr lang="tr-TR" dirty="0">
                <a:solidFill>
                  <a:schemeClr val="accent1"/>
                </a:solidFill>
              </a:rPr>
              <a:t>ill-posed problem</a:t>
            </a:r>
            <a:r>
              <a:rPr lang="tr-TR" dirty="0">
                <a:solidFill>
                  <a:schemeClr val="bg2"/>
                </a:solidFill>
              </a:rPr>
              <a:t>;</a:t>
            </a:r>
            <a:r>
              <a:rPr lang="tr-TR" dirty="0"/>
              <a:t> data is not sufficient to find a unique solution</a:t>
            </a:r>
          </a:p>
          <a:p>
            <a:r>
              <a:rPr lang="tr-TR" dirty="0"/>
              <a:t>The need for </a:t>
            </a:r>
            <a:r>
              <a:rPr lang="tr-TR" dirty="0">
                <a:solidFill>
                  <a:schemeClr val="accent1"/>
                </a:solidFill>
              </a:rPr>
              <a:t>inductive bias</a:t>
            </a:r>
            <a:r>
              <a:rPr lang="tr-TR" dirty="0">
                <a:solidFill>
                  <a:schemeClr val="bg2"/>
                </a:solidFill>
              </a:rPr>
              <a:t>,</a:t>
            </a:r>
            <a:r>
              <a:rPr lang="tr-TR" dirty="0">
                <a:solidFill>
                  <a:schemeClr val="hlink"/>
                </a:solidFill>
              </a:rPr>
              <a:t> </a:t>
            </a:r>
            <a:r>
              <a:rPr lang="tr-TR" dirty="0"/>
              <a:t>assumptions about </a:t>
            </a:r>
            <a:r>
              <a:rPr lang="tr-TR" dirty="0">
                <a:latin typeface="Lucida Calligraphy" pitchFamily="66" charset="0"/>
              </a:rPr>
              <a:t>H</a:t>
            </a:r>
            <a:endParaRPr lang="tr-TR" dirty="0">
              <a:solidFill>
                <a:schemeClr val="hlink"/>
              </a:solidFill>
              <a:latin typeface="Lucida Calligraphy" pitchFamily="66" charset="0"/>
            </a:endParaRPr>
          </a:p>
          <a:p>
            <a:r>
              <a:rPr lang="tr-TR" dirty="0">
                <a:solidFill>
                  <a:schemeClr val="accent1"/>
                </a:solidFill>
              </a:rPr>
              <a:t>Generalization: </a:t>
            </a:r>
            <a:r>
              <a:rPr lang="tr-TR" dirty="0"/>
              <a:t>How well a model performs on new data</a:t>
            </a:r>
          </a:p>
          <a:p>
            <a:r>
              <a:rPr lang="tr-TR" dirty="0"/>
              <a:t>Overfitting: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more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 </a:t>
            </a:r>
          </a:p>
          <a:p>
            <a:r>
              <a:rPr lang="tr-TR" dirty="0"/>
              <a:t>Underfitting: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less complex than </a:t>
            </a:r>
            <a:r>
              <a:rPr lang="tr-TR" i="1" dirty="0"/>
              <a:t>C</a:t>
            </a:r>
            <a:r>
              <a:rPr lang="tr-TR" dirty="0"/>
              <a:t> or </a:t>
            </a:r>
            <a:r>
              <a:rPr lang="tr-TR" i="1" dirty="0"/>
              <a:t>f</a:t>
            </a:r>
            <a:endParaRPr lang="tr-TR" i="1" dirty="0">
              <a:solidFill>
                <a:srgbClr val="9900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Triple Trade-Off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83AD753-33B0-45DC-B91F-EDFAACD52824}" type="slidenum">
              <a:rPr lang="tr-TR"/>
              <a:pPr/>
              <a:t>15</a:t>
            </a:fld>
            <a:endParaRPr lang="tr-TR"/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marL="609600" indent="-609600"/>
            <a:r>
              <a:rPr lang="tr-TR"/>
              <a:t>There is a trade-off between three factors (Dietterich, 2003):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Complexity of 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 i="1"/>
              <a:t>, c </a:t>
            </a:r>
            <a:r>
              <a:rPr lang="tr-TR" sz="2400"/>
              <a:t>(</a:t>
            </a:r>
            <a:r>
              <a:rPr lang="tr-TR" sz="2400">
                <a:latin typeface="Lucida Calligraphy" pitchFamily="66" charset="0"/>
              </a:rPr>
              <a:t>H</a:t>
            </a:r>
            <a:r>
              <a:rPr lang="tr-TR" sz="2400"/>
              <a:t>),</a:t>
            </a:r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Training set size, </a:t>
            </a:r>
            <a:r>
              <a:rPr lang="tr-TR" sz="2400" i="1"/>
              <a:t>N, </a:t>
            </a:r>
            <a:endParaRPr lang="tr-TR" sz="2400"/>
          </a:p>
          <a:p>
            <a:pPr marL="990600" lvl="1" indent="-533400">
              <a:buFont typeface="Wingdings" pitchFamily="2" charset="2"/>
              <a:buAutoNum type="arabicPeriod"/>
            </a:pPr>
            <a:r>
              <a:rPr lang="tr-TR" sz="2400"/>
              <a:t>Generalization error, </a:t>
            </a:r>
            <a:r>
              <a:rPr lang="tr-TR" sz="2400" i="1"/>
              <a:t>E</a:t>
            </a:r>
            <a:r>
              <a:rPr lang="tr-TR" sz="2400"/>
              <a:t>, on new data</a:t>
            </a:r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N</a:t>
            </a:r>
            <a:r>
              <a:rPr lang="tr-TR">
                <a:latin typeface="Symbol" pitchFamily="18" charset="2"/>
              </a:rPr>
              <a:t>­,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</a:t>
            </a:r>
            <a:endParaRPr lang="tr-TR"/>
          </a:p>
          <a:p>
            <a:pPr marL="609600" indent="-609600">
              <a:buFont typeface="Wingdings" pitchFamily="2" charset="2"/>
              <a:buChar char="¨"/>
            </a:pPr>
            <a:r>
              <a:rPr lang="tr-TR"/>
              <a:t>As </a:t>
            </a:r>
            <a:r>
              <a:rPr lang="tr-TR" i="1"/>
              <a:t>c </a:t>
            </a:r>
            <a:r>
              <a:rPr lang="tr-TR"/>
              <a:t>(</a:t>
            </a:r>
            <a:r>
              <a:rPr lang="tr-TR">
                <a:latin typeface="Lucida Calligraphy" pitchFamily="66" charset="0"/>
              </a:rPr>
              <a:t>H</a:t>
            </a:r>
            <a:r>
              <a:rPr lang="tr-TR"/>
              <a:t>)</a:t>
            </a:r>
            <a:r>
              <a:rPr lang="tr-TR">
                <a:latin typeface="Symbol" pitchFamily="18" charset="2"/>
              </a:rPr>
              <a:t>­, </a:t>
            </a:r>
            <a:r>
              <a:rPr lang="tr-TR"/>
              <a:t>first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¯ </a:t>
            </a:r>
            <a:r>
              <a:rPr lang="tr-TR"/>
              <a:t>and then </a:t>
            </a:r>
            <a:r>
              <a:rPr lang="tr-TR" i="1"/>
              <a:t>E</a:t>
            </a:r>
            <a:r>
              <a:rPr lang="tr-TR">
                <a:latin typeface="Symbol" pitchFamily="18" charset="2"/>
              </a:rPr>
              <a:t>­</a:t>
            </a:r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Cross-Validation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E8DC725E-4115-4786-8A56-EA4079F6953E}" type="slidenum">
              <a:rPr lang="tr-TR"/>
              <a:pPr/>
              <a:t>16</a:t>
            </a:fld>
            <a:endParaRPr lang="tr-TR"/>
          </a:p>
        </p:txBody>
      </p:sp>
      <p:sp>
        <p:nvSpPr>
          <p:cNvPr id="1269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/>
              <a:t>To estimate generalization error, we need data unseen during training. We split the data as</a:t>
            </a:r>
          </a:p>
          <a:p>
            <a:pPr lvl="1"/>
            <a:r>
              <a:rPr lang="tr-TR" sz="2400"/>
              <a:t>Training set (50%)</a:t>
            </a:r>
          </a:p>
          <a:p>
            <a:pPr lvl="1"/>
            <a:r>
              <a:rPr lang="tr-TR" sz="2400"/>
              <a:t>Validation set (25%)</a:t>
            </a:r>
          </a:p>
          <a:p>
            <a:pPr lvl="1"/>
            <a:r>
              <a:rPr lang="tr-TR" sz="2400"/>
              <a:t>Test (publication) set (25%)</a:t>
            </a:r>
          </a:p>
          <a:p>
            <a:r>
              <a:rPr lang="tr-TR"/>
              <a:t>Resampling when there is few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536"/>
          </a:xfrm>
        </p:spPr>
        <p:txBody>
          <a:bodyPr>
            <a:normAutofit fontScale="90000"/>
          </a:bodyPr>
          <a:lstStyle/>
          <a:p>
            <a:r>
              <a:rPr lang="tr-TR" dirty="0"/>
              <a:t>Dimensions of a Supervised Learner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 smtClean="0">
                <a:solidFill>
                  <a:schemeClr val="accent1"/>
                </a:solidFill>
                <a:latin typeface="+mj-lt"/>
              </a:rPr>
              <a:t>Model: </a:t>
            </a:r>
            <a:endParaRPr lang="tr-TR" sz="2400" dirty="0">
              <a:solidFill>
                <a:schemeClr val="accent1"/>
              </a:solidFill>
              <a:latin typeface="+mj-lt"/>
            </a:endParaRPr>
          </a:p>
          <a:p>
            <a:pPr marL="990600" lvl="1" indent="-533400">
              <a:buFont typeface="Wingdings" pitchFamily="2" charset="2"/>
              <a:buNone/>
            </a:pPr>
            <a:r>
              <a:rPr lang="tr-TR" i="1" dirty="0">
                <a:latin typeface="+mj-lt"/>
              </a:rPr>
              <a:t>		</a:t>
            </a:r>
            <a:endParaRPr lang="tr-TR" dirty="0">
              <a:latin typeface="+mj-lt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Loss function:</a:t>
            </a:r>
          </a:p>
          <a:p>
            <a:pPr marL="990600" lvl="1" indent="-533400">
              <a:buFont typeface="Wingdings" pitchFamily="2" charset="2"/>
              <a:buNone/>
            </a:pPr>
            <a:r>
              <a:rPr lang="tr-TR" dirty="0">
                <a:latin typeface="+mj-lt"/>
              </a:rPr>
              <a:t>		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tr-TR" sz="2400" dirty="0">
                <a:solidFill>
                  <a:schemeClr val="accent1"/>
                </a:solidFill>
                <a:latin typeface="+mj-lt"/>
              </a:rPr>
              <a:t>Optimization procedure:</a:t>
            </a:r>
          </a:p>
          <a:p>
            <a:pPr marL="609600" indent="-609600">
              <a:buFont typeface="Wingdings" pitchFamily="2" charset="2"/>
              <a:buNone/>
            </a:pPr>
            <a:r>
              <a:rPr lang="tr-TR" sz="2000" dirty="0">
                <a:latin typeface="Symbol" pitchFamily="18" charset="2"/>
              </a:rPr>
              <a:t>			</a:t>
            </a:r>
            <a:endParaRPr lang="tr-TR" sz="2000" dirty="0"/>
          </a:p>
        </p:txBody>
      </p:sp>
      <p:graphicFrame>
        <p:nvGraphicFramePr>
          <p:cNvPr id="128017" name="Object 17"/>
          <p:cNvGraphicFramePr>
            <a:graphicFrameLocks noChangeAspect="1"/>
          </p:cNvGraphicFramePr>
          <p:nvPr>
            <p:ph sz="quarter" idx="2"/>
          </p:nvPr>
        </p:nvGraphicFramePr>
        <p:xfrm>
          <a:off x="2443163" y="2071688"/>
          <a:ext cx="900112" cy="400050"/>
        </p:xfrm>
        <a:graphic>
          <a:graphicData uri="http://schemas.openxmlformats.org/presentationml/2006/ole">
            <p:oleObj spid="_x0000_s128017" name="Equation" r:id="rId3" imgW="457200" imgH="203040" progId="Equation.3">
              <p:embed/>
            </p:oleObj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>
            <p:ph sz="quarter" idx="3"/>
          </p:nvPr>
        </p:nvGraphicFramePr>
        <p:xfrm>
          <a:off x="3625850" y="2928938"/>
          <a:ext cx="3590925" cy="763587"/>
        </p:xfrm>
        <a:graphic>
          <a:graphicData uri="http://schemas.openxmlformats.org/presentationml/2006/ole">
            <p:oleObj spid="_x0000_s128019" name="Equation" r:id="rId4" imgW="1612800" imgH="342720" progId="Equation.3">
              <p:embed/>
            </p:oleObj>
          </a:graphicData>
        </a:graphic>
      </p:graphicFrame>
      <p:sp>
        <p:nvSpPr>
          <p:cNvPr id="8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EF0D5A9-BAEB-40C8-9A1F-20C1C81D894A}" type="slidenum">
              <a:rPr lang="tr-TR"/>
              <a:pPr/>
              <a:t>17</a:t>
            </a:fld>
            <a:endParaRPr lang="tr-TR"/>
          </a:p>
        </p:txBody>
      </p:sp>
      <p:graphicFrame>
        <p:nvGraphicFramePr>
          <p:cNvPr id="128021" name="Object 21"/>
          <p:cNvGraphicFramePr>
            <a:graphicFrameLocks noChangeAspect="1"/>
          </p:cNvGraphicFramePr>
          <p:nvPr/>
        </p:nvGraphicFramePr>
        <p:xfrm>
          <a:off x="3190875" y="4375150"/>
          <a:ext cx="2814638" cy="582613"/>
        </p:xfrm>
        <a:graphic>
          <a:graphicData uri="http://schemas.openxmlformats.org/presentationml/2006/ole">
            <p:oleObj spid="_x0000_s128021" name="Equation" r:id="rId5" imgW="128268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tr-TR" sz="2000" i="0"/>
              <a:t>CHAPTER 2:</a:t>
            </a:r>
            <a:r>
              <a:rPr lang="tr-TR"/>
              <a:t> </a:t>
            </a:r>
            <a:br>
              <a:rPr lang="tr-TR"/>
            </a:br>
            <a:r>
              <a:rPr lang="tr-TR"/>
              <a:t>Supervised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Learning a Class from Examples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6444352-98EB-4C2F-B839-A2A12EA93647}" type="slidenum">
              <a:rPr lang="tr-TR"/>
              <a:pPr/>
              <a:t>3</a:t>
            </a:fld>
            <a:endParaRPr lang="tr-TR"/>
          </a:p>
        </p:txBody>
      </p:sp>
      <p:sp>
        <p:nvSpPr>
          <p:cNvPr id="47111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tx2"/>
                </a:solidFill>
                <a:latin typeface="+mj-lt"/>
              </a:rPr>
              <a:t>Class C of a “family car”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Prediction: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Is car </a:t>
            </a:r>
            <a:r>
              <a:rPr lang="tr-TR" sz="2400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 a family car?</a:t>
            </a:r>
          </a:p>
          <a:p>
            <a:pPr lvl="1"/>
            <a:r>
              <a:rPr lang="tr-TR" sz="2400" dirty="0">
                <a:solidFill>
                  <a:schemeClr val="accent1"/>
                </a:solidFill>
                <a:latin typeface="+mj-lt"/>
              </a:rPr>
              <a:t>Knowledge extraction: </a:t>
            </a:r>
            <a:r>
              <a:rPr lang="tr-TR" sz="2400" dirty="0">
                <a:solidFill>
                  <a:schemeClr val="tx2"/>
                </a:solidFill>
                <a:latin typeface="+mj-lt"/>
              </a:rPr>
              <a:t>What do people expect from a family car?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Output: </a:t>
            </a:r>
          </a:p>
          <a:p>
            <a:pPr lvl="1">
              <a:buFont typeface="Wingdings" pitchFamily="2" charset="2"/>
              <a:buNone/>
            </a:pPr>
            <a:r>
              <a:rPr lang="tr-TR" sz="2400" dirty="0">
                <a:solidFill>
                  <a:schemeClr val="tx2"/>
                </a:solidFill>
                <a:latin typeface="+mj-lt"/>
              </a:rPr>
              <a:t>		Positive (+) and negative (–) examples</a:t>
            </a:r>
          </a:p>
          <a:p>
            <a:r>
              <a:rPr lang="tr-TR" dirty="0">
                <a:solidFill>
                  <a:schemeClr val="tx2"/>
                </a:solidFill>
                <a:latin typeface="+mj-lt"/>
              </a:rPr>
              <a:t>Input representation: </a:t>
            </a:r>
          </a:p>
          <a:p>
            <a:pPr>
              <a:buFont typeface="Wingdings" pitchFamily="2" charset="2"/>
              <a:buNone/>
            </a:pPr>
            <a:r>
              <a:rPr lang="tr-TR" i="1" dirty="0">
                <a:solidFill>
                  <a:schemeClr val="tx2"/>
                </a:solidFill>
                <a:latin typeface="+mj-lt"/>
              </a:rPr>
              <a:t>		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1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: price, </a:t>
            </a:r>
            <a:r>
              <a:rPr lang="tr-TR" i="1" dirty="0">
                <a:solidFill>
                  <a:schemeClr val="tx2"/>
                </a:solidFill>
                <a:latin typeface="+mj-lt"/>
              </a:rPr>
              <a:t>x</a:t>
            </a:r>
            <a:r>
              <a:rPr lang="tr-TR" baseline="-25000" dirty="0">
                <a:solidFill>
                  <a:schemeClr val="tx2"/>
                </a:solidFill>
                <a:latin typeface="+mj-lt"/>
              </a:rPr>
              <a:t>2</a:t>
            </a:r>
            <a:r>
              <a:rPr lang="tr-TR" dirty="0">
                <a:solidFill>
                  <a:schemeClr val="tx2"/>
                </a:solidFill>
                <a:latin typeface="+mj-lt"/>
              </a:rPr>
              <a:t> : engine power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1557338"/>
            <a:ext cx="55816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2644" name="Rectangle 4"/>
          <p:cNvSpPr>
            <a:spLocks noGrp="1" noChangeArrowheads="1"/>
          </p:cNvSpPr>
          <p:nvPr>
            <p:ph type="title" sz="quarter"/>
          </p:nvPr>
        </p:nvSpPr>
        <p:spPr>
          <a:xfrm>
            <a:off x="395536" y="332656"/>
            <a:ext cx="8229600" cy="828660"/>
          </a:xfrm>
        </p:spPr>
        <p:txBody>
          <a:bodyPr/>
          <a:lstStyle/>
          <a:p>
            <a:r>
              <a:rPr lang="tr-TR" dirty="0"/>
              <a:t>Training set </a:t>
            </a:r>
            <a:r>
              <a:rPr lang="tr-TR" i="0" dirty="0">
                <a:latin typeface="Lucida Calligraphy" pitchFamily="66" charset="0"/>
              </a:rPr>
              <a:t>X</a:t>
            </a:r>
          </a:p>
        </p:txBody>
      </p:sp>
      <p:graphicFrame>
        <p:nvGraphicFramePr>
          <p:cNvPr id="112665" name="Rectangle 25"/>
          <p:cNvGraphicFramePr>
            <a:graphicFrameLocks/>
          </p:cNvGraphicFramePr>
          <p:nvPr>
            <p:ph sz="quarter" idx="1"/>
          </p:nvPr>
        </p:nvGraphicFramePr>
        <p:xfrm>
          <a:off x="2476500" y="2914650"/>
          <a:ext cx="0" cy="0"/>
        </p:xfrm>
        <a:graphic>
          <a:graphicData uri="http://schemas.openxmlformats.org/presentationml/2006/ole">
            <p:oleObj spid="_x0000_s112665" name="Equation" r:id="rId4" imgW="0" imgH="0" progId="Equation.3">
              <p:embed/>
            </p:oleObj>
          </a:graphicData>
        </a:graphic>
      </p:graphicFrame>
      <p:graphicFrame>
        <p:nvGraphicFramePr>
          <p:cNvPr id="112667" name="Object 27"/>
          <p:cNvGraphicFramePr>
            <a:graphicFrameLocks noChangeAspect="1"/>
          </p:cNvGraphicFramePr>
          <p:nvPr>
            <p:ph sz="quarter" idx="2"/>
          </p:nvPr>
        </p:nvGraphicFramePr>
        <p:xfrm>
          <a:off x="6228184" y="1700808"/>
          <a:ext cx="1806575" cy="504825"/>
        </p:xfrm>
        <a:graphic>
          <a:graphicData uri="http://schemas.openxmlformats.org/presentationml/2006/ole">
            <p:oleObj spid="_x0000_s112667" name="Equation" r:id="rId5" imgW="863280" imgH="241200" progId="Equation.3">
              <p:embed/>
            </p:oleObj>
          </a:graphicData>
        </a:graphic>
      </p:graphicFrame>
      <p:graphicFrame>
        <p:nvGraphicFramePr>
          <p:cNvPr id="112671" name="Object 31"/>
          <p:cNvGraphicFramePr>
            <a:graphicFrameLocks noChangeAspect="1"/>
          </p:cNvGraphicFramePr>
          <p:nvPr>
            <p:ph sz="quarter" idx="3"/>
          </p:nvPr>
        </p:nvGraphicFramePr>
        <p:xfrm>
          <a:off x="5292080" y="2708920"/>
          <a:ext cx="3095625" cy="1031875"/>
        </p:xfrm>
        <a:graphic>
          <a:graphicData uri="http://schemas.openxmlformats.org/presentationml/2006/ole">
            <p:oleObj spid="_x0000_s112671" name="Equation" r:id="rId6" imgW="1371600" imgH="457200" progId="Equation.3">
              <p:embed/>
            </p:oleObj>
          </a:graphicData>
        </a:graphic>
      </p:graphicFrame>
      <p:sp>
        <p:nvSpPr>
          <p:cNvPr id="9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DA0B84-E934-4CCF-852A-950DBD7D0868}" type="slidenum">
              <a:rPr lang="tr-TR"/>
              <a:pPr/>
              <a:t>4</a:t>
            </a:fld>
            <a:endParaRPr lang="tr-TR"/>
          </a:p>
        </p:txBody>
      </p:sp>
      <p:graphicFrame>
        <p:nvGraphicFramePr>
          <p:cNvPr id="112673" name="Object 33"/>
          <p:cNvGraphicFramePr>
            <a:graphicFrameLocks noChangeAspect="1"/>
          </p:cNvGraphicFramePr>
          <p:nvPr/>
        </p:nvGraphicFramePr>
        <p:xfrm>
          <a:off x="6444208" y="4437112"/>
          <a:ext cx="1247775" cy="1068388"/>
        </p:xfrm>
        <a:graphic>
          <a:graphicData uri="http://schemas.openxmlformats.org/presentationml/2006/ole">
            <p:oleObj spid="_x0000_s112673" name="Equation" r:id="rId7" imgW="53316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188" y="1484313"/>
            <a:ext cx="540067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229600" cy="882352"/>
          </a:xfrm>
        </p:spPr>
        <p:txBody>
          <a:bodyPr/>
          <a:lstStyle/>
          <a:p>
            <a:r>
              <a:rPr lang="tr-TR" dirty="0"/>
              <a:t>Class </a:t>
            </a:r>
            <a:r>
              <a:rPr lang="tr-TR" i="0" dirty="0">
                <a:latin typeface="Lucida Calligraphy" pitchFamily="66" charset="0"/>
              </a:rPr>
              <a:t>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97FE7FC5-EBE2-4223-9934-12223D1105AE}" type="slidenum">
              <a:rPr lang="tr-TR"/>
              <a:pPr/>
              <a:t>5</a:t>
            </a:fld>
            <a:endParaRPr lang="tr-TR"/>
          </a:p>
        </p:txBody>
      </p:sp>
      <p:graphicFrame>
        <p:nvGraphicFramePr>
          <p:cNvPr id="115723" name="Object 11"/>
          <p:cNvGraphicFramePr>
            <a:graphicFrameLocks noChangeAspect="1"/>
          </p:cNvGraphicFramePr>
          <p:nvPr>
            <p:ph sz="quarter" idx="1"/>
          </p:nvPr>
        </p:nvGraphicFramePr>
        <p:xfrm>
          <a:off x="2114550" y="1863725"/>
          <a:ext cx="6135688" cy="412750"/>
        </p:xfrm>
        <a:graphic>
          <a:graphicData uri="http://schemas.openxmlformats.org/presentationml/2006/ole">
            <p:oleObj spid="_x0000_s115723" name="Equation" r:id="rId4" imgW="30225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1484313"/>
            <a:ext cx="6153150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936104"/>
          </a:xfrm>
        </p:spPr>
        <p:txBody>
          <a:bodyPr/>
          <a:lstStyle/>
          <a:p>
            <a:r>
              <a:rPr lang="tr-TR" dirty="0"/>
              <a:t>Hypothesis class </a:t>
            </a:r>
            <a:r>
              <a:rPr lang="tr-TR" i="0" dirty="0">
                <a:latin typeface="Lucida Calligraphy" pitchFamily="66" charset="0"/>
              </a:rPr>
              <a:t>H</a:t>
            </a:r>
          </a:p>
        </p:txBody>
      </p:sp>
      <p:graphicFrame>
        <p:nvGraphicFramePr>
          <p:cNvPr id="114712" name="Object 24"/>
          <p:cNvGraphicFramePr>
            <a:graphicFrameLocks noChangeAspect="1"/>
          </p:cNvGraphicFramePr>
          <p:nvPr>
            <p:ph sz="quarter" idx="1"/>
          </p:nvPr>
        </p:nvGraphicFramePr>
        <p:xfrm>
          <a:off x="3922713" y="1543050"/>
          <a:ext cx="3687762" cy="835025"/>
        </p:xfrm>
        <a:graphic>
          <a:graphicData uri="http://schemas.openxmlformats.org/presentationml/2006/ole">
            <p:oleObj spid="_x0000_s114712" name="Equation" r:id="rId4" imgW="2019240" imgH="457200" progId="Equation.3">
              <p:embed/>
            </p:oleObj>
          </a:graphicData>
        </a:graphic>
      </p:graphicFrame>
      <p:graphicFrame>
        <p:nvGraphicFramePr>
          <p:cNvPr id="114714" name="Object 26"/>
          <p:cNvGraphicFramePr>
            <a:graphicFrameLocks noChangeAspect="1"/>
          </p:cNvGraphicFramePr>
          <p:nvPr>
            <p:ph sz="quarter" idx="2"/>
          </p:nvPr>
        </p:nvGraphicFramePr>
        <p:xfrm>
          <a:off x="5436096" y="4437112"/>
          <a:ext cx="3245097" cy="920353"/>
        </p:xfrm>
        <a:graphic>
          <a:graphicData uri="http://schemas.openxmlformats.org/presentationml/2006/ole">
            <p:oleObj spid="_x0000_s114714" name="Equation" r:id="rId5" imgW="1523880" imgH="431640" progId="Equation.3">
              <p:embed/>
            </p:oleObj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>
            <a:normAutofit fontScale="85000" lnSpcReduction="20000"/>
          </a:bodyPr>
          <a:lstStyle/>
          <a:p>
            <a:fld id="{BBE044D3-A45A-49F6-AF6E-C0C10AACE9F4}" type="slidenum">
              <a:rPr lang="tr-TR"/>
              <a:pPr/>
              <a:t>6</a:t>
            </a:fld>
            <a:endParaRPr lang="tr-TR"/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5292080" y="3789040"/>
            <a:ext cx="3621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400" dirty="0">
                <a:latin typeface="+mj-lt"/>
              </a:rPr>
              <a:t>Error of </a:t>
            </a:r>
            <a:r>
              <a:rPr lang="tr-TR" sz="2400" i="1" dirty="0">
                <a:latin typeface="+mj-lt"/>
              </a:rPr>
              <a:t>h </a:t>
            </a:r>
            <a:r>
              <a:rPr lang="tr-TR" sz="2400" dirty="0">
                <a:latin typeface="+mj-lt"/>
              </a:rPr>
              <a:t>on</a:t>
            </a:r>
            <a:r>
              <a:rPr lang="tr-TR" sz="2400" i="1" dirty="0">
                <a:latin typeface="+mj-lt"/>
              </a:rPr>
              <a:t> </a:t>
            </a:r>
            <a:r>
              <a:rPr lang="tr-TR" sz="2400" i="0" dirty="0" smtClean="0">
                <a:latin typeface="Lucida Calligraphy" pitchFamily="66" charset="0"/>
              </a:rPr>
              <a:t>H</a:t>
            </a:r>
            <a:endParaRPr lang="en-GB" sz="2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557338"/>
            <a:ext cx="5000625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S, G, and the Version Space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4BF278D9-B881-4104-A829-EC488FE52DF4}" type="slidenum">
              <a:rPr lang="tr-TR"/>
              <a:pPr/>
              <a:t>7</a:t>
            </a:fld>
            <a:endParaRPr lang="tr-TR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2411413" y="2349500"/>
            <a:ext cx="21590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 flipH="1">
            <a:off x="4427538" y="2781300"/>
            <a:ext cx="576262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tr-TR"/>
          </a:p>
        </p:txBody>
      </p:sp>
      <p:sp>
        <p:nvSpPr>
          <p:cNvPr id="116753" name="Text Box 17"/>
          <p:cNvSpPr txBox="1">
            <a:spLocks noChangeArrowheads="1"/>
          </p:cNvSpPr>
          <p:nvPr/>
        </p:nvSpPr>
        <p:spPr bwMode="auto">
          <a:xfrm>
            <a:off x="1547813" y="1952625"/>
            <a:ext cx="29662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specific hypothesis, </a:t>
            </a:r>
            <a:r>
              <a:rPr lang="tr-TR" sz="2000" i="1" dirty="0">
                <a:latin typeface="+mj-lt"/>
              </a:rPr>
              <a:t>S</a:t>
            </a:r>
            <a:endParaRPr lang="en-GB" sz="2000" i="1" dirty="0">
              <a:latin typeface="+mj-lt"/>
            </a:endParaRPr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5003800" y="2457450"/>
            <a:ext cx="30101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dirty="0">
                <a:latin typeface="+mj-lt"/>
              </a:rPr>
              <a:t>most general hypothesis, </a:t>
            </a:r>
            <a:r>
              <a:rPr lang="tr-TR" sz="2000" i="1" dirty="0">
                <a:latin typeface="+mj-lt"/>
              </a:rPr>
              <a:t>G</a:t>
            </a:r>
            <a:endParaRPr lang="en-GB" sz="2000" i="1" dirty="0">
              <a:latin typeface="+mj-lt"/>
            </a:endParaRPr>
          </a:p>
        </p:txBody>
      </p:sp>
      <p:sp>
        <p:nvSpPr>
          <p:cNvPr id="116756" name="Text Box 20"/>
          <p:cNvSpPr txBox="1">
            <a:spLocks noChangeArrowheads="1"/>
          </p:cNvSpPr>
          <p:nvPr/>
        </p:nvSpPr>
        <p:spPr bwMode="auto">
          <a:xfrm>
            <a:off x="5148262" y="3482975"/>
            <a:ext cx="360020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tr-TR" sz="2000" i="1" dirty="0">
                <a:latin typeface="+mj-lt"/>
              </a:rPr>
              <a:t>h </a:t>
            </a:r>
            <a:r>
              <a:rPr lang="tr-TR" sz="2000" dirty="0">
                <a:latin typeface="Symbol" pitchFamily="18" charset="2"/>
              </a:rPr>
              <a:t>Î </a:t>
            </a:r>
            <a:r>
              <a:rPr lang="tr-TR" sz="2000" dirty="0">
                <a:latin typeface="+mj-lt"/>
              </a:rPr>
              <a:t>H, between </a:t>
            </a:r>
            <a:r>
              <a:rPr lang="tr-TR" sz="2000" i="1" dirty="0">
                <a:latin typeface="+mj-lt"/>
              </a:rPr>
              <a:t>S</a:t>
            </a:r>
            <a:r>
              <a:rPr lang="tr-TR" sz="2000" dirty="0">
                <a:latin typeface="+mj-lt"/>
              </a:rPr>
              <a:t> and </a:t>
            </a:r>
            <a:r>
              <a:rPr lang="tr-TR" sz="2000" i="1" dirty="0">
                <a:latin typeface="+mj-lt"/>
              </a:rPr>
              <a:t>G</a:t>
            </a:r>
            <a:r>
              <a:rPr lang="tr-TR" sz="2000" dirty="0">
                <a:latin typeface="+mj-lt"/>
              </a:rPr>
              <a:t> is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consistent </a:t>
            </a:r>
            <a:r>
              <a:rPr lang="tr-TR" sz="2000" dirty="0" smtClean="0">
                <a:latin typeface="+mj-lt"/>
              </a:rPr>
              <a:t>and </a:t>
            </a:r>
            <a:r>
              <a:rPr lang="tr-TR" sz="2000" dirty="0">
                <a:latin typeface="+mj-lt"/>
              </a:rPr>
              <a:t>make up the </a:t>
            </a:r>
          </a:p>
          <a:p>
            <a:r>
              <a:rPr lang="tr-TR" sz="2000" dirty="0">
                <a:solidFill>
                  <a:schemeClr val="tx2"/>
                </a:solidFill>
                <a:latin typeface="+mj-lt"/>
              </a:rPr>
              <a:t>version </a:t>
            </a:r>
            <a:r>
              <a:rPr lang="tr-TR" sz="2000" dirty="0" smtClean="0">
                <a:solidFill>
                  <a:schemeClr val="tx2"/>
                </a:solidFill>
                <a:latin typeface="+mj-lt"/>
              </a:rPr>
              <a:t>space</a:t>
            </a:r>
            <a:endParaRPr lang="tr-TR" sz="2000" dirty="0">
              <a:solidFill>
                <a:schemeClr val="tx2"/>
              </a:solidFill>
              <a:latin typeface="+mj-lt"/>
            </a:endParaRPr>
          </a:p>
          <a:p>
            <a:r>
              <a:rPr lang="tr-TR" sz="2000" dirty="0">
                <a:latin typeface="+mj-lt"/>
              </a:rPr>
              <a:t>(Mitchell, 1997)</a:t>
            </a:r>
            <a:endParaRPr lang="en-GB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Margin</a:t>
            </a:r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DAC0D210-71C6-4AB2-92CC-A96B65609C9A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Choose </a:t>
            </a:r>
            <a:r>
              <a:rPr lang="tr-TR" i="1" dirty="0" smtClean="0"/>
              <a:t>h</a:t>
            </a:r>
            <a:r>
              <a:rPr lang="tr-TR" dirty="0" smtClean="0"/>
              <a:t> with largest margin</a:t>
            </a:r>
            <a:endParaRPr lang="tr-TR" dirty="0"/>
          </a:p>
        </p:txBody>
      </p:sp>
      <p:pic>
        <p:nvPicPr>
          <p:cNvPr id="40858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643182"/>
            <a:ext cx="3829050" cy="372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VC Dimension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3172E8B-B100-44E8-A6FB-3C1D87C241FA}" type="slidenum">
              <a:rPr lang="tr-TR"/>
              <a:pPr/>
              <a:t>9</a:t>
            </a:fld>
            <a:endParaRPr lang="tr-TR"/>
          </a:p>
        </p:txBody>
      </p:sp>
      <p:sp>
        <p:nvSpPr>
          <p:cNvPr id="1187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i="1" dirty="0"/>
              <a:t>N</a:t>
            </a:r>
            <a:r>
              <a:rPr lang="tr-TR" dirty="0"/>
              <a:t> points can be labeled in 2</a:t>
            </a:r>
            <a:r>
              <a:rPr lang="tr-TR" i="1" baseline="30000" dirty="0"/>
              <a:t>N</a:t>
            </a:r>
            <a:r>
              <a:rPr lang="tr-TR" i="1" dirty="0"/>
              <a:t> </a:t>
            </a:r>
            <a:r>
              <a:rPr lang="tr-TR" dirty="0"/>
              <a:t>ways as +/–</a:t>
            </a:r>
          </a:p>
          <a:p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</a:t>
            </a:r>
            <a:r>
              <a:rPr lang="tr-TR" dirty="0">
                <a:solidFill>
                  <a:schemeClr val="accent1"/>
                </a:solidFill>
              </a:rPr>
              <a:t>shatters</a:t>
            </a:r>
            <a:r>
              <a:rPr lang="tr-TR" dirty="0"/>
              <a:t> </a:t>
            </a:r>
            <a:r>
              <a:rPr lang="tr-TR" i="1" dirty="0"/>
              <a:t>N</a:t>
            </a:r>
            <a:r>
              <a:rPr lang="tr-TR" dirty="0"/>
              <a:t> if there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exists </a:t>
            </a:r>
            <a:r>
              <a:rPr lang="tr-TR" i="1" dirty="0"/>
              <a:t>h </a:t>
            </a:r>
            <a:r>
              <a:rPr lang="tr-TR" dirty="0">
                <a:latin typeface="Symbol" pitchFamily="18" charset="2"/>
              </a:rPr>
              <a:t>Î</a:t>
            </a:r>
            <a:r>
              <a:rPr lang="tr-TR" dirty="0"/>
              <a:t> </a:t>
            </a:r>
            <a:r>
              <a:rPr lang="tr-TR" dirty="0">
                <a:latin typeface="Lucida Calligraphy" pitchFamily="66" charset="0"/>
              </a:rPr>
              <a:t>H</a:t>
            </a:r>
            <a:r>
              <a:rPr lang="tr-TR" dirty="0"/>
              <a:t> consistent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for any of these: </a:t>
            </a:r>
          </a:p>
          <a:p>
            <a:pPr>
              <a:buFont typeface="Wingdings" pitchFamily="2" charset="2"/>
              <a:buNone/>
            </a:pPr>
            <a:r>
              <a:rPr lang="tr-TR" dirty="0"/>
              <a:t>	VC(</a:t>
            </a:r>
            <a:r>
              <a:rPr lang="tr-TR" dirty="0">
                <a:latin typeface="Lucida Calligraphy" pitchFamily="66" charset="0"/>
              </a:rPr>
              <a:t>H </a:t>
            </a:r>
            <a:r>
              <a:rPr lang="tr-TR" dirty="0"/>
              <a:t>) = </a:t>
            </a:r>
            <a:r>
              <a:rPr lang="tr-TR" i="1" dirty="0"/>
              <a:t>N</a:t>
            </a:r>
          </a:p>
          <a:p>
            <a:pPr>
              <a:buFont typeface="Wingdings" pitchFamily="2" charset="2"/>
              <a:buNone/>
            </a:pPr>
            <a:endParaRPr lang="tr-TR" dirty="0"/>
          </a:p>
          <a:p>
            <a:pPr>
              <a:buFont typeface="Wingdings" pitchFamily="2" charset="2"/>
              <a:buNone/>
            </a:pPr>
            <a:endParaRPr lang="tr-TR" dirty="0"/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825" y="2997200"/>
            <a:ext cx="3468688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8789" name="Text Box 5"/>
          <p:cNvSpPr txBox="1">
            <a:spLocks noChangeArrowheads="1"/>
          </p:cNvSpPr>
          <p:nvPr/>
        </p:nvSpPr>
        <p:spPr bwMode="auto">
          <a:xfrm>
            <a:off x="323850" y="5876925"/>
            <a:ext cx="5218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tr-TR" sz="2000" i="1" dirty="0">
                <a:solidFill>
                  <a:schemeClr val="accent1"/>
                </a:solidFill>
                <a:latin typeface="+mj-lt"/>
              </a:rPr>
              <a:t>An axis-aligned rectangle shatters 4 points only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3490</TotalTime>
  <Words>376</Words>
  <Application>Microsoft Office PowerPoint</Application>
  <PresentationFormat>On-screen Show (4:3)</PresentationFormat>
  <Paragraphs>102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Median</vt:lpstr>
      <vt:lpstr>Equation</vt:lpstr>
      <vt:lpstr>Microsoft Equation 3.0</vt:lpstr>
      <vt:lpstr>INTRODUCTION  TO  Machine  Learning 3rd Edition</vt:lpstr>
      <vt:lpstr>CHAPTER 2:  Supervised Learning</vt:lpstr>
      <vt:lpstr>Learning a Class from Examples</vt:lpstr>
      <vt:lpstr>Training set X</vt:lpstr>
      <vt:lpstr>Class C</vt:lpstr>
      <vt:lpstr>Hypothesis class H</vt:lpstr>
      <vt:lpstr>S, G, and the Version Space</vt:lpstr>
      <vt:lpstr>Margin</vt:lpstr>
      <vt:lpstr>VC Dimension</vt:lpstr>
      <vt:lpstr>Probably Approximately Correct (PAC) Learning</vt:lpstr>
      <vt:lpstr>Noise and Model Complexity</vt:lpstr>
      <vt:lpstr>Multiple Classes, Ci i=1,...,K</vt:lpstr>
      <vt:lpstr>Regression</vt:lpstr>
      <vt:lpstr>Model Selection &amp; Generalization</vt:lpstr>
      <vt:lpstr>Triple Trade-Off</vt:lpstr>
      <vt:lpstr>Cross-Validation</vt:lpstr>
      <vt:lpstr>Dimensions of a Supervised Learner</vt:lpstr>
    </vt:vector>
  </TitlesOfParts>
  <Company>BOGAZICI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ethem</dc:creator>
  <cp:lastModifiedBy>ethem alpaydın</cp:lastModifiedBy>
  <cp:revision>208</cp:revision>
  <dcterms:created xsi:type="dcterms:W3CDTF">2005-01-24T14:46:28Z</dcterms:created>
  <dcterms:modified xsi:type="dcterms:W3CDTF">2014-07-08T11:05:59Z</dcterms:modified>
</cp:coreProperties>
</file>